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57" r:id="rId8"/>
    <p:sldId id="258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3" r:id="rId26"/>
    <p:sldId id="280" r:id="rId27"/>
    <p:sldId id="281" r:id="rId28"/>
    <p:sldId id="286" r:id="rId29"/>
    <p:sldId id="282" r:id="rId30"/>
    <p:sldId id="283" r:id="rId31"/>
    <p:sldId id="284" r:id="rId32"/>
    <p:sldId id="287" r:id="rId33"/>
    <p:sldId id="285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971800"/>
          </a:xfrm>
        </p:spPr>
        <p:txBody>
          <a:bodyPr>
            <a:normAutofit/>
          </a:bodyPr>
          <a:lstStyle/>
          <a:p>
            <a:r>
              <a:rPr lang="sr-Latn-RS" sz="4000" b="1" smtClean="0">
                <a:solidFill>
                  <a:srgbClr val="FF0000"/>
                </a:solidFill>
              </a:rPr>
              <a:t>SUDSKOMEDICINSKO VEŠTAČENJE ŠTETE NASTALE PRI SPORTSKIM AKTIVNOSTIMA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Autofit/>
          </a:bodyPr>
          <a:lstStyle/>
          <a:p>
            <a:r>
              <a:rPr lang="sr-Latn-RS" sz="2600" b="1" smtClean="0">
                <a:solidFill>
                  <a:schemeClr val="tx1"/>
                </a:solidFill>
              </a:rPr>
              <a:t>Autori:</a:t>
            </a:r>
          </a:p>
          <a:p>
            <a:r>
              <a:rPr lang="sr-Latn-RS" sz="2600" b="1" smtClean="0">
                <a:solidFill>
                  <a:schemeClr val="tx1"/>
                </a:solidFill>
              </a:rPr>
              <a:t>V. Popović, N. Milenković, A.Popović, J. Radić, R. Milenković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S</a:t>
            </a:r>
            <a:r>
              <a:rPr lang="sr-Latn-RS" sz="3600" b="1" smtClean="0">
                <a:solidFill>
                  <a:srgbClr val="FF0000"/>
                </a:solidFill>
              </a:rPr>
              <a:t>udskomedicinska veštačenja štete kao posledica oštećenja zdravlja sportista 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Z</a:t>
            </a:r>
            <a:r>
              <a:rPr lang="sr-Latn-RS" smtClean="0"/>
              <a:t>a </a:t>
            </a:r>
            <a:r>
              <a:rPr lang="sr-Latn-RS" b="1" smtClean="0">
                <a:solidFill>
                  <a:srgbClr val="002060"/>
                </a:solidFill>
              </a:rPr>
              <a:t>veštačenje štete </a:t>
            </a:r>
            <a:r>
              <a:rPr lang="sr-Latn-RS" smtClean="0"/>
              <a:t>nastale kao posledica sportske aktivnosti (nematerijalna i materijalna) neophodno je posedovati </a:t>
            </a:r>
            <a:r>
              <a:rPr lang="sr-Latn-RS" b="1" smtClean="0">
                <a:solidFill>
                  <a:srgbClr val="002060"/>
                </a:solidFill>
              </a:rPr>
              <a:t>podatke o zdravstvenom stanju sportiste pre nastanka štete</a:t>
            </a:r>
            <a:r>
              <a:rPr lang="sr-Latn-RS" smtClean="0"/>
              <a:t>.</a:t>
            </a:r>
          </a:p>
          <a:p>
            <a:pPr>
              <a:buNone/>
            </a:pPr>
            <a:r>
              <a:rPr lang="en-US" smtClean="0"/>
              <a:t>Do sudskomedicinskog veštačenja naknade štete kod sportista pri bavljenju sportskim aktivnostima </a:t>
            </a:r>
            <a:r>
              <a:rPr lang="en-US" b="1" smtClean="0">
                <a:solidFill>
                  <a:srgbClr val="002060"/>
                </a:solidFill>
              </a:rPr>
              <a:t>može doći u sledećim situacijama</a:t>
            </a:r>
            <a:r>
              <a:rPr lang="en-US" smtClean="0"/>
              <a:t>: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sr-Latn-RS" sz="3000" b="1" smtClean="0">
                <a:solidFill>
                  <a:srgbClr val="7030A0"/>
                </a:solidFill>
              </a:rPr>
              <a:t>Ukoliko je do oštećenja zdravlja sportista došlo pri sportskim delatnostima:</a:t>
            </a:r>
            <a:r>
              <a:rPr lang="en-US" sz="3000" b="1" smtClean="0">
                <a:solidFill>
                  <a:srgbClr val="7030A0"/>
                </a:solidFill>
              </a:rPr>
              <a:t> </a:t>
            </a:r>
            <a:endParaRPr lang="sr-Latn-RS" sz="3000" b="1" smtClean="0">
              <a:solidFill>
                <a:srgbClr val="7030A0"/>
              </a:solidFill>
            </a:endParaRPr>
          </a:p>
          <a:p>
            <a:pPr marL="514350" lvl="0" indent="-514350"/>
            <a:r>
              <a:rPr lang="en-US" sz="3000" smtClean="0"/>
              <a:t>za vreme trajanja takmičenja u nekom sportu, </a:t>
            </a:r>
            <a:endParaRPr lang="sr-Latn-RS" sz="3000" smtClean="0"/>
          </a:p>
          <a:p>
            <a:pPr marL="514350" lvl="0" indent="-514350"/>
            <a:r>
              <a:rPr lang="en-US" sz="3000" smtClean="0"/>
              <a:t>za vreme treninga, </a:t>
            </a:r>
            <a:endParaRPr lang="sr-Latn-RS" sz="3000" smtClean="0"/>
          </a:p>
          <a:p>
            <a:pPr marL="514350" lvl="0" indent="-514350"/>
            <a:r>
              <a:rPr lang="en-US" sz="3000" smtClean="0"/>
              <a:t>dok se sportista nalazi na putu van sedišta sportske organizacije čiji je član, </a:t>
            </a:r>
            <a:endParaRPr lang="sr-Latn-RS" sz="3000" smtClean="0"/>
          </a:p>
          <a:p>
            <a:pPr marL="514350" lvl="0" indent="-514350"/>
            <a:r>
              <a:rPr lang="en-US" sz="3000" smtClean="0"/>
              <a:t>od kuće do mesta određenog za treninge ili takmičenja ili po povratku kući, </a:t>
            </a:r>
            <a:endParaRPr lang="sr-Latn-RS" sz="3000" smtClean="0"/>
          </a:p>
          <a:p>
            <a:pPr marL="514350" lvl="0" indent="-514350"/>
            <a:r>
              <a:rPr lang="en-US" sz="3000" smtClean="0"/>
              <a:t>pri obavljanju određenih dužnosti  po nalogu uprave sportskih društava (npr. učešće na sportskim sastancima, nabavka sportskih rekvizita, na promociji kluba i dr.)</a:t>
            </a:r>
            <a:r>
              <a:rPr lang="sr-Latn-RS" sz="3000" smtClean="0"/>
              <a:t>.</a:t>
            </a:r>
            <a:endParaRPr lang="en-US" sz="3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Učesnici u procesu sudskomedicinskog veštačenja mogu biti: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/>
              <a:t>sportista, sportska organizacija, sportski lekar, uprava kluba, trener i dr.</a:t>
            </a:r>
          </a:p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Komentar</a:t>
            </a:r>
            <a:r>
              <a:rPr lang="en-US" smtClean="0">
                <a:solidFill>
                  <a:srgbClr val="0070C0"/>
                </a:solidFill>
              </a:rPr>
              <a:t>: </a:t>
            </a:r>
            <a:r>
              <a:rPr lang="en-US" smtClean="0"/>
              <a:t>sportista takmičar koji želi da učestvuje u nekom sistemu takmičenja </a:t>
            </a:r>
            <a:r>
              <a:rPr lang="en-US" b="1" smtClean="0">
                <a:solidFill>
                  <a:srgbClr val="002060"/>
                </a:solidFill>
              </a:rPr>
              <a:t>mora da se 6 meseci pre takmičenja podvrgne utvrđivanju zdravstvenih sposobnosti</a:t>
            </a:r>
            <a:r>
              <a:rPr lang="en-US" smtClean="0"/>
              <a:t>, nakon čega će mu biti izdato uverenje da ima potrebne zdravstvene sposobnosti za takmičenje (čl. 1</a:t>
            </a:r>
            <a:r>
              <a:rPr lang="sr-Latn-RS" smtClean="0"/>
              <a:t>9</a:t>
            </a:r>
            <a:r>
              <a:rPr lang="en-US" smtClean="0"/>
              <a:t> Zakona o sportu).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r-Latn-RS" sz="3000" b="1" smtClean="0">
                <a:solidFill>
                  <a:srgbClr val="7030A0"/>
                </a:solidFill>
              </a:rPr>
              <a:t>2. </a:t>
            </a:r>
            <a:r>
              <a:rPr lang="en-US" sz="3000" b="1" smtClean="0">
                <a:solidFill>
                  <a:srgbClr val="7030A0"/>
                </a:solidFill>
              </a:rPr>
              <a:t>Ukoliko je do oštećenja zdravlja sportista došlo jer nije bilo adekvatno medicinsko obezbeđenje na takmičenju.</a:t>
            </a:r>
          </a:p>
          <a:p>
            <a:pPr>
              <a:buNone/>
            </a:pPr>
            <a:r>
              <a:rPr lang="en-US" sz="3000" b="1" smtClean="0">
                <a:solidFill>
                  <a:srgbClr val="0070C0"/>
                </a:solidFill>
              </a:rPr>
              <a:t>Učesnici u procesu sudskomedicinskog veštačenja mogu biti</a:t>
            </a:r>
            <a:r>
              <a:rPr lang="en-US" sz="3000" smtClean="0">
                <a:solidFill>
                  <a:srgbClr val="0070C0"/>
                </a:solidFill>
              </a:rPr>
              <a:t>: </a:t>
            </a:r>
            <a:r>
              <a:rPr lang="en-US" sz="3000" smtClean="0"/>
              <a:t>sportista, sportski lekar, organizator takmičenja.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Komentar: </a:t>
            </a:r>
            <a:r>
              <a:rPr lang="en-US" smtClean="0"/>
              <a:t>prema Zakonu o sportu organizator svake sportske priredbe (sportska takmičenja i sportske manifestacije) obavezan je da obezbedi </a:t>
            </a:r>
            <a:r>
              <a:rPr lang="en-US" b="1" smtClean="0">
                <a:solidFill>
                  <a:srgbClr val="002060"/>
                </a:solidFill>
              </a:rPr>
              <a:t>prisustvo hitne medicinske pomoći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r>
              <a:rPr lang="en-US" smtClean="0"/>
              <a:t> </a:t>
            </a:r>
            <a:endParaRPr lang="sr-Latn-RS" smtClean="0"/>
          </a:p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Hitna medicinska pomoć</a:t>
            </a:r>
            <a:r>
              <a:rPr lang="en-US" smtClean="0"/>
              <a:t>, u smislu Zakona o zdravstvenom soiiguranju, jeste neposredna, trenutna medicinska pomoć koja se pruža da bi se izbeglo dovođenje osiguranog lica u životnu opasnost, odnosno nepopravljivo ili ozbiljno slabljenje ili oštećenje njegovog zdravlja ili smrt.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sr-Latn-RS" sz="3000" b="1" smtClean="0">
                <a:solidFill>
                  <a:srgbClr val="7030A0"/>
                </a:solidFill>
              </a:rPr>
              <a:t>3. </a:t>
            </a:r>
            <a:r>
              <a:rPr lang="en-US" sz="3000" b="1" smtClean="0">
                <a:solidFill>
                  <a:srgbClr val="7030A0"/>
                </a:solidFill>
              </a:rPr>
              <a:t>Ukoliko je došlo do štete kao posledice neadekvatnog rada timskih lekara u sportu.</a:t>
            </a:r>
          </a:p>
          <a:p>
            <a:pPr>
              <a:buNone/>
            </a:pPr>
            <a:r>
              <a:rPr lang="en-US" sz="3000" b="1" smtClean="0">
                <a:solidFill>
                  <a:srgbClr val="0070C0"/>
                </a:solidFill>
              </a:rPr>
              <a:t>Učesnici u procesu sudskomedicinskog veštačenja</a:t>
            </a:r>
            <a:r>
              <a:rPr lang="en-US" sz="3000" smtClean="0">
                <a:solidFill>
                  <a:srgbClr val="0070C0"/>
                </a:solidFill>
              </a:rPr>
              <a:t>: </a:t>
            </a:r>
            <a:r>
              <a:rPr lang="en-US" sz="3000" smtClean="0"/>
              <a:t>timski lekar, sportska organizacija.</a:t>
            </a:r>
          </a:p>
          <a:p>
            <a:pPr>
              <a:buNone/>
            </a:pPr>
            <a:r>
              <a:rPr lang="en-US" sz="3000" b="1" smtClean="0">
                <a:solidFill>
                  <a:srgbClr val="0070C0"/>
                </a:solidFill>
              </a:rPr>
              <a:t>Komentar: </a:t>
            </a:r>
            <a:r>
              <a:rPr lang="en-US" sz="3000" b="1" smtClean="0">
                <a:solidFill>
                  <a:srgbClr val="002060"/>
                </a:solidFill>
              </a:rPr>
              <a:t>u timske lekare</a:t>
            </a:r>
            <a:r>
              <a:rPr lang="en-US" sz="3000" smtClean="0">
                <a:solidFill>
                  <a:srgbClr val="002060"/>
                </a:solidFill>
              </a:rPr>
              <a:t> </a:t>
            </a:r>
            <a:r>
              <a:rPr lang="en-US" sz="3000" smtClean="0"/>
              <a:t>spadaju lekari licencirani za klub kao službena lica koji moraju da za vreme takmičenja sede na klupi za igrače i pružaju sportistima potrebnu medicinsku pomoć.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Pravilnikom o nomenklaturi sportskih zanimanja i zvanja </a:t>
            </a:r>
            <a:r>
              <a:rPr lang="en-US" smtClean="0"/>
              <a:t>(čl. 81-84) utvrđeno je postojanje sportskog zanimanja “</a:t>
            </a:r>
            <a:r>
              <a:rPr lang="en-US" b="1" smtClean="0">
                <a:solidFill>
                  <a:srgbClr val="002060"/>
                </a:solidFill>
              </a:rPr>
              <a:t>sportski medicinar</a:t>
            </a:r>
            <a:r>
              <a:rPr lang="en-US" smtClean="0"/>
              <a:t>”, u okviru koga postoje 4 sportska zvanja: klubski lekar, lekar sportske reprezentacije, sportski fizioterapeut i viši sportski fizioterapeut. </a:t>
            </a:r>
            <a:endParaRPr lang="sr-Latn-RS" smtClean="0"/>
          </a:p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Za sticanje zvanja klubski lekar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 smtClean="0"/>
              <a:t>potrebne su završene najmanje diplomske akademske studije iz oblasti medicinskih nauka, a za sticanje zvanja lekar sportske reprezentacije završena najmanje specijalizacija iz oblasti sportske medicine.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sr-Latn-RS" sz="3000" b="1" smtClean="0">
                <a:solidFill>
                  <a:srgbClr val="7030A0"/>
                </a:solidFill>
              </a:rPr>
              <a:t>4. </a:t>
            </a:r>
            <a:r>
              <a:rPr lang="en-US" sz="3000" b="1" smtClean="0">
                <a:solidFill>
                  <a:srgbClr val="7030A0"/>
                </a:solidFill>
              </a:rPr>
              <a:t>U</a:t>
            </a:r>
            <a:r>
              <a:rPr lang="sr-Latn-RS" sz="3000" b="1" smtClean="0">
                <a:solidFill>
                  <a:srgbClr val="7030A0"/>
                </a:solidFill>
              </a:rPr>
              <a:t>koliko je utvrđena upotreba doping sredstva kod sportista</a:t>
            </a:r>
            <a:r>
              <a:rPr lang="en-US" sz="3000" b="1" smtClean="0">
                <a:solidFill>
                  <a:srgbClr val="7030A0"/>
                </a:solidFill>
              </a:rPr>
              <a:t>. </a:t>
            </a:r>
          </a:p>
          <a:p>
            <a:pPr>
              <a:buNone/>
            </a:pPr>
            <a:r>
              <a:rPr lang="en-US" sz="3000" b="1" smtClean="0">
                <a:solidFill>
                  <a:srgbClr val="0070C0"/>
                </a:solidFill>
              </a:rPr>
              <a:t>Učesnici u procesu sudskomedicinskog veštačenja: </a:t>
            </a:r>
            <a:r>
              <a:rPr lang="en-US" sz="3000" smtClean="0"/>
              <a:t>sportista, lekar, </a:t>
            </a:r>
            <a:r>
              <a:rPr lang="sr-Latn-RS" sz="3000" smtClean="0"/>
              <a:t>A</a:t>
            </a:r>
            <a:r>
              <a:rPr lang="en-US" sz="3000" smtClean="0"/>
              <a:t>ntidoping agencija, apotekar.</a:t>
            </a:r>
            <a:endParaRPr lang="sr-Latn-RS" sz="3000" smtClean="0"/>
          </a:p>
          <a:p>
            <a:pPr>
              <a:buNone/>
            </a:pPr>
            <a:r>
              <a:rPr lang="en-US" sz="2800" b="1" smtClean="0">
                <a:solidFill>
                  <a:srgbClr val="0070C0"/>
                </a:solidFill>
              </a:rPr>
              <a:t>K</a:t>
            </a:r>
            <a:r>
              <a:rPr lang="sr-Latn-RS" sz="2800" b="1" smtClean="0">
                <a:solidFill>
                  <a:srgbClr val="0070C0"/>
                </a:solidFill>
              </a:rPr>
              <a:t>omentar: </a:t>
            </a:r>
          </a:p>
          <a:p>
            <a:r>
              <a:rPr lang="en-US" sz="2800" smtClean="0"/>
              <a:t>P</a:t>
            </a:r>
            <a:r>
              <a:rPr lang="sr-Latn-RS" sz="2800" smtClean="0"/>
              <a:t>rema čl. 6 Zakona o sprečavanju dopinga u sportu </a:t>
            </a:r>
            <a:r>
              <a:rPr lang="sr-Latn-RS" sz="2800" b="1" smtClean="0">
                <a:solidFill>
                  <a:srgbClr val="002060"/>
                </a:solidFill>
              </a:rPr>
              <a:t>sportista je dužan da obavesti lekara koji ga leči </a:t>
            </a:r>
            <a:r>
              <a:rPr lang="sr-Latn-RS" sz="2800" smtClean="0"/>
              <a:t>o svojoj zabrani da koristi doping sredstva i da se uveri da bilo kakva dobijena medicinska terapija ne sadrži doping sredstva (čl. 6 Zakona o sprečavanju dopinga u sportu);</a:t>
            </a:r>
          </a:p>
          <a:p>
            <a:pPr>
              <a:buNone/>
            </a:pPr>
            <a:endParaRPr lang="en-US" sz="3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3000" b="1" smtClean="0">
                <a:solidFill>
                  <a:srgbClr val="002060"/>
                </a:solidFill>
              </a:rPr>
              <a:t>L</a:t>
            </a:r>
            <a:r>
              <a:rPr lang="sr-Latn-RS" sz="3000" b="1" smtClean="0">
                <a:solidFill>
                  <a:srgbClr val="002060"/>
                </a:solidFill>
              </a:rPr>
              <a:t>ekar koji sportisti propiše sredstvo koje sadrži zabranjene doping supstance u cilju lečenja </a:t>
            </a:r>
            <a:r>
              <a:rPr lang="sr-Latn-RS" sz="3000" smtClean="0"/>
              <a:t>dužan je </a:t>
            </a:r>
            <a:r>
              <a:rPr lang="sr-Latn-RS" sz="3000" b="1" smtClean="0">
                <a:solidFill>
                  <a:srgbClr val="002060"/>
                </a:solidFill>
              </a:rPr>
              <a:t>da o tome obavesti sportistu </a:t>
            </a:r>
            <a:r>
              <a:rPr lang="sr-Latn-RS" sz="3000" smtClean="0"/>
              <a:t>ako mu je on saopštio da se bavi sportskim aktivnostima;</a:t>
            </a:r>
          </a:p>
          <a:p>
            <a:r>
              <a:rPr lang="en-US" sz="3000" smtClean="0"/>
              <a:t>A</a:t>
            </a:r>
            <a:r>
              <a:rPr lang="sr-Latn-RS" sz="3000" smtClean="0"/>
              <a:t>ko lekar posumnja prilikom pregleda sportiste u cilju izdavanja sportsko-medicinskog izveštaja </a:t>
            </a:r>
            <a:r>
              <a:rPr lang="sr-Latn-RS" sz="3000" b="1" smtClean="0">
                <a:solidFill>
                  <a:srgbClr val="002060"/>
                </a:solidFill>
              </a:rPr>
              <a:t>da je sportista koristio doping sredstva</a:t>
            </a:r>
            <a:r>
              <a:rPr lang="sr-Latn-RS" sz="3000" smtClean="0"/>
              <a:t>, dužan je da o tome obavesti Antidpoing agenciju;</a:t>
            </a:r>
            <a:endParaRPr lang="en-US"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smtClean="0">
                <a:solidFill>
                  <a:srgbClr val="002060"/>
                </a:solidFill>
              </a:rPr>
              <a:t>A</a:t>
            </a:r>
            <a:r>
              <a:rPr lang="sr-Latn-RS" b="1" smtClean="0">
                <a:solidFill>
                  <a:srgbClr val="002060"/>
                </a:solidFill>
              </a:rPr>
              <a:t>ko lekar sportisti u cilju dopinga u sportu</a:t>
            </a:r>
            <a:r>
              <a:rPr lang="sr-Latn-RS" b="1" smtClean="0"/>
              <a:t> </a:t>
            </a:r>
            <a:r>
              <a:rPr lang="sr-Latn-RS" smtClean="0"/>
              <a:t>da ili propiše ili izda ili na sportisti primeni doping sredstvo, ili navede, pomogne ili na drugi način omogući sportisti da upotrebi doping sredstvo, kazniće se zatvorom od 6 meseci do 5 godina;</a:t>
            </a:r>
          </a:p>
          <a:p>
            <a:r>
              <a:rPr lang="en-US" b="1" smtClean="0">
                <a:solidFill>
                  <a:srgbClr val="002060"/>
                </a:solidFill>
              </a:rPr>
              <a:t>A</a:t>
            </a:r>
            <a:r>
              <a:rPr lang="sr-Latn-RS" b="1" smtClean="0">
                <a:solidFill>
                  <a:srgbClr val="002060"/>
                </a:solidFill>
              </a:rPr>
              <a:t>ko je ovakvo delo učinjeno prema maloletniku ili prema više lica</a:t>
            </a:r>
            <a:r>
              <a:rPr lang="sr-Latn-RS" smtClean="0"/>
              <a:t>, ili je izazvalo naročito teške posledice, učinilac će se kazniti zatvorom od 2 do 6 godina;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U</a:t>
            </a:r>
            <a:r>
              <a:rPr lang="sr-Latn-RS" sz="3600" b="1" smtClean="0">
                <a:solidFill>
                  <a:srgbClr val="FF0000"/>
                </a:solidFill>
              </a:rPr>
              <a:t>vod 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b="1" smtClean="0">
                <a:solidFill>
                  <a:srgbClr val="7030A0"/>
                </a:solidFill>
              </a:rPr>
              <a:t>                               </a:t>
            </a:r>
            <a:r>
              <a:rPr lang="en-US" b="1" smtClean="0">
                <a:solidFill>
                  <a:srgbClr val="7030A0"/>
                </a:solidFill>
              </a:rPr>
              <a:t>D</a:t>
            </a:r>
            <a:r>
              <a:rPr lang="sr-Latn-RS" b="1" smtClean="0">
                <a:solidFill>
                  <a:srgbClr val="7030A0"/>
                </a:solidFill>
              </a:rPr>
              <a:t>efinicije pojmova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F</a:t>
            </a:r>
            <a:r>
              <a:rPr lang="sr-Latn-RS" smtClean="0"/>
              <a:t>izičke aktivnosti;</a:t>
            </a:r>
          </a:p>
          <a:p>
            <a:r>
              <a:rPr lang="en-US" smtClean="0"/>
              <a:t>S</a:t>
            </a:r>
            <a:r>
              <a:rPr lang="sr-Latn-RS" smtClean="0"/>
              <a:t>portske aktivnosti;</a:t>
            </a:r>
          </a:p>
          <a:p>
            <a:r>
              <a:rPr lang="en-US" smtClean="0"/>
              <a:t>S</a:t>
            </a:r>
            <a:r>
              <a:rPr lang="sr-Latn-RS" smtClean="0"/>
              <a:t>portista amater;</a:t>
            </a:r>
          </a:p>
          <a:p>
            <a:r>
              <a:rPr lang="en-US" smtClean="0"/>
              <a:t>P</a:t>
            </a:r>
            <a:r>
              <a:rPr lang="sr-Latn-RS" smtClean="0"/>
              <a:t>rofesionalni sportista;</a:t>
            </a:r>
          </a:p>
          <a:p>
            <a:r>
              <a:rPr lang="en-US" smtClean="0"/>
              <a:t>V</a:t>
            </a:r>
            <a:r>
              <a:rPr lang="sr-Latn-RS" smtClean="0"/>
              <a:t>rhunski sportista;</a:t>
            </a:r>
          </a:p>
          <a:p>
            <a:r>
              <a:rPr lang="en-US" smtClean="0"/>
              <a:t>P</a:t>
            </a:r>
            <a:r>
              <a:rPr lang="sr-Latn-RS" smtClean="0"/>
              <a:t>erspektivni sportista;</a:t>
            </a:r>
          </a:p>
          <a:p>
            <a:r>
              <a:rPr lang="en-US" smtClean="0"/>
              <a:t>T</a:t>
            </a:r>
            <a:r>
              <a:rPr lang="sr-Latn-RS" smtClean="0"/>
              <a:t>alentovani sportista;</a:t>
            </a:r>
          </a:p>
          <a:p>
            <a:r>
              <a:rPr lang="en-US" smtClean="0"/>
              <a:t>R</a:t>
            </a:r>
            <a:r>
              <a:rPr lang="sr-Latn-RS" smtClean="0"/>
              <a:t>ekreativni sportista.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>
                <a:solidFill>
                  <a:srgbClr val="002060"/>
                </a:solidFill>
              </a:rPr>
              <a:t>A</a:t>
            </a:r>
            <a:r>
              <a:rPr lang="sr-Latn-RS" b="1" smtClean="0">
                <a:solidFill>
                  <a:srgbClr val="002060"/>
                </a:solidFill>
              </a:rPr>
              <a:t>ko neko neovlašćeno u cilju dopinga u sportu </a:t>
            </a:r>
            <a:r>
              <a:rPr lang="sr-Latn-RS" smtClean="0"/>
              <a:t>proizvodi, prerađuje, prodaje ili nudi na prodaju, ili radi prodaje kupuje, drži ili prenosi ili posreduje u prodaju ili kupovini doping sredstva, ili na drugi način </a:t>
            </a:r>
            <a:r>
              <a:rPr lang="sr-Latn-RS" b="1" smtClean="0">
                <a:solidFill>
                  <a:srgbClr val="002060"/>
                </a:solidFill>
              </a:rPr>
              <a:t>neovlašćeno stavlja u promet doping sredstva</a:t>
            </a:r>
            <a:r>
              <a:rPr lang="sr-Latn-RS" smtClean="0"/>
              <a:t>, kazniće se zatvorom od 3 do 12 godina;</a:t>
            </a:r>
          </a:p>
          <a:p>
            <a:r>
              <a:rPr lang="en-US" b="1" smtClean="0"/>
              <a:t>A</a:t>
            </a:r>
            <a:r>
              <a:rPr lang="sr-Latn-RS" b="1" smtClean="0">
                <a:solidFill>
                  <a:srgbClr val="002060"/>
                </a:solidFill>
              </a:rPr>
              <a:t>ko neko neovlašćeno u cilju dopinga u sportu </a:t>
            </a:r>
            <a:r>
              <a:rPr lang="sr-Latn-RS" smtClean="0"/>
              <a:t>pravi, nabavlja, poseduje ili </a:t>
            </a:r>
            <a:r>
              <a:rPr lang="sr-Latn-RS" b="1" smtClean="0">
                <a:solidFill>
                  <a:srgbClr val="002060"/>
                </a:solidFill>
              </a:rPr>
              <a:t>daje na upotrebu opremu, materijal ili supstancije </a:t>
            </a:r>
            <a:r>
              <a:rPr lang="sr-Latn-RS" smtClean="0"/>
              <a:t>za koje zna da su namenjene za proizvodnju ili pripremanje doping sredstva, kazniće se zatvorom od 6 meseci do 5 godina;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smtClean="0">
                <a:solidFill>
                  <a:srgbClr val="002060"/>
                </a:solidFill>
              </a:rPr>
              <a:t>L</a:t>
            </a:r>
            <a:r>
              <a:rPr lang="sr-Latn-RS" sz="3000" b="1" smtClean="0">
                <a:solidFill>
                  <a:srgbClr val="002060"/>
                </a:solidFill>
              </a:rPr>
              <a:t>ekar čini prekršaj ako ne obavesti Antidoping agenciju o mogućnosti da je sportista bio dopingovan</a:t>
            </a:r>
            <a:r>
              <a:rPr lang="sr-Latn-RS" sz="3000" smtClean="0">
                <a:solidFill>
                  <a:srgbClr val="002060"/>
                </a:solidFill>
              </a:rPr>
              <a:t> </a:t>
            </a:r>
            <a:r>
              <a:rPr lang="sr-Latn-RS" sz="3000" smtClean="0"/>
              <a:t>ili ako </a:t>
            </a:r>
            <a:r>
              <a:rPr lang="sr-Latn-RS" sz="3000" b="1" smtClean="0">
                <a:solidFill>
                  <a:srgbClr val="002060"/>
                </a:solidFill>
              </a:rPr>
              <a:t>ne obavesti sportistu </a:t>
            </a:r>
            <a:r>
              <a:rPr lang="sr-Latn-RS" sz="3000" smtClean="0"/>
              <a:t>koji mu je saopštio da se bavi sportskim aktivnostima </a:t>
            </a:r>
            <a:r>
              <a:rPr lang="sr-Latn-RS" sz="3000" b="1" smtClean="0">
                <a:solidFill>
                  <a:srgbClr val="002060"/>
                </a:solidFill>
              </a:rPr>
              <a:t>da mu je propisao u cilju lečenja </a:t>
            </a:r>
            <a:r>
              <a:rPr lang="sr-Latn-RS" sz="3000" smtClean="0"/>
              <a:t>sredstvo koje sadrži zabranjene doping supstance.</a:t>
            </a:r>
            <a:endParaRPr lang="en-US"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>
              <a:buNone/>
            </a:pPr>
            <a:r>
              <a:rPr lang="sr-Latn-RS" sz="3000" b="1" smtClean="0">
                <a:solidFill>
                  <a:srgbClr val="7030A0"/>
                </a:solidFill>
              </a:rPr>
              <a:t>5. </a:t>
            </a:r>
            <a:r>
              <a:rPr lang="en-US" sz="3000" b="1" smtClean="0">
                <a:solidFill>
                  <a:srgbClr val="7030A0"/>
                </a:solidFill>
              </a:rPr>
              <a:t>Kod organizovanog rekreativnog sporta </a:t>
            </a:r>
            <a:r>
              <a:rPr lang="en-US" sz="3000" smtClean="0"/>
              <a:t>odgovornost za nastajanje štete zbog oboljenja ili povrede leži na </a:t>
            </a:r>
            <a:r>
              <a:rPr lang="en-US" sz="3000" b="1" smtClean="0">
                <a:solidFill>
                  <a:srgbClr val="002060"/>
                </a:solidFill>
              </a:rPr>
              <a:t>organizatorima rekreacije</a:t>
            </a:r>
            <a:r>
              <a:rPr lang="en-US" sz="3000" smtClean="0"/>
              <a:t>. </a:t>
            </a:r>
            <a:endParaRPr lang="sr-Latn-RS" sz="3000" smtClean="0"/>
          </a:p>
          <a:p>
            <a:pPr lvl="0">
              <a:buNone/>
            </a:pPr>
            <a:r>
              <a:rPr lang="en-US" sz="3000" b="1" smtClean="0">
                <a:solidFill>
                  <a:srgbClr val="0070C0"/>
                </a:solidFill>
              </a:rPr>
              <a:t>Učesnici u procesu sudskomedicinskog veštačenja: </a:t>
            </a:r>
            <a:r>
              <a:rPr lang="en-US" sz="3000" smtClean="0"/>
              <a:t>rekreativac, stručni tim koji pregleda rekreativce.</a:t>
            </a:r>
            <a:endParaRPr lang="sr-Latn-RS" sz="3000" smtClean="0"/>
          </a:p>
          <a:p>
            <a:pPr lvl="0"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Komentar: </a:t>
            </a:r>
            <a:r>
              <a:rPr lang="en-US" b="1" smtClean="0">
                <a:solidFill>
                  <a:srgbClr val="002060"/>
                </a:solidFill>
              </a:rPr>
              <a:t>Svaki organizator rekreacije </a:t>
            </a:r>
            <a:r>
              <a:rPr lang="en-US" smtClean="0"/>
              <a:t>(radna organizacija kod održavanja radničkih sportskih igara, organizacije koje priređuju sportske igre, ustanove koje se bave rekreacijom itd) </a:t>
            </a:r>
            <a:r>
              <a:rPr lang="en-US" b="1" smtClean="0">
                <a:solidFill>
                  <a:srgbClr val="002060"/>
                </a:solidFill>
              </a:rPr>
              <a:t>je duž</a:t>
            </a:r>
            <a:r>
              <a:rPr lang="sr-Latn-RS" b="1" smtClean="0">
                <a:solidFill>
                  <a:srgbClr val="002060"/>
                </a:solidFill>
              </a:rPr>
              <a:t>an</a:t>
            </a:r>
            <a:r>
              <a:rPr lang="en-US" b="1" smtClean="0">
                <a:solidFill>
                  <a:srgbClr val="002060"/>
                </a:solidFill>
              </a:rPr>
              <a:t> da obezbedi sigurnost</a:t>
            </a:r>
            <a:r>
              <a:rPr lang="en-US" b="1" smtClean="0"/>
              <a:t> </a:t>
            </a:r>
            <a:r>
              <a:rPr lang="en-US" smtClean="0"/>
              <a:t>kod odvijanja sportskih aktivnosti </a:t>
            </a:r>
            <a:r>
              <a:rPr lang="en-US" b="1" smtClean="0">
                <a:solidFill>
                  <a:srgbClr val="002060"/>
                </a:solidFill>
              </a:rPr>
              <a:t>i obavezno sprovede principre usmerene rekreacije</a:t>
            </a:r>
            <a:r>
              <a:rPr lang="en-US" smtClean="0"/>
              <a:t>. </a:t>
            </a:r>
            <a:endParaRPr lang="sr-Latn-RS" smtClean="0"/>
          </a:p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Svaki učesnik u organizovanom rekreativnom sportu </a:t>
            </a:r>
            <a:r>
              <a:rPr lang="sr-Latn-RS" b="1" smtClean="0">
                <a:solidFill>
                  <a:srgbClr val="002060"/>
                </a:solidFill>
              </a:rPr>
              <a:t>treba </a:t>
            </a:r>
            <a:r>
              <a:rPr lang="en-US" b="1" smtClean="0">
                <a:solidFill>
                  <a:srgbClr val="002060"/>
                </a:solidFill>
              </a:rPr>
              <a:t>biti pregledan od strane stručnog tima</a:t>
            </a:r>
            <a:r>
              <a:rPr lang="en-US" b="1" smtClean="0"/>
              <a:t> </a:t>
            </a:r>
            <a:r>
              <a:rPr lang="en-US" smtClean="0"/>
              <a:t>(lekar, psiholog i rekreator) koji brinu o načinu sprovođenja rekreativnih aktivnosti.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3200" b="1" smtClean="0">
                <a:solidFill>
                  <a:srgbClr val="0070C0"/>
                </a:solidFill>
              </a:rPr>
              <a:t>O</a:t>
            </a:r>
            <a:r>
              <a:rPr lang="sr-Latn-RS" sz="3200" b="1" smtClean="0">
                <a:solidFill>
                  <a:srgbClr val="0070C0"/>
                </a:solidFill>
              </a:rPr>
              <a:t>štećenje zdravlja (povrede i oboljenja) kao moguće povrede na radu i profesionalna oboljenja</a:t>
            </a:r>
            <a:endParaRPr lang="en-US" sz="3200" b="1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smtClean="0"/>
              <a:t>U nekim slučajevima povrede nastale kod sportskih aktivnosti se mogu proglasiti kao</a:t>
            </a:r>
            <a:r>
              <a:rPr lang="en-US" sz="3000" b="1" smtClean="0">
                <a:solidFill>
                  <a:srgbClr val="002060"/>
                </a:solidFill>
              </a:rPr>
              <a:t> </a:t>
            </a:r>
            <a:r>
              <a:rPr lang="en-US" sz="3000" b="1" smtClean="0">
                <a:solidFill>
                  <a:srgbClr val="7030A0"/>
                </a:solidFill>
              </a:rPr>
              <a:t>povrede na radu</a:t>
            </a:r>
            <a:r>
              <a:rPr lang="en-US" sz="3000" smtClean="0">
                <a:solidFill>
                  <a:srgbClr val="002060"/>
                </a:solidFill>
              </a:rPr>
              <a:t> </a:t>
            </a:r>
            <a:r>
              <a:rPr lang="en-US" sz="3000" smtClean="0"/>
              <a:t>(npr. povrede nastale kod profesionalnih sportista, učesnika na radničkim sportskim susretima, na susretima studenata i srednješkolaca).</a:t>
            </a:r>
            <a:endParaRPr lang="sr-Latn-RS" sz="3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>
                <a:solidFill>
                  <a:srgbClr val="7030A0"/>
                </a:solidFill>
              </a:rPr>
              <a:t>Oštećenje meniskusa može biti profesionalno oboljenje </a:t>
            </a:r>
            <a:r>
              <a:rPr lang="en-US" smtClean="0"/>
              <a:t>kod sportista profesionalaca u slučaju dugog opterećenja u nefiziološkom položaju tela (npr. dizači tegova, rvači, skijaši, fudbaleri i dr).</a:t>
            </a:r>
            <a:endParaRPr lang="sr-Latn-RS" smtClean="0"/>
          </a:p>
          <a:p>
            <a:pPr>
              <a:buNone/>
            </a:pPr>
            <a:r>
              <a:rPr lang="en-US" smtClean="0"/>
              <a:t>O</a:t>
            </a:r>
            <a:r>
              <a:rPr lang="sr-Latn-RS" smtClean="0"/>
              <a:t>vo oboljenje se nalazi na listi profesionalnih oboljenja (2.0.38. – “Poslovi i radna mesta na kojima postoji opterećenje kolena u nefioziološkom položaju”, najmanje 5 godina trajanja opterećenja i klinička slika sa morfološkim lezijama meniskusa i funkcionalnim promenama zgloba kolena).</a:t>
            </a: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3400" b="1" smtClean="0">
                <a:solidFill>
                  <a:srgbClr val="7030A0"/>
                </a:solidFill>
              </a:rPr>
              <a:t>Veštačenje štete kao posledica oštećenja zdravlja sportista pri sportskim  aktivnostima</a:t>
            </a:r>
            <a:endParaRPr lang="en-US" sz="340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Lekar veštak u slučaju veštačenja naknade štete zbog nastalog oboljenja ili povrede pri sportskim aktivnostima </a:t>
            </a:r>
            <a:r>
              <a:rPr lang="sr-Latn-RS" b="1" smtClean="0">
                <a:solidFill>
                  <a:srgbClr val="002060"/>
                </a:solidFill>
              </a:rPr>
              <a:t>treba da uvaži sledeće principe veštačenja</a:t>
            </a:r>
            <a:r>
              <a:rPr lang="en-US" b="1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000" smtClean="0"/>
              <a:t>Da se upozna sa odlukom suda (sudski akti)</a:t>
            </a:r>
            <a:r>
              <a:rPr lang="sr-Latn-RS" sz="3000" smtClean="0"/>
              <a:t> – </a:t>
            </a:r>
            <a:r>
              <a:rPr lang="sr-Latn-RS" sz="3000" b="1" smtClean="0">
                <a:solidFill>
                  <a:srgbClr val="002060"/>
                </a:solidFill>
              </a:rPr>
              <a:t>uvodni deo </a:t>
            </a:r>
            <a:r>
              <a:rPr lang="sr-Latn-RS" sz="3000" smtClean="0"/>
              <a:t>(preambula)</a:t>
            </a:r>
            <a:r>
              <a:rPr lang="en-US" sz="300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smtClean="0"/>
              <a:t>Da se upozna sa predmetom zadatka koji mu je poveren i rokom izvršenja</a:t>
            </a:r>
            <a:r>
              <a:rPr lang="sr-Latn-RS" sz="3000" smtClean="0"/>
              <a:t> – </a:t>
            </a:r>
            <a:r>
              <a:rPr lang="sr-Latn-RS" sz="3000" b="1" smtClean="0">
                <a:solidFill>
                  <a:srgbClr val="002060"/>
                </a:solidFill>
              </a:rPr>
              <a:t>podaci iz spisa</a:t>
            </a:r>
            <a:r>
              <a:rPr lang="en-US" sz="300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smtClean="0"/>
              <a:t>Da se upozna sa relevantnom </a:t>
            </a:r>
            <a:r>
              <a:rPr lang="sr-Latn-RS" sz="3000" b="1" smtClean="0">
                <a:solidFill>
                  <a:srgbClr val="002060"/>
                </a:solidFill>
              </a:rPr>
              <a:t>medicinskom </a:t>
            </a:r>
            <a:r>
              <a:rPr lang="en-US" sz="3000" b="1" smtClean="0">
                <a:solidFill>
                  <a:srgbClr val="002060"/>
                </a:solidFill>
              </a:rPr>
              <a:t>dukumentacijom</a:t>
            </a:r>
            <a:r>
              <a:rPr lang="en-US" sz="3000" smtClean="0"/>
              <a:t>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lvl="0" indent="-514350">
              <a:buNone/>
            </a:pPr>
            <a:r>
              <a:rPr lang="sr-Latn-RS" sz="3000" smtClean="0"/>
              <a:t>4. </a:t>
            </a:r>
            <a:r>
              <a:rPr lang="en-US" sz="3000" smtClean="0"/>
              <a:t>D</a:t>
            </a:r>
            <a:r>
              <a:rPr lang="sr-Latn-RS" sz="3000" smtClean="0"/>
              <a:t>a obavi </a:t>
            </a:r>
            <a:r>
              <a:rPr lang="sr-Latn-RS" sz="3000" b="1" smtClean="0">
                <a:solidFill>
                  <a:srgbClr val="002060"/>
                </a:solidFill>
              </a:rPr>
              <a:t>lekarski pregled</a:t>
            </a:r>
            <a:r>
              <a:rPr lang="sr-Latn-RS" sz="3000" smtClean="0"/>
              <a:t>.</a:t>
            </a:r>
          </a:p>
          <a:p>
            <a:pPr marL="514350" lvl="0" indent="-514350">
              <a:buNone/>
            </a:pPr>
            <a:r>
              <a:rPr lang="sr-Latn-RS" sz="3000" smtClean="0"/>
              <a:t>5. </a:t>
            </a:r>
            <a:r>
              <a:rPr lang="en-US" sz="3000" smtClean="0"/>
              <a:t>D</a:t>
            </a:r>
            <a:r>
              <a:rPr lang="sr-Latn-RS" sz="3000" smtClean="0"/>
              <a:t>a </a:t>
            </a:r>
            <a:r>
              <a:rPr lang="sr-Latn-RS" sz="3000" b="1" smtClean="0">
                <a:solidFill>
                  <a:srgbClr val="002060"/>
                </a:solidFill>
              </a:rPr>
              <a:t>unese dosadašnje dijagnoze </a:t>
            </a:r>
            <a:r>
              <a:rPr lang="sr-Latn-RS" sz="3000" smtClean="0"/>
              <a:t>oštećenja zdravlja na latinskom i prevod u duhu srpskog jezika </a:t>
            </a:r>
            <a:r>
              <a:rPr lang="sr-Latn-RS" sz="3000" b="1" smtClean="0">
                <a:solidFill>
                  <a:srgbClr val="002060"/>
                </a:solidFill>
              </a:rPr>
              <a:t>(dijagnostička specifikacija oštećenja zdravlja).</a:t>
            </a:r>
          </a:p>
          <a:p>
            <a:pPr marL="514350" lvl="0" indent="-514350">
              <a:buNone/>
            </a:pPr>
            <a:r>
              <a:rPr lang="sr-Latn-RS" sz="3000" smtClean="0"/>
              <a:t>6. </a:t>
            </a:r>
            <a:r>
              <a:rPr lang="en-US" sz="3000" smtClean="0"/>
              <a:t>D</a:t>
            </a:r>
            <a:r>
              <a:rPr lang="sr-Latn-RS" sz="3000" smtClean="0"/>
              <a:t>a napiše </a:t>
            </a:r>
            <a:r>
              <a:rPr lang="sr-Latn-RS" sz="3000" b="1" smtClean="0">
                <a:solidFill>
                  <a:srgbClr val="002060"/>
                </a:solidFill>
              </a:rPr>
              <a:t>nalaz, mišljenje i zaključak</a:t>
            </a:r>
            <a:r>
              <a:rPr lang="sr-Latn-RS" sz="3000" smtClean="0"/>
              <a:t>.</a:t>
            </a:r>
            <a:endParaRPr lang="en-US" sz="3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smtClean="0">
                <a:solidFill>
                  <a:srgbClr val="7030A0"/>
                </a:solidFill>
              </a:rPr>
              <a:t>N</a:t>
            </a:r>
            <a:r>
              <a:rPr lang="sr-Latn-RS" sz="3400" b="1" smtClean="0">
                <a:solidFill>
                  <a:srgbClr val="7030A0"/>
                </a:solidFill>
              </a:rPr>
              <a:t>alaz, mišljenje i zaključak lekara veštaka </a:t>
            </a:r>
            <a:br>
              <a:rPr lang="sr-Latn-RS" sz="3400" b="1" smtClean="0">
                <a:solidFill>
                  <a:srgbClr val="7030A0"/>
                </a:solidFill>
              </a:rPr>
            </a:br>
            <a:r>
              <a:rPr lang="sr-Latn-RS" sz="3400" b="1" smtClean="0">
                <a:solidFill>
                  <a:srgbClr val="7030A0"/>
                </a:solidFill>
              </a:rPr>
              <a:t>(ekspertski  izveštaj)</a:t>
            </a:r>
            <a:endParaRPr lang="en-US" sz="34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657600"/>
          </a:xfrm>
        </p:spPr>
        <p:txBody>
          <a:bodyPr>
            <a:normAutofit fontScale="92500"/>
          </a:bodyPr>
          <a:lstStyle/>
          <a:p>
            <a:r>
              <a:rPr lang="en-US" b="1" smtClean="0">
                <a:solidFill>
                  <a:srgbClr val="002060"/>
                </a:solidFill>
              </a:rPr>
              <a:t>N</a:t>
            </a:r>
            <a:r>
              <a:rPr lang="sr-Latn-RS" b="1" smtClean="0">
                <a:solidFill>
                  <a:srgbClr val="002060"/>
                </a:solidFill>
              </a:rPr>
              <a:t>alaz (visium repertum) </a:t>
            </a:r>
            <a:r>
              <a:rPr lang="sr-Latn-RS" smtClean="0"/>
              <a:t>predstavlja zbir činjenica presudnih za okolnosti veštačenja;</a:t>
            </a:r>
          </a:p>
          <a:p>
            <a:r>
              <a:rPr lang="en-US" b="1" smtClean="0">
                <a:solidFill>
                  <a:srgbClr val="002060"/>
                </a:solidFill>
              </a:rPr>
              <a:t>M</a:t>
            </a:r>
            <a:r>
              <a:rPr lang="sr-Latn-RS" b="1" smtClean="0">
                <a:solidFill>
                  <a:srgbClr val="002060"/>
                </a:solidFill>
              </a:rPr>
              <a:t>išljenje (parere) </a:t>
            </a:r>
            <a:r>
              <a:rPr lang="sr-Latn-RS" smtClean="0"/>
              <a:t>– tumačenje i stručni sud o utvrđenim činjenicama.</a:t>
            </a:r>
          </a:p>
          <a:p>
            <a:endParaRPr lang="sr-Latn-RS" smtClean="0"/>
          </a:p>
          <a:p>
            <a:pPr>
              <a:buNone/>
            </a:pPr>
            <a:r>
              <a:rPr lang="en-US" smtClean="0"/>
              <a:t>N</a:t>
            </a:r>
            <a:r>
              <a:rPr lang="sr-Latn-RS" smtClean="0"/>
              <a:t>alaz i mišljenje moraju biti jasni, kratki, potpuni, logični, bez protivurečnosti i nedostataka.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400" b="1" smtClean="0">
                <a:solidFill>
                  <a:srgbClr val="7030A0"/>
                </a:solidFill>
              </a:rPr>
              <a:t> </a:t>
            </a:r>
            <a:r>
              <a:rPr lang="en-US" sz="3400" b="1" smtClean="0">
                <a:solidFill>
                  <a:srgbClr val="7030A0"/>
                </a:solidFill>
              </a:rPr>
              <a:t>Z</a:t>
            </a:r>
            <a:r>
              <a:rPr lang="sr-Latn-RS" sz="3400" b="1" smtClean="0">
                <a:solidFill>
                  <a:srgbClr val="7030A0"/>
                </a:solidFill>
              </a:rPr>
              <a:t>aštita sportista </a:t>
            </a:r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Z</a:t>
            </a:r>
            <a:r>
              <a:rPr lang="sr-Latn-RS" b="1" smtClean="0">
                <a:solidFill>
                  <a:srgbClr val="0070C0"/>
                </a:solidFill>
              </a:rPr>
              <a:t>dravstveno osiguranje sportista</a:t>
            </a:r>
          </a:p>
          <a:p>
            <a:pPr marL="514350" indent="-514350">
              <a:buNone/>
            </a:pPr>
            <a:r>
              <a:rPr lang="sr-Latn-RS" sz="3000" i="1" smtClean="0"/>
              <a:t>(uređeno prema Zakonu o zdravstvenom osiguranju i Zakonu o sportu)</a:t>
            </a:r>
          </a:p>
          <a:p>
            <a:pPr marL="514350" indent="-514350">
              <a:buNone/>
            </a:pPr>
            <a:r>
              <a:rPr lang="en-US" b="1" smtClean="0">
                <a:solidFill>
                  <a:srgbClr val="002060"/>
                </a:solidFill>
              </a:rPr>
              <a:t>O</a:t>
            </a:r>
            <a:r>
              <a:rPr lang="sr-Latn-RS" b="1" smtClean="0">
                <a:solidFill>
                  <a:srgbClr val="002060"/>
                </a:solidFill>
              </a:rPr>
              <a:t>siguranje sportista obuhvata</a:t>
            </a:r>
            <a:r>
              <a:rPr lang="sr-Latn-RS" b="1" smtClean="0"/>
              <a:t>:</a:t>
            </a:r>
          </a:p>
          <a:p>
            <a:pPr marL="514350" indent="-514350"/>
            <a:r>
              <a:rPr lang="en-US" sz="3000" smtClean="0"/>
              <a:t>P</a:t>
            </a:r>
            <a:r>
              <a:rPr lang="sr-Latn-RS" sz="3000" smtClean="0"/>
              <a:t>rofesionalne sportiste;</a:t>
            </a:r>
          </a:p>
          <a:p>
            <a:pPr marL="514350" indent="-514350"/>
            <a:r>
              <a:rPr lang="en-US" sz="3000" smtClean="0"/>
              <a:t>V</a:t>
            </a:r>
            <a:r>
              <a:rPr lang="sr-Latn-RS" sz="3000" smtClean="0"/>
              <a:t>rhunske sportiste;</a:t>
            </a:r>
          </a:p>
          <a:p>
            <a:pPr marL="514350" indent="-514350"/>
            <a:r>
              <a:rPr lang="en-US" sz="3000" smtClean="0"/>
              <a:t>S</a:t>
            </a:r>
            <a:r>
              <a:rPr lang="sr-Latn-RS" sz="3000" smtClean="0"/>
              <a:t>portiste amatere;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b="1" smtClean="0">
                <a:solidFill>
                  <a:srgbClr val="0070C0"/>
                </a:solidFill>
              </a:rPr>
              <a:t>                                         Nalaz </a:t>
            </a:r>
          </a:p>
          <a:p>
            <a:pPr>
              <a:buNone/>
            </a:pPr>
            <a:endParaRPr lang="sr-Latn-RS" b="1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2060"/>
                </a:solidFill>
              </a:rPr>
              <a:t>V</a:t>
            </a:r>
            <a:r>
              <a:rPr lang="sr-Latn-RS" b="1" smtClean="0">
                <a:solidFill>
                  <a:srgbClr val="002060"/>
                </a:solidFill>
              </a:rPr>
              <a:t>eštak opisuje pojedine elemente događaja </a:t>
            </a:r>
            <a:r>
              <a:rPr lang="sr-Latn-RS" smtClean="0"/>
              <a:t>koji je predmet veštačenja, elemente koji su od značaja za analizu događaja i </a:t>
            </a:r>
            <a:r>
              <a:rPr lang="sr-Latn-RS" b="1" smtClean="0">
                <a:solidFill>
                  <a:srgbClr val="002060"/>
                </a:solidFill>
              </a:rPr>
              <a:t>iskazuje stav prema tome</a:t>
            </a:r>
            <a:r>
              <a:rPr lang="sr-Latn-RS" smtClean="0"/>
              <a:t>.</a:t>
            </a:r>
          </a:p>
          <a:p>
            <a:r>
              <a:rPr lang="en-US" b="1" smtClean="0">
                <a:solidFill>
                  <a:srgbClr val="002060"/>
                </a:solidFill>
              </a:rPr>
              <a:t>S</a:t>
            </a:r>
            <a:r>
              <a:rPr lang="sr-Latn-RS" b="1" smtClean="0">
                <a:solidFill>
                  <a:srgbClr val="002060"/>
                </a:solidFill>
              </a:rPr>
              <a:t>tav veštaka moguće je iskazati primenom sledećih gradacija:</a:t>
            </a:r>
          </a:p>
          <a:p>
            <a:pPr marL="514350" indent="-514350">
              <a:buAutoNum type="alphaLcParenR"/>
            </a:pPr>
            <a:r>
              <a:rPr lang="sr-Latn-RS" smtClean="0"/>
              <a:t>Mislim (mišljenja sam);</a:t>
            </a:r>
          </a:p>
          <a:p>
            <a:pPr marL="514350" indent="-514350">
              <a:buAutoNum type="alphaLcParenR"/>
            </a:pPr>
            <a:r>
              <a:rPr lang="en-US" smtClean="0"/>
              <a:t>N</a:t>
            </a:r>
            <a:r>
              <a:rPr lang="sr-Latn-RS" smtClean="0"/>
              <a:t>alazim (našao sam);</a:t>
            </a:r>
          </a:p>
          <a:p>
            <a:pPr marL="514350" indent="-514350">
              <a:buAutoNum type="alphaLcParenR"/>
            </a:pPr>
            <a:r>
              <a:rPr lang="en-US" smtClean="0"/>
              <a:t>T</a:t>
            </a:r>
            <a:r>
              <a:rPr lang="sr-Latn-RS" smtClean="0"/>
              <a:t>vrdim (utvrdio sam);</a:t>
            </a:r>
          </a:p>
          <a:p>
            <a:pPr marL="514350" indent="-514350">
              <a:buAutoNum type="alphaLcParenR"/>
            </a:pPr>
            <a:r>
              <a:rPr lang="en-US" smtClean="0"/>
              <a:t>P</a:t>
            </a:r>
            <a:r>
              <a:rPr lang="sr-Latn-RS" smtClean="0"/>
              <a:t>ouzdano tvrdim (pouzdano sam utvrdio);</a:t>
            </a:r>
          </a:p>
          <a:p>
            <a:pPr marL="514350" indent="-514350">
              <a:buAutoNum type="alphaLcParenR"/>
            </a:pPr>
            <a:r>
              <a:rPr lang="en-US" smtClean="0"/>
              <a:t>K</a:t>
            </a:r>
            <a:r>
              <a:rPr lang="sr-Latn-RS" smtClean="0"/>
              <a:t>ategorički tvrdim.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b="1" smtClean="0">
                <a:solidFill>
                  <a:srgbClr val="0070C0"/>
                </a:solidFill>
              </a:rPr>
              <a:t>                                        </a:t>
            </a:r>
            <a:r>
              <a:rPr lang="en-US" b="1" smtClean="0">
                <a:solidFill>
                  <a:srgbClr val="0070C0"/>
                </a:solidFill>
              </a:rPr>
              <a:t>M</a:t>
            </a:r>
            <a:r>
              <a:rPr lang="sr-Latn-RS" b="1" smtClean="0">
                <a:solidFill>
                  <a:srgbClr val="0070C0"/>
                </a:solidFill>
              </a:rPr>
              <a:t>išljenje </a:t>
            </a:r>
          </a:p>
          <a:p>
            <a:pPr>
              <a:buNone/>
            </a:pPr>
            <a:endParaRPr lang="sr-Latn-RS" b="1" smtClean="0">
              <a:solidFill>
                <a:srgbClr val="0070C0"/>
              </a:solidFill>
            </a:endParaRPr>
          </a:p>
          <a:p>
            <a:r>
              <a:rPr lang="en-US" smtClean="0"/>
              <a:t>O</a:t>
            </a:r>
            <a:r>
              <a:rPr lang="sr-Latn-RS" smtClean="0"/>
              <a:t>dgovor se isključivo odnosi na okolnosti koje su </a:t>
            </a:r>
            <a:r>
              <a:rPr lang="sr-Latn-RS" b="1" smtClean="0">
                <a:solidFill>
                  <a:srgbClr val="002060"/>
                </a:solidFill>
              </a:rPr>
              <a:t>određene u naredbi za veštačenje</a:t>
            </a:r>
            <a:r>
              <a:rPr lang="sr-Latn-RS" smtClean="0"/>
              <a:t>;</a:t>
            </a:r>
          </a:p>
          <a:p>
            <a:r>
              <a:rPr lang="en-US" smtClean="0"/>
              <a:t>O</a:t>
            </a:r>
            <a:r>
              <a:rPr lang="sr-Latn-RS" smtClean="0"/>
              <a:t>dgovor predstavlja </a:t>
            </a:r>
            <a:r>
              <a:rPr lang="sr-Latn-RS" b="1" smtClean="0">
                <a:solidFill>
                  <a:srgbClr val="002060"/>
                </a:solidFill>
              </a:rPr>
              <a:t>analizu činjenica </a:t>
            </a:r>
            <a:r>
              <a:rPr lang="sr-Latn-RS" smtClean="0"/>
              <a:t>kao normalan sled događaja u kome se otkrivaju i tumače činjenice značajne za presuđivanje i stavljaju sudu na raspolaganje;</a:t>
            </a:r>
          </a:p>
          <a:p>
            <a:r>
              <a:rPr lang="en-US" b="1" smtClean="0">
                <a:solidFill>
                  <a:srgbClr val="002060"/>
                </a:solidFill>
              </a:rPr>
              <a:t>V</a:t>
            </a:r>
            <a:r>
              <a:rPr lang="sr-Latn-RS" b="1" smtClean="0">
                <a:solidFill>
                  <a:srgbClr val="002060"/>
                </a:solidFill>
              </a:rPr>
              <a:t>eštak i veštaci su stručno-tehnički saradnici suda </a:t>
            </a:r>
            <a:r>
              <a:rPr lang="sr-Latn-RS" smtClean="0"/>
              <a:t>koji treba da na osnovu medicinskih činjenica, objektivno, neutralno i nepristrasno doprinesu kvalifikovanijem i kvalitetnijem odlučivanju suda.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3000" b="1" smtClean="0">
                <a:solidFill>
                  <a:srgbClr val="0070C0"/>
                </a:solidFill>
              </a:rPr>
              <a:t>                          </a:t>
            </a:r>
            <a:r>
              <a:rPr lang="en-US" sz="3000" b="1" smtClean="0">
                <a:solidFill>
                  <a:srgbClr val="0070C0"/>
                </a:solidFill>
              </a:rPr>
              <a:t>Z</a:t>
            </a:r>
            <a:r>
              <a:rPr lang="sr-Latn-RS" sz="3000" b="1" smtClean="0">
                <a:solidFill>
                  <a:srgbClr val="0070C0"/>
                </a:solidFill>
              </a:rPr>
              <a:t>aključak veštaka</a:t>
            </a:r>
          </a:p>
          <a:p>
            <a:pPr>
              <a:buNone/>
            </a:pPr>
            <a:endParaRPr lang="sr-Latn-RS" sz="3000" b="1" smtClean="0">
              <a:solidFill>
                <a:srgbClr val="0070C0"/>
              </a:solidFill>
            </a:endParaRPr>
          </a:p>
          <a:p>
            <a:r>
              <a:rPr lang="en-US" sz="3000" smtClean="0"/>
              <a:t>P</a:t>
            </a:r>
            <a:r>
              <a:rPr lang="sr-Latn-RS" sz="3000" smtClean="0"/>
              <a:t>oslednji deo pisanog nalaza veštaka;</a:t>
            </a:r>
          </a:p>
          <a:p>
            <a:r>
              <a:rPr lang="en-US" sz="3000" smtClean="0"/>
              <a:t>Z</a:t>
            </a:r>
            <a:r>
              <a:rPr lang="sr-Latn-RS" sz="3000" smtClean="0"/>
              <a:t>aključak veštaka treba da bude jasan i sažet u odnosu na predmet veštačenja.</a:t>
            </a:r>
            <a:endParaRPr lang="en-US"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Z</a:t>
            </a:r>
            <a:r>
              <a:rPr lang="sr-Latn-RS" sz="3600" b="1" smtClean="0">
                <a:solidFill>
                  <a:srgbClr val="FF0000"/>
                </a:solidFill>
              </a:rPr>
              <a:t>aključci 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mtClean="0"/>
              <a:t>Oboljenja i povrede sportista i rekreativaca </a:t>
            </a:r>
            <a:r>
              <a:rPr lang="en-US" b="1" smtClean="0">
                <a:solidFill>
                  <a:srgbClr val="002060"/>
                </a:solidFill>
              </a:rPr>
              <a:t>mogu pod određenim uslovima biti predmet sudskomedicinskog veštačenja </a:t>
            </a:r>
            <a:r>
              <a:rPr lang="en-US" smtClean="0"/>
              <a:t>zbog naknade štete</a:t>
            </a:r>
            <a:r>
              <a:rPr lang="sr-Latn-RS" smtClean="0"/>
              <a:t> (materijalne i nematerijalne)</a:t>
            </a:r>
            <a:r>
              <a:rPr lang="en-US" smtClean="0"/>
              <a:t> nastale zbog sportskih aktivnosti.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mtClean="0"/>
              <a:t>Lekar veštak u ovakvim slučajevima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 b="1" smtClean="0">
                <a:solidFill>
                  <a:srgbClr val="002060"/>
                </a:solidFill>
              </a:rPr>
              <a:t>mora da dobro poznaje zakonske regulative</a:t>
            </a:r>
            <a:r>
              <a:rPr lang="en-US" smtClean="0"/>
              <a:t> iz ove oblasti kao i delatnosti, prava i obaveze sportista.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mtClean="0"/>
              <a:t>Lekar veštak </a:t>
            </a:r>
            <a:r>
              <a:rPr lang="en-US" b="1" smtClean="0">
                <a:solidFill>
                  <a:srgbClr val="002060"/>
                </a:solidFill>
              </a:rPr>
              <a:t>mora poznavati principe sudskomedicinskog veštačenja </a:t>
            </a:r>
            <a:r>
              <a:rPr lang="en-US" smtClean="0"/>
              <a:t>da bi odgovorio na sve zahteve suda.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000" smtClean="0"/>
              <a:t>U</a:t>
            </a:r>
            <a:r>
              <a:rPr lang="sr-Latn-RS" sz="3000" smtClean="0"/>
              <a:t> cilju zaštite od nastajanja oštećenja zdravlja sportista, učesnici u sportskim aktivnostima treba da budu </a:t>
            </a:r>
            <a:r>
              <a:rPr lang="sr-Latn-RS" sz="3000" b="1" smtClean="0">
                <a:solidFill>
                  <a:srgbClr val="002060"/>
                </a:solidFill>
              </a:rPr>
              <a:t>osigurani</a:t>
            </a:r>
            <a:r>
              <a:rPr lang="sr-Latn-RS" sz="3000" smtClean="0"/>
              <a:t> (zdravstveno osiguranje i osiguranje preko osiguravajućeg društva).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000" smtClean="0"/>
              <a:t>P</a:t>
            </a:r>
            <a:r>
              <a:rPr lang="sr-Latn-RS" sz="3000" smtClean="0"/>
              <a:t>ovrede i oboljenja sportista mogu u određenim slučajevima da se smatraju kao povrede na radu i profesionalna oboljenja.</a:t>
            </a:r>
            <a:endParaRPr lang="en-US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M</a:t>
            </a:r>
            <a:r>
              <a:rPr lang="sr-Latn-RS" sz="3000" smtClean="0"/>
              <a:t>aloletne sportiste (deca do navršenih 15 godina života);</a:t>
            </a:r>
          </a:p>
          <a:p>
            <a:r>
              <a:rPr lang="en-US" sz="3000" smtClean="0"/>
              <a:t>Š</a:t>
            </a:r>
            <a:r>
              <a:rPr lang="sr-Latn-RS" sz="3000" smtClean="0"/>
              <a:t>kolsku decu;</a:t>
            </a:r>
          </a:p>
          <a:p>
            <a:r>
              <a:rPr lang="en-US" sz="3000" smtClean="0"/>
              <a:t>S</a:t>
            </a:r>
            <a:r>
              <a:rPr lang="sr-Latn-RS" sz="3000" smtClean="0"/>
              <a:t>tudente (do kraja propisanog školovanja a najkasnije do navršenih 26 godina života);</a:t>
            </a:r>
          </a:p>
          <a:p>
            <a:r>
              <a:rPr lang="en-US" sz="3000" smtClean="0"/>
              <a:t>S</a:t>
            </a:r>
            <a:r>
              <a:rPr lang="sr-Latn-RS" sz="3000" smtClean="0"/>
              <a:t>portiste sa hendikepom.</a:t>
            </a:r>
          </a:p>
          <a:p>
            <a:pPr>
              <a:buNone/>
            </a:pPr>
            <a:r>
              <a:rPr lang="en-US" sz="3000" smtClean="0"/>
              <a:t>Z</a:t>
            </a:r>
            <a:r>
              <a:rPr lang="sr-Latn-RS" sz="3000" smtClean="0"/>
              <a:t>dravstveno osiguranje </a:t>
            </a:r>
            <a:r>
              <a:rPr lang="sr-Latn-RS" sz="3000" b="1" smtClean="0">
                <a:solidFill>
                  <a:srgbClr val="002060"/>
                </a:solidFill>
              </a:rPr>
              <a:t>sportista rekreativaca </a:t>
            </a:r>
            <a:r>
              <a:rPr lang="sr-Latn-RS" sz="3000" smtClean="0"/>
              <a:t>nije posebno regulisano.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b="1" smtClean="0">
                <a:solidFill>
                  <a:srgbClr val="0070C0"/>
                </a:solidFill>
              </a:rPr>
              <a:t>2. Osiguranje sportista preko osiguravajućeg društva</a:t>
            </a:r>
          </a:p>
          <a:p>
            <a:pPr>
              <a:buNone/>
            </a:pPr>
            <a:r>
              <a:rPr lang="en-US" sz="3000" smtClean="0"/>
              <a:t>O</a:t>
            </a:r>
            <a:r>
              <a:rPr lang="sr-Latn-RS" sz="3000" smtClean="0"/>
              <a:t>siguranje je namenjeno članovima amaterskih i profesionalnih klubova, udruženjima i sl.</a:t>
            </a:r>
          </a:p>
          <a:p>
            <a:pPr>
              <a:buNone/>
            </a:pPr>
            <a:r>
              <a:rPr lang="en-US" sz="3000" smtClean="0"/>
              <a:t>S</a:t>
            </a:r>
            <a:r>
              <a:rPr lang="sr-Latn-RS" sz="3000" smtClean="0"/>
              <a:t>portske organizacije, fizčka i pravna lica mogu da ugovore osiguranja sportista sa trajanjem od godinu dana ili samo za vreme određenog takmičenja.</a:t>
            </a:r>
            <a:endParaRPr lang="en-US"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S</a:t>
            </a:r>
            <a:r>
              <a:rPr lang="sr-Latn-RS" b="1" smtClean="0">
                <a:solidFill>
                  <a:srgbClr val="002060"/>
                </a:solidFill>
              </a:rPr>
              <a:t>portista može biti osiguran:</a:t>
            </a:r>
            <a:endParaRPr lang="sr-Latn-RS" smtClean="0">
              <a:solidFill>
                <a:srgbClr val="002060"/>
              </a:solidFill>
            </a:endParaRPr>
          </a:p>
          <a:p>
            <a:r>
              <a:rPr lang="en-US" smtClean="0"/>
              <a:t>P</a:t>
            </a:r>
            <a:r>
              <a:rPr lang="sr-Latn-RS" smtClean="0"/>
              <a:t>olisom;</a:t>
            </a:r>
          </a:p>
          <a:p>
            <a:r>
              <a:rPr lang="en-US" smtClean="0"/>
              <a:t>U</a:t>
            </a:r>
            <a:r>
              <a:rPr lang="sr-Latn-RS" smtClean="0"/>
              <a:t>govorom;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S</a:t>
            </a:r>
            <a:r>
              <a:rPr lang="sr-Latn-RS" b="1" smtClean="0">
                <a:solidFill>
                  <a:srgbClr val="002060"/>
                </a:solidFill>
              </a:rPr>
              <a:t>portista je osiguran kada se nesrećni slučaj desi:</a:t>
            </a:r>
          </a:p>
          <a:p>
            <a:r>
              <a:rPr lang="en-US" smtClean="0"/>
              <a:t>P</a:t>
            </a:r>
            <a:r>
              <a:rPr lang="sr-Latn-RS" smtClean="0"/>
              <a:t>ri sportskoj delatnosti osiguranika;</a:t>
            </a:r>
          </a:p>
          <a:p>
            <a:r>
              <a:rPr lang="en-US" smtClean="0"/>
              <a:t>Z</a:t>
            </a:r>
            <a:r>
              <a:rPr lang="sr-Latn-RS" smtClean="0"/>
              <a:t>a vreme treninga i takmičenja u navedenoj grani sporta;</a:t>
            </a:r>
          </a:p>
          <a:p>
            <a:r>
              <a:rPr lang="en-US" smtClean="0"/>
              <a:t>P</a:t>
            </a:r>
            <a:r>
              <a:rPr lang="sr-Latn-RS" smtClean="0"/>
              <a:t>ri obavljanju određenih dužnosti po nalogu uprave sportskih društava.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C</a:t>
            </a:r>
            <a:r>
              <a:rPr lang="sr-Latn-RS" sz="3600" b="1" smtClean="0">
                <a:solidFill>
                  <a:srgbClr val="FF0000"/>
                </a:solidFill>
              </a:rPr>
              <a:t>ilj rada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smtClean="0">
                <a:solidFill>
                  <a:srgbClr val="002060"/>
                </a:solidFill>
              </a:rPr>
              <a:t>Cilj je bio da se odgovori na sledeća pitanja: </a:t>
            </a:r>
          </a:p>
          <a:p>
            <a:pPr lvl="0"/>
            <a:r>
              <a:rPr lang="en-US" sz="3000" b="1" smtClean="0">
                <a:solidFill>
                  <a:srgbClr val="002060"/>
                </a:solidFill>
              </a:rPr>
              <a:t>Kakvu vrstu štete mogu pretrpeti sportisti </a:t>
            </a:r>
            <a:r>
              <a:rPr lang="en-US" sz="3000" smtClean="0"/>
              <a:t>zbog oštećenja zdravlja pri bavljenju sportskim aktivnostima;</a:t>
            </a:r>
          </a:p>
          <a:p>
            <a:pPr lvl="0"/>
            <a:r>
              <a:rPr lang="en-US" sz="3000" b="1" smtClean="0">
                <a:solidFill>
                  <a:srgbClr val="002060"/>
                </a:solidFill>
              </a:rPr>
              <a:t>Kada i zbog čega može doći do sudskomedicinskog veštačenja štete </a:t>
            </a:r>
            <a:r>
              <a:rPr lang="en-US" sz="3000" smtClean="0"/>
              <a:t>zbog oštećenja zdravlja sportista pri bavljenju sportskim aktivnostima;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b="1" smtClean="0">
                <a:solidFill>
                  <a:srgbClr val="002060"/>
                </a:solidFill>
              </a:rPr>
              <a:t>Koji su principi sudskomedicinskog veštačenja nadoknade štete </a:t>
            </a:r>
            <a:r>
              <a:rPr lang="en-US" sz="3000" smtClean="0"/>
              <a:t>zbog oštećenja zdravlja sportista pri bavljenju sportskim aktivnostima;</a:t>
            </a:r>
          </a:p>
          <a:p>
            <a:pPr lvl="0"/>
            <a:r>
              <a:rPr lang="en-US" sz="3000" smtClean="0"/>
              <a:t>Da li oštećenje zdravlja sportista se može u pojedinim slučajevima tretirati kao </a:t>
            </a:r>
            <a:r>
              <a:rPr lang="en-US" sz="3000" b="1" smtClean="0">
                <a:solidFill>
                  <a:srgbClr val="002060"/>
                </a:solidFill>
              </a:rPr>
              <a:t>profesionalno oboljenje ili povreda na radu</a:t>
            </a:r>
            <a:r>
              <a:rPr lang="en-US" sz="3000" smtClean="0">
                <a:solidFill>
                  <a:srgbClr val="002060"/>
                </a:solidFill>
              </a:rPr>
              <a:t>.</a:t>
            </a:r>
            <a:endParaRPr lang="sr-Latn-RS" sz="3000" smtClean="0">
              <a:solidFill>
                <a:srgbClr val="002060"/>
              </a:solidFill>
            </a:endParaRPr>
          </a:p>
          <a:p>
            <a:pPr lvl="0"/>
            <a:r>
              <a:rPr lang="en-US" sz="3000" b="1" smtClean="0">
                <a:solidFill>
                  <a:srgbClr val="002060"/>
                </a:solidFill>
              </a:rPr>
              <a:t>K</a:t>
            </a:r>
            <a:r>
              <a:rPr lang="sr-Latn-RS" sz="3000" b="1" smtClean="0">
                <a:solidFill>
                  <a:srgbClr val="002060"/>
                </a:solidFill>
              </a:rPr>
              <a:t>ojim zakonskim mehanizmima </a:t>
            </a:r>
            <a:r>
              <a:rPr lang="sr-Latn-RS" sz="3000" smtClean="0"/>
              <a:t>su zaštićeni sportisti u slučaju oštećenja zdravlja (povrede i oboljenja).</a:t>
            </a:r>
            <a:endParaRPr lang="en-US" sz="3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M</a:t>
            </a:r>
            <a:r>
              <a:rPr lang="sr-Latn-RS" sz="3600" b="1" smtClean="0">
                <a:solidFill>
                  <a:srgbClr val="FF0000"/>
                </a:solidFill>
              </a:rPr>
              <a:t>etod rada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smtClean="0"/>
              <a:t>Kod razmatranja procesa sudskomedicinskog veštačenja štete (materijane i nematerijalne) kao posledica oštećenja zdravlja sportista pri bavljenju sportskim aktivnostima </a:t>
            </a:r>
            <a:r>
              <a:rPr lang="en-US" sz="3000" b="1" smtClean="0">
                <a:solidFill>
                  <a:srgbClr val="002060"/>
                </a:solidFill>
              </a:rPr>
              <a:t>uvažavane su</a:t>
            </a:r>
            <a:r>
              <a:rPr lang="sr-Latn-RS" sz="3000" b="1" smtClean="0">
                <a:solidFill>
                  <a:srgbClr val="002060"/>
                </a:solidFill>
              </a:rPr>
              <a:t>:</a:t>
            </a:r>
            <a:r>
              <a:rPr lang="en-US" sz="3000" b="1" smtClean="0">
                <a:solidFill>
                  <a:srgbClr val="002060"/>
                </a:solidFill>
              </a:rPr>
              <a:t> </a:t>
            </a:r>
            <a:endParaRPr lang="sr-Latn-RS" sz="3000" b="1" smtClean="0">
              <a:solidFill>
                <a:srgbClr val="002060"/>
              </a:solidFill>
            </a:endParaRPr>
          </a:p>
          <a:p>
            <a:r>
              <a:rPr lang="sr-Latn-RS" sz="3000" b="1" smtClean="0">
                <a:solidFill>
                  <a:srgbClr val="002060"/>
                </a:solidFill>
              </a:rPr>
              <a:t>S</a:t>
            </a:r>
            <a:r>
              <a:rPr lang="en-US" sz="3000" b="1" smtClean="0">
                <a:solidFill>
                  <a:srgbClr val="002060"/>
                </a:solidFill>
              </a:rPr>
              <a:t>ve zakonske odredbe iz ove oblasti </a:t>
            </a:r>
            <a:r>
              <a:rPr lang="en-US" sz="3000" smtClean="0"/>
              <a:t>(Zakon o sportu, Zakon o zdravstvenom osiguranju, Zakon o zdravstvenoj zaštiti i druga pravna dokumenta), </a:t>
            </a:r>
            <a:endParaRPr lang="sr-Latn-RS" sz="3000" smtClean="0"/>
          </a:p>
          <a:p>
            <a:r>
              <a:rPr lang="sr-Latn-RS" sz="3000" b="1" smtClean="0">
                <a:solidFill>
                  <a:srgbClr val="002060"/>
                </a:solidFill>
              </a:rPr>
              <a:t>K</a:t>
            </a:r>
            <a:r>
              <a:rPr lang="en-US" sz="3000" b="1" smtClean="0">
                <a:solidFill>
                  <a:srgbClr val="002060"/>
                </a:solidFill>
              </a:rPr>
              <a:t>orišćena su dosadašnja saznanja iz ove oblasti i</a:t>
            </a:r>
            <a:endParaRPr lang="sr-Latn-RS" sz="3000" b="1" smtClean="0">
              <a:solidFill>
                <a:srgbClr val="002060"/>
              </a:solidFill>
            </a:endParaRPr>
          </a:p>
          <a:p>
            <a:r>
              <a:rPr lang="sr-Latn-RS" sz="3000" b="1" smtClean="0">
                <a:solidFill>
                  <a:srgbClr val="002060"/>
                </a:solidFill>
              </a:rPr>
              <a:t>I</a:t>
            </a:r>
            <a:r>
              <a:rPr lang="en-US" sz="3000" b="1" smtClean="0">
                <a:solidFill>
                  <a:srgbClr val="002060"/>
                </a:solidFill>
              </a:rPr>
              <a:t>skustva iz domena uloge veštaka u procesima veštačenja</a:t>
            </a:r>
            <a:r>
              <a:rPr lang="en-US" sz="3000" smtClean="0">
                <a:solidFill>
                  <a:srgbClr val="002060"/>
                </a:solidFill>
              </a:rPr>
              <a:t>. </a:t>
            </a:r>
            <a:endParaRPr lang="en-US" sz="3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1894</Words>
  <Application>Microsoft Office PowerPoint</Application>
  <PresentationFormat>On-screen Show (4:3)</PresentationFormat>
  <Paragraphs>125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SUDSKOMEDICINSKO VEŠTAČENJE ŠTETE NASTALE PRI SPORTSKIM AKTIVNOSTIMA</vt:lpstr>
      <vt:lpstr>Uvod </vt:lpstr>
      <vt:lpstr> Zaštita sportista </vt:lpstr>
      <vt:lpstr>Slide 4</vt:lpstr>
      <vt:lpstr>Slide 5</vt:lpstr>
      <vt:lpstr>Slide 6</vt:lpstr>
      <vt:lpstr>Cilj rada</vt:lpstr>
      <vt:lpstr>Slide 8</vt:lpstr>
      <vt:lpstr>Metod rada</vt:lpstr>
      <vt:lpstr>Sudskomedicinska veštačenja štete kao posledica oštećenja zdravlja sportista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Oštećenje zdravlja (povrede i oboljenja) kao moguće povrede na radu i profesionalna oboljenja</vt:lpstr>
      <vt:lpstr>Slide 25</vt:lpstr>
      <vt:lpstr>Veštačenje štete kao posledica oštećenja zdravlja sportista pri sportskim  aktivnostima</vt:lpstr>
      <vt:lpstr>Slide 27</vt:lpstr>
      <vt:lpstr>Slide 28</vt:lpstr>
      <vt:lpstr>Nalaz, mišljenje i zaključak lekara veštaka  (ekspertski  izveštaj)</vt:lpstr>
      <vt:lpstr>Slide 30</vt:lpstr>
      <vt:lpstr>Slide 31</vt:lpstr>
      <vt:lpstr>Slide 32</vt:lpstr>
      <vt:lpstr>Zaključci 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SUDSKOMEDICINSKO VEŠTAČENJE ŠTETE NASTALE PRI SPORTSKIM AKTIVNOSTIMA</dc:title>
  <dc:creator>Korisnik</dc:creator>
  <cp:lastModifiedBy>Rade</cp:lastModifiedBy>
  <cp:revision>8</cp:revision>
  <dcterms:created xsi:type="dcterms:W3CDTF">2006-08-16T00:00:00Z</dcterms:created>
  <dcterms:modified xsi:type="dcterms:W3CDTF">2017-05-11T12:23:46Z</dcterms:modified>
</cp:coreProperties>
</file>