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B95EF17F-51CA-4224-A83C-113B982112C8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2DCB1-31D2-49FF-87C0-490DA9D36C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F63DA-0FC9-4D80-8D6F-F438260804CC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3DAD7-487F-4E0E-9018-170A792752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A5D19-1306-4744-8B3A-223910F2EBE8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23B84-0668-42E8-89C4-2B43EAF992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38A64-757E-431B-B30C-C96D8EA3C8CB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859AA-A602-450E-8861-0FDCEA5512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E8B9A-52B2-4554-AFA1-DB5B5CB4DC62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A8B66-DA7A-4004-8447-6DFC85317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A5628-36F4-4475-BD6D-DAA9B646C373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421EB-0BE1-4AF3-AD12-E570ED23DE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47CF7-F82C-4665-A569-082C8928A84D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81086-58F8-4F4E-9827-F69C8D66F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3768B-AE67-4EF2-A218-5542DC5BB0AD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FB4EB-384D-4B70-9566-2B1BB3505D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52B57-1510-45C3-92E2-2B36EF0679D4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7F511-1AE5-4C12-A5FE-21941BA66C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9107E-FF2A-4B08-A40C-DBA83D4DEDCF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01FAE-D478-4255-9C5D-FBDBA5615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6DED1-BA1F-4BF1-80BA-D52A2B7A260E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8483B-9C25-4D90-AFA8-7F6356A2C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DDFE4C-ACCC-488E-96B4-6A35DCF66CD7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D2A809-8E5F-44E5-A1CD-0D27F5EEB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9" r:id="rId2"/>
    <p:sldLayoutId id="2147483714" r:id="rId3"/>
    <p:sldLayoutId id="2147483710" r:id="rId4"/>
    <p:sldLayoutId id="2147483711" r:id="rId5"/>
    <p:sldLayoutId id="2147483715" r:id="rId6"/>
    <p:sldLayoutId id="2147483716" r:id="rId7"/>
    <p:sldLayoutId id="2147483717" r:id="rId8"/>
    <p:sldLayoutId id="2147483718" r:id="rId9"/>
    <p:sldLayoutId id="2147483712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sr-Cyrl-CS" sz="2200" dirty="0" smtClean="0"/>
              <a:t>ЗАШТИТА ПОДАТАКА О ЛИЧНОСТИ У НОВИМ </a:t>
            </a:r>
            <a:r>
              <a:rPr lang="sr-Cyrl-CS" sz="2200" smtClean="0"/>
              <a:t>ПРОПИСИМА </a:t>
            </a:r>
            <a:r>
              <a:rPr lang="sr-Cyrl-CS" sz="2200" smtClean="0"/>
              <a:t>У </a:t>
            </a:r>
            <a:r>
              <a:rPr lang="sr-Cyrl-CS" sz="2200" dirty="0" smtClean="0"/>
              <a:t>ОБЛАСТИ ЗДРАВСТВА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</a:br>
            <a:r>
              <a:rPr lang="en-US" dirty="0" smtClean="0">
                <a:latin typeface="Calibri"/>
                <a:ea typeface="Calibri"/>
                <a:cs typeface="Times New Roman"/>
              </a:rPr>
              <a:t/>
            </a:r>
            <a:br>
              <a:rPr lang="en-US" dirty="0" smtClean="0">
                <a:latin typeface="Calibri"/>
                <a:ea typeface="Calibri"/>
                <a:cs typeface="Times New Roman"/>
              </a:rPr>
            </a:br>
            <a:endParaRPr lang="en-US" dirty="0"/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685800"/>
            <a:ext cx="89122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sr-Cyrl-CS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РЕПУБЛИКА СРБИЈА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algn="ctr" eaLnBrk="0" hangingPunct="0">
              <a:defRPr/>
            </a:pPr>
            <a:r>
              <a:rPr lang="sr-Cyrl-CS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ПОВЕРЕНИК ЗА ИНФОРМАЦИЈЕ ОД ЈАВНОГ ЗНАЧАЈА И ЗАШТИТУ ПОДАТАКА О ЛИЧНОСТИ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sr-Latn-CS" sz="1600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X</a:t>
            </a:r>
            <a:r>
              <a:rPr lang="sr-Cyrl-CS" sz="1600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sr-Latn-CS" sz="1600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IV </a:t>
            </a:r>
            <a:r>
              <a:rPr lang="sr-Cyrl-CS" sz="1600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симпозијум “СУДСКОМЕДИЦИНСКО ВЕШТАЧЕЊЕ”</a:t>
            </a:r>
            <a:endParaRPr lang="sr-Latn-CS" sz="1600" dirty="0" smtClean="0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sr-Cyrl-CS" sz="1600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Предавач: Маринко Радић, Ген. </a:t>
            </a:r>
            <a:r>
              <a:rPr lang="sr-Cyrl-CS" sz="160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сек</a:t>
            </a:r>
            <a:r>
              <a:rPr lang="sr-Cyrl-CS" sz="1600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. Службе повереника </a:t>
            </a:r>
            <a:endParaRPr lang="sr-Latn-CS" sz="1600" dirty="0" smtClean="0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sr-Latn-CS" sz="1800" dirty="0" smtClean="0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sr-Cyrl-CS" sz="1800" dirty="0" smtClean="0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sr-Cyrl-CS" sz="1800" dirty="0" smtClean="0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sz="1800" dirty="0" smtClean="0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6172200"/>
            <a:ext cx="4343400" cy="615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600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Врњачка Бања, 14.-17. Мај 2014. г.</a:t>
            </a:r>
            <a:endParaRPr lang="en-US" sz="1600" dirty="0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pic>
        <p:nvPicPr>
          <p:cNvPr id="922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52400"/>
            <a:ext cx="685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На шта треба посебно обратити пажњу приликом обраде личних података у области здравства, с аспекта права пацијената?</a:t>
            </a:r>
            <a:endParaRPr lang="en-US" sz="2800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457200" y="1143000"/>
            <a:ext cx="7658100" cy="4387850"/>
          </a:xfrm>
        </p:spPr>
        <p:txBody>
          <a:bodyPr wrap="none" anchor="ctr">
            <a:spAutoFit/>
          </a:bodyPr>
          <a:lstStyle/>
          <a:p>
            <a:pPr marL="0" algn="just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Wingdings 3" pitchFamily="18" charset="2"/>
              <a:buNone/>
            </a:pPr>
            <a:r>
              <a:rPr lang="en-US" sz="2400" dirty="0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marL="0" algn="just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SzPct val="100000"/>
              <a:buFont typeface="Wingdings 3" pitchFamily="18" charset="2"/>
              <a:buAutoNum type="arabicPeriod"/>
            </a:pPr>
            <a:r>
              <a:rPr lang="sr-Cyrl-CS" sz="2400" u="sng" dirty="0" smtClean="0">
                <a:solidFill>
                  <a:srgbClr val="525B7E"/>
                </a:solidFill>
                <a:ea typeface="Calibri" pitchFamily="34" charset="0"/>
                <a:cs typeface="Calibri" pitchFamily="34" charset="0"/>
              </a:rPr>
              <a:t>приватност код пружања здравствених услуга</a:t>
            </a:r>
            <a:endParaRPr lang="en-US" sz="2400" u="sng" dirty="0" smtClean="0">
              <a:solidFill>
                <a:srgbClr val="525B7E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algn="just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Wingdings 3" pitchFamily="18" charset="2"/>
              <a:buAutoNum type="arabicPeriod"/>
            </a:pPr>
            <a:endParaRPr lang="en-US" sz="2400" dirty="0" smtClean="0">
              <a:solidFill>
                <a:srgbClr val="525B7E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algn="just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n-US" sz="2400" dirty="0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sr-Cyrl-CS" sz="2400" dirty="0" smtClean="0">
                <a:solidFill>
                  <a:srgbClr val="525B7E"/>
                </a:solidFill>
                <a:ea typeface="Calibri" pitchFamily="34" charset="0"/>
                <a:cs typeface="Calibri" pitchFamily="34" charset="0"/>
              </a:rPr>
              <a:t>ко је од здравствених радника и сарадника присутан </a:t>
            </a:r>
            <a:endParaRPr lang="en-US" sz="2400" dirty="0" smtClean="0">
              <a:solidFill>
                <a:srgbClr val="525B7E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algn="just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Wingdings 3" pitchFamily="18" charset="2"/>
              <a:buNone/>
            </a:pPr>
            <a:r>
              <a:rPr lang="sr-Cyrl-CS" sz="2400" dirty="0" smtClean="0">
                <a:solidFill>
                  <a:srgbClr val="525B7E"/>
                </a:solidFill>
                <a:ea typeface="Calibri" pitchFamily="34" charset="0"/>
                <a:cs typeface="Calibri" pitchFamily="34" charset="0"/>
              </a:rPr>
              <a:t>приликом лечења пацијента (пример болничке листе) </a:t>
            </a:r>
            <a:endParaRPr lang="en-US" sz="2400" dirty="0" smtClean="0">
              <a:solidFill>
                <a:srgbClr val="525B7E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algn="just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n-US" sz="2400" dirty="0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sr-Cyrl-CS" sz="2400" dirty="0" smtClean="0">
                <a:solidFill>
                  <a:srgbClr val="525B7E"/>
                </a:solidFill>
                <a:ea typeface="Calibri" pitchFamily="34" charset="0"/>
                <a:cs typeface="Calibri" pitchFamily="34" charset="0"/>
              </a:rPr>
              <a:t>да ли пацијент може да бира ко ће бити присутан</a:t>
            </a:r>
            <a:r>
              <a:rPr lang="en-US" sz="2400" dirty="0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marL="0" algn="just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Wingdings 3" pitchFamily="18" charset="2"/>
              <a:buNone/>
            </a:pPr>
            <a:r>
              <a:rPr lang="en-US" sz="2400" dirty="0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sr-Cyrl-CS" sz="2400" dirty="0" smtClean="0">
                <a:solidFill>
                  <a:srgbClr val="525B7E"/>
                </a:solidFill>
                <a:ea typeface="Calibri" pitchFamily="34" charset="0"/>
                <a:cs typeface="Calibri" pitchFamily="34" charset="0"/>
              </a:rPr>
              <a:t>да тражи присуство особе/а од посебног поверења</a:t>
            </a:r>
            <a:r>
              <a:rPr lang="en-US" sz="2400" dirty="0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...),</a:t>
            </a:r>
          </a:p>
          <a:p>
            <a:pPr marL="0" algn="just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n-US" sz="2400" dirty="0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sr-Cyrl-CS" sz="2400" dirty="0" smtClean="0">
                <a:solidFill>
                  <a:srgbClr val="525B7E"/>
                </a:solidFill>
                <a:ea typeface="Calibri" pitchFamily="34" charset="0"/>
                <a:cs typeface="Calibri" pitchFamily="34" charset="0"/>
              </a:rPr>
              <a:t>присуство ученика и студената</a:t>
            </a:r>
            <a:r>
              <a:rPr lang="en-US" sz="2400" dirty="0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На шта треба посебно обратити пажњу приликом обраде личних података у области здравства, с аспекта права пацијената?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0" algn="just" eaLnBrk="1" hangingPunct="1">
              <a:lnSpc>
                <a:spcPct val="105000"/>
              </a:lnSpc>
              <a:spcBef>
                <a:spcPct val="0"/>
              </a:spcBef>
              <a:spcAft>
                <a:spcPts val="1000"/>
              </a:spcAft>
              <a:buFont typeface="Wingdings 3" pitchFamily="18" charset="2"/>
              <a:buNone/>
            </a:pPr>
            <a:endParaRPr lang="en-US" sz="2400" dirty="0" smtClean="0">
              <a:solidFill>
                <a:srgbClr val="525B7E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algn="just" eaLnBrk="1" hangingPunct="1">
              <a:lnSpc>
                <a:spcPct val="105000"/>
              </a:lnSpc>
              <a:spcBef>
                <a:spcPct val="0"/>
              </a:spcBef>
              <a:spcAft>
                <a:spcPts val="1000"/>
              </a:spcAft>
              <a:buSzPct val="100000"/>
              <a:buFont typeface="Bookman Old Style" pitchFamily="18" charset="0"/>
              <a:buAutoNum type="arabicPeriod" startAt="2"/>
            </a:pPr>
            <a:r>
              <a:rPr lang="en-US" sz="2400" u="sng" dirty="0" err="1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право</a:t>
            </a:r>
            <a:r>
              <a:rPr lang="en-US" sz="2400" u="sng" dirty="0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u="sng" dirty="0" err="1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на</a:t>
            </a:r>
            <a:r>
              <a:rPr lang="en-US" sz="2400" u="sng" dirty="0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u="sng" dirty="0" err="1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приступ</a:t>
            </a:r>
            <a:r>
              <a:rPr lang="en-US" sz="2400" u="sng" dirty="0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sr-Cyrl-CS" sz="2400" u="sng" dirty="0" smtClean="0">
                <a:solidFill>
                  <a:srgbClr val="525B7E"/>
                </a:solidFill>
                <a:ea typeface="Calibri" pitchFamily="34" charset="0"/>
                <a:cs typeface="Calibri" pitchFamily="34" charset="0"/>
              </a:rPr>
              <a:t>сопственим </a:t>
            </a:r>
            <a:r>
              <a:rPr lang="en-US" sz="2400" u="sng" dirty="0" err="1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подацима</a:t>
            </a:r>
            <a:r>
              <a:rPr lang="en-US" sz="2400" u="sng" dirty="0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о </a:t>
            </a:r>
            <a:r>
              <a:rPr lang="en-US" sz="2400" u="sng" dirty="0" err="1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личности</a:t>
            </a:r>
            <a:r>
              <a:rPr lang="en-US" sz="2400" u="sng" dirty="0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marL="0" algn="just" eaLnBrk="1" hangingPunct="1">
              <a:lnSpc>
                <a:spcPct val="105000"/>
              </a:lnSpc>
              <a:spcBef>
                <a:spcPct val="0"/>
              </a:spcBef>
              <a:spcAft>
                <a:spcPts val="1000"/>
              </a:spcAft>
              <a:buFont typeface="Wingdings 3" pitchFamily="18" charset="2"/>
              <a:buNone/>
            </a:pPr>
            <a:endParaRPr lang="en-US" sz="2400" u="sng" dirty="0" smtClean="0">
              <a:solidFill>
                <a:srgbClr val="525B7E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eaLnBrk="1" hangingPunct="1">
              <a:lnSpc>
                <a:spcPct val="105000"/>
              </a:lnSpc>
              <a:spcBef>
                <a:spcPct val="0"/>
              </a:spcBef>
              <a:spcAft>
                <a:spcPts val="1000"/>
              </a:spcAft>
            </a:pPr>
            <a:r>
              <a:rPr lang="sr-Cyrl-CS" sz="2400" dirty="0" smtClean="0">
                <a:solidFill>
                  <a:srgbClr val="525B7E"/>
                </a:solidFill>
                <a:ea typeface="Calibri" pitchFamily="34" charset="0"/>
                <a:cs typeface="Calibri" pitchFamily="34" charset="0"/>
              </a:rPr>
              <a:t>специфичност: </a:t>
            </a:r>
            <a:r>
              <a:rPr lang="en-US" sz="2400" dirty="0" err="1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нису</a:t>
            </a:r>
            <a:r>
              <a:rPr lang="en-US" sz="2400" dirty="0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у </a:t>
            </a:r>
            <a:r>
              <a:rPr lang="en-US" sz="2400" dirty="0" err="1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питању</a:t>
            </a:r>
            <a:r>
              <a:rPr lang="en-US" sz="2400" dirty="0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само</a:t>
            </a:r>
            <a:r>
              <a:rPr lang="en-US" sz="2400" dirty="0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подаци</a:t>
            </a:r>
            <a:r>
              <a:rPr lang="en-US" sz="2400" dirty="0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sr-Cyrl-CS" sz="2400" dirty="0" smtClean="0">
                <a:solidFill>
                  <a:srgbClr val="525B7E"/>
                </a:solidFill>
                <a:ea typeface="Calibri" pitchFamily="34" charset="0"/>
                <a:cs typeface="Calibri" pitchFamily="34" charset="0"/>
              </a:rPr>
              <a:t>о личности већ и </a:t>
            </a:r>
            <a:r>
              <a:rPr lang="en-US" sz="2400" dirty="0" err="1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право</a:t>
            </a:r>
            <a:r>
              <a:rPr lang="en-US" sz="2400" dirty="0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паци</a:t>
            </a:r>
            <a:r>
              <a:rPr lang="sr-Cyrl-CS" sz="2400" dirty="0" smtClean="0">
                <a:solidFill>
                  <a:srgbClr val="525B7E"/>
                </a:solidFill>
                <a:ea typeface="Calibri" pitchFamily="34" charset="0"/>
                <a:cs typeface="Calibri" pitchFamily="34" charset="0"/>
              </a:rPr>
              <a:t>ј</a:t>
            </a:r>
            <a:r>
              <a:rPr lang="en-US" sz="2400" dirty="0" err="1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ента</a:t>
            </a:r>
            <a:r>
              <a:rPr lang="en-US" sz="2400" dirty="0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да</a:t>
            </a:r>
            <a:r>
              <a:rPr lang="en-US" sz="2400" dirty="0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учествује</a:t>
            </a:r>
            <a:r>
              <a:rPr lang="en-US" sz="2400" dirty="0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у </a:t>
            </a:r>
            <a:r>
              <a:rPr lang="sr-Cyrl-CS" sz="2400" dirty="0" smtClean="0">
                <a:solidFill>
                  <a:srgbClr val="525B7E"/>
                </a:solidFill>
                <a:ea typeface="Calibri" pitchFamily="34" charset="0"/>
                <a:cs typeface="Calibri" pitchFamily="34" charset="0"/>
              </a:rPr>
              <a:t>свом </a:t>
            </a:r>
            <a:r>
              <a:rPr lang="en-US" sz="2400" dirty="0" err="1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лечењу</a:t>
            </a:r>
            <a:r>
              <a:rPr lang="en-US" sz="2400" dirty="0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!</a:t>
            </a:r>
          </a:p>
          <a:p>
            <a:pPr marL="0" eaLnBrk="1" hangingPunct="1">
              <a:lnSpc>
                <a:spcPct val="105000"/>
              </a:lnSpc>
              <a:spcBef>
                <a:spcPct val="0"/>
              </a:spcBef>
              <a:spcAft>
                <a:spcPts val="1000"/>
              </a:spcAft>
            </a:pPr>
            <a:r>
              <a:rPr lang="sr-Cyrl-CS" sz="2400" dirty="0" smtClean="0">
                <a:solidFill>
                  <a:srgbClr val="525B7E"/>
                </a:solidFill>
                <a:ea typeface="Calibri" pitchFamily="34" charset="0"/>
                <a:cs typeface="Calibri" pitchFamily="34" charset="0"/>
              </a:rPr>
              <a:t>да </a:t>
            </a:r>
            <a:r>
              <a:rPr lang="en-US" sz="2400" dirty="0" err="1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ли</a:t>
            </a:r>
            <a:r>
              <a:rPr lang="en-US" sz="2400" dirty="0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паци</a:t>
            </a:r>
            <a:r>
              <a:rPr lang="sr-Cyrl-CS" sz="2400" dirty="0" smtClean="0">
                <a:solidFill>
                  <a:srgbClr val="525B7E"/>
                </a:solidFill>
                <a:ea typeface="Calibri" pitchFamily="34" charset="0"/>
                <a:cs typeface="Calibri" pitchFamily="34" charset="0"/>
              </a:rPr>
              <a:t>ј</a:t>
            </a:r>
            <a:r>
              <a:rPr lang="en-US" sz="2400" dirty="0" err="1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ент</a:t>
            </a:r>
            <a:r>
              <a:rPr lang="en-US" sz="2400" dirty="0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увек</a:t>
            </a:r>
            <a:r>
              <a:rPr lang="en-US" sz="2400" dirty="0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sr-Cyrl-CS" sz="2400" dirty="0" smtClean="0">
                <a:solidFill>
                  <a:srgbClr val="525B7E"/>
                </a:solidFill>
                <a:ea typeface="Calibri" pitchFamily="34" charset="0"/>
                <a:cs typeface="Calibri" pitchFamily="34" charset="0"/>
              </a:rPr>
              <a:t>има </a:t>
            </a:r>
            <a:r>
              <a:rPr lang="en-US" sz="2400" dirty="0" err="1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право</a:t>
            </a:r>
            <a:r>
              <a:rPr lang="en-US" sz="2400" dirty="0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на</a:t>
            </a:r>
            <a:r>
              <a:rPr lang="en-US" sz="2400" dirty="0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приступ</a:t>
            </a:r>
            <a:r>
              <a:rPr lang="en-US" sz="2400" dirty="0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властитим</a:t>
            </a:r>
            <a:r>
              <a:rPr lang="en-US" sz="2400" dirty="0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подацима</a:t>
            </a:r>
            <a:r>
              <a:rPr lang="en-US" sz="2400" dirty="0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?</a:t>
            </a:r>
          </a:p>
          <a:p>
            <a:pPr marL="0" eaLnBrk="1" hangingPunct="1">
              <a:lnSpc>
                <a:spcPct val="105000"/>
              </a:lnSpc>
              <a:spcBef>
                <a:spcPct val="0"/>
              </a:spcBef>
              <a:spcAft>
                <a:spcPts val="1000"/>
              </a:spcAft>
            </a:pPr>
            <a:r>
              <a:rPr lang="en-US" sz="2400" dirty="0" err="1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да</a:t>
            </a:r>
            <a:r>
              <a:rPr lang="en-US" sz="2400" dirty="0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ли</a:t>
            </a:r>
            <a:r>
              <a:rPr lang="en-US" sz="2400" dirty="0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је</a:t>
            </a:r>
            <a:r>
              <a:rPr lang="en-US" sz="2400" dirty="0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дозвољено</a:t>
            </a:r>
            <a:r>
              <a:rPr lang="en-US" sz="2400" dirty="0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постављати</a:t>
            </a:r>
            <a:r>
              <a:rPr lang="en-US" sz="2400" dirty="0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услове</a:t>
            </a:r>
            <a:r>
              <a:rPr lang="en-US" sz="2400" dirty="0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за</a:t>
            </a:r>
            <a:r>
              <a:rPr lang="en-US" sz="2400" dirty="0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приступ</a:t>
            </a:r>
            <a:r>
              <a:rPr lang="en-US" sz="2400" dirty="0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подацима</a:t>
            </a:r>
            <a:r>
              <a:rPr lang="en-US" sz="2400" dirty="0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400" dirty="0" err="1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правни</a:t>
            </a:r>
            <a:r>
              <a:rPr lang="en-US" sz="2400" dirty="0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интерес</a:t>
            </a:r>
            <a:r>
              <a:rPr lang="en-US" sz="2400" dirty="0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marL="0" eaLnBrk="1" hangingPunct="1">
              <a:lnSpc>
                <a:spcPct val="105000"/>
              </a:lnSpc>
              <a:spcBef>
                <a:spcPct val="0"/>
              </a:spcBef>
              <a:spcAft>
                <a:spcPts val="1000"/>
              </a:spcAft>
            </a:pPr>
            <a:r>
              <a:rPr lang="sr-Cyrl-CS" sz="2400" dirty="0" smtClean="0">
                <a:solidFill>
                  <a:srgbClr val="525B7E"/>
                </a:solidFill>
                <a:ea typeface="Calibri" pitchFamily="34" charset="0"/>
                <a:cs typeface="Calibri" pitchFamily="34" charset="0"/>
              </a:rPr>
              <a:t>плаћање услуге</a:t>
            </a:r>
            <a:r>
              <a:rPr lang="en-US" sz="2400" dirty="0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...)?</a:t>
            </a:r>
          </a:p>
          <a:p>
            <a:pPr marL="0"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pPr marL="514350" indent="-514350" eaLnBrk="1" hangingPunct="1">
              <a:lnSpc>
                <a:spcPct val="80000"/>
              </a:lnSpc>
              <a:buSzPct val="100000"/>
              <a:buFont typeface="Bookman Old Style" pitchFamily="18" charset="0"/>
              <a:buAutoNum type="arabicPeriod" startAt="3"/>
            </a:pPr>
            <a:endParaRPr lang="en-US" sz="2400" u="sng" dirty="0" smtClean="0">
              <a:solidFill>
                <a:srgbClr val="525B7E"/>
              </a:solidFill>
              <a:ea typeface="Calibri" pitchFamily="34" charset="0"/>
              <a:cs typeface="Calibri" pitchFamily="34" charset="0"/>
            </a:endParaRPr>
          </a:p>
          <a:p>
            <a:pPr marL="514350" indent="-514350" eaLnBrk="1" hangingPunct="1">
              <a:lnSpc>
                <a:spcPct val="80000"/>
              </a:lnSpc>
              <a:buSzPct val="100000"/>
              <a:buFont typeface="Bookman Old Style" pitchFamily="18" charset="0"/>
              <a:buAutoNum type="arabicPeriod" startAt="3"/>
            </a:pPr>
            <a:r>
              <a:rPr lang="sr-Cyrl-CS" sz="2400" u="sng" dirty="0" smtClean="0">
                <a:solidFill>
                  <a:srgbClr val="525B7E"/>
                </a:solidFill>
                <a:ea typeface="Calibri" pitchFamily="34" charset="0"/>
                <a:cs typeface="Calibri" pitchFamily="34" charset="0"/>
              </a:rPr>
              <a:t>коме се могу проследити подаци о пацијенту</a:t>
            </a:r>
            <a:r>
              <a:rPr lang="en-US" sz="2400" u="sng" dirty="0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marL="514350" indent="-514350" eaLnBrk="1" hangingPunct="1">
              <a:lnSpc>
                <a:spcPct val="80000"/>
              </a:lnSpc>
            </a:pPr>
            <a:r>
              <a:rPr lang="en-US" sz="2400" dirty="0" smtClean="0"/>
              <a:t> </a:t>
            </a:r>
            <a:r>
              <a:rPr lang="sr-Cyrl-CS" sz="2400" dirty="0" smtClean="0">
                <a:solidFill>
                  <a:srgbClr val="525B7E"/>
                </a:solidFill>
                <a:ea typeface="Calibri" pitchFamily="34" charset="0"/>
                <a:cs typeface="Calibri" pitchFamily="34" charset="0"/>
              </a:rPr>
              <a:t>разликовање да ли се подаци прослеђују у сврху лечења или у друге сврхе;</a:t>
            </a:r>
            <a:endParaRPr lang="en-US" sz="2400" dirty="0" smtClean="0">
              <a:solidFill>
                <a:srgbClr val="525B7E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514350" indent="-514350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sr-Cyrl-CS" sz="2400" dirty="0" smtClean="0">
                <a:solidFill>
                  <a:srgbClr val="525B7E"/>
                </a:solidFill>
                <a:ea typeface="Calibri" pitchFamily="34" charset="0"/>
                <a:cs typeface="Calibri" pitchFamily="34" charset="0"/>
              </a:rPr>
              <a:t>да ли је дозвољено податке о пацијенту проследити/открити члановима породице пацијената </a:t>
            </a:r>
            <a:r>
              <a:rPr lang="en-US" sz="2400" dirty="0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sr-Cyrl-CS" sz="2400" dirty="0" smtClean="0">
                <a:solidFill>
                  <a:srgbClr val="525B7E"/>
                </a:solidFill>
                <a:ea typeface="Calibri" pitchFamily="34" charset="0"/>
                <a:cs typeface="Calibri" pitchFamily="34" charset="0"/>
              </a:rPr>
              <a:t>које податке, коме</a:t>
            </a:r>
            <a:r>
              <a:rPr lang="en-US" sz="2400" dirty="0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sr-Cyrl-CS" sz="2400" dirty="0" smtClean="0">
                <a:solidFill>
                  <a:srgbClr val="525B7E"/>
                </a:solidFill>
                <a:ea typeface="Calibri" pitchFamily="34" charset="0"/>
                <a:cs typeface="Calibri" pitchFamily="34" charset="0"/>
              </a:rPr>
              <a:t>у које сврхе</a:t>
            </a:r>
            <a:r>
              <a:rPr lang="en-US" sz="2400" dirty="0" smtClean="0">
                <a:solidFill>
                  <a:srgbClr val="525B7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...)? </a:t>
            </a:r>
          </a:p>
          <a:p>
            <a:pPr marL="514350" indent="-514350" eaLnBrk="1" hangingPunct="1">
              <a:lnSpc>
                <a:spcPct val="80000"/>
              </a:lnSpc>
            </a:pPr>
            <a:r>
              <a:rPr lang="sr-Cyrl-CS" sz="2400" dirty="0" smtClean="0">
                <a:solidFill>
                  <a:srgbClr val="525B7E"/>
                </a:solidFill>
                <a:ea typeface="Calibri" pitchFamily="34" charset="0"/>
                <a:cs typeface="Calibri" pitchFamily="34" charset="0"/>
              </a:rPr>
              <a:t>да ли је дозвољено податке о пацијенту проследити трећим лицима (послодавцу, суду, полицији, медијима ...)?</a:t>
            </a:r>
            <a:endParaRPr lang="en-US" sz="2400" dirty="0" smtClean="0">
              <a:solidFill>
                <a:srgbClr val="525B7E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514350" indent="-514350" eaLnBrk="1" hangingPunct="1">
              <a:lnSpc>
                <a:spcPct val="80000"/>
              </a:lnSpc>
            </a:pPr>
            <a:r>
              <a:rPr lang="sr-Cyrl-CS" sz="2400" dirty="0" smtClean="0">
                <a:solidFill>
                  <a:srgbClr val="525B7E"/>
                </a:solidFill>
                <a:ea typeface="Calibri" pitchFamily="34" charset="0"/>
                <a:cs typeface="Calibri" pitchFamily="34" charset="0"/>
              </a:rPr>
              <a:t>да ли је пацијент у могућности да забрани прослеђивање података?</a:t>
            </a:r>
            <a:endParaRPr lang="en-US" sz="2400" dirty="0" smtClean="0">
              <a:solidFill>
                <a:srgbClr val="525B7E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514350" indent="-514350" eaLnBrk="1" hangingPunct="1">
              <a:lnSpc>
                <a:spcPct val="80000"/>
              </a:lnSpc>
            </a:pPr>
            <a:r>
              <a:rPr lang="sr-Cyrl-CS" sz="2400" dirty="0" smtClean="0">
                <a:solidFill>
                  <a:srgbClr val="525B7E"/>
                </a:solidFill>
                <a:ea typeface="Calibri" pitchFamily="34" charset="0"/>
                <a:cs typeface="Calibri" pitchFamily="34" charset="0"/>
              </a:rPr>
              <a:t>шта са подацима о умрлим пацијентима?</a:t>
            </a:r>
            <a:endParaRPr lang="en-US" sz="2400" dirty="0" smtClean="0">
              <a:solidFill>
                <a:srgbClr val="525B7E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514350" indent="-514350" eaLnBrk="1" hangingPunct="1">
              <a:lnSpc>
                <a:spcPct val="80000"/>
              </a:lnSpc>
            </a:pPr>
            <a:r>
              <a:rPr lang="sr-Cyrl-CS" sz="2400" dirty="0" smtClean="0">
                <a:solidFill>
                  <a:srgbClr val="525B7E"/>
                </a:solidFill>
                <a:ea typeface="Calibri" pitchFamily="34" charset="0"/>
                <a:cs typeface="Calibri" pitchFamily="34" charset="0"/>
              </a:rPr>
              <a:t>мере безбедности приликом прослеђивања здравствених података (здравствени картони)</a:t>
            </a:r>
            <a:endParaRPr lang="en-US" sz="2400" dirty="0" smtClean="0">
              <a:solidFill>
                <a:srgbClr val="525B7E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514350" indent="-514350" algn="just" eaLnBrk="1" hangingPunct="1">
              <a:lnSpc>
                <a:spcPct val="80000"/>
              </a:lnSpc>
              <a:buFont typeface="Wingdings 3" pitchFamily="18" charset="2"/>
              <a:buNone/>
            </a:pPr>
            <a:endParaRPr lang="sr-Cyrl-CS" sz="2400" dirty="0" smtClean="0">
              <a:solidFill>
                <a:srgbClr val="525B7E"/>
              </a:solidFill>
            </a:endParaRPr>
          </a:p>
          <a:p>
            <a:pPr marL="514350" indent="-514350" algn="just" eaLnBrk="1" hangingPunct="1">
              <a:lnSpc>
                <a:spcPct val="80000"/>
              </a:lnSpc>
              <a:buFont typeface="Wingdings 3" pitchFamily="18" charset="2"/>
              <a:buNone/>
            </a:pPr>
            <a:endParaRPr lang="sr-Cyrl-CS" sz="2400" dirty="0" smtClean="0">
              <a:solidFill>
                <a:srgbClr val="525B7E"/>
              </a:solidFill>
            </a:endParaRPr>
          </a:p>
          <a:p>
            <a:pPr marL="514350" indent="-514350" algn="just" eaLnBrk="1" hangingPunct="1">
              <a:lnSpc>
                <a:spcPct val="80000"/>
              </a:lnSpc>
              <a:buFont typeface="Wingdings 3" pitchFamily="18" charset="2"/>
              <a:buNone/>
            </a:pPr>
            <a:endParaRPr lang="sr-Cyrl-CS" sz="2400" dirty="0" smtClean="0">
              <a:solidFill>
                <a:srgbClr val="525B7E"/>
              </a:solidFill>
            </a:endParaRPr>
          </a:p>
          <a:p>
            <a:pPr marL="514350" indent="-514350" algn="just" eaLnBrk="1" hangingPunct="1">
              <a:lnSpc>
                <a:spcPct val="80000"/>
              </a:lnSpc>
              <a:buFont typeface="Wingdings 3" pitchFamily="18" charset="2"/>
              <a:buNone/>
            </a:pPr>
            <a:endParaRPr lang="sr-Cyrl-CS" sz="2400" dirty="0" smtClean="0">
              <a:solidFill>
                <a:srgbClr val="525B7E"/>
              </a:solidFill>
            </a:endParaRPr>
          </a:p>
          <a:p>
            <a:pPr marL="514350" indent="-514350" algn="just" eaLnBrk="1" hangingPunct="1">
              <a:lnSpc>
                <a:spcPct val="80000"/>
              </a:lnSpc>
              <a:buFont typeface="Wingdings 3" pitchFamily="18" charset="2"/>
              <a:buNone/>
            </a:pPr>
            <a:endParaRPr lang="sr-Cyrl-CS" sz="2400" dirty="0" smtClean="0">
              <a:solidFill>
                <a:srgbClr val="525B7E"/>
              </a:solidFill>
            </a:endParaRPr>
          </a:p>
          <a:p>
            <a:pPr marL="514350" indent="-514350" algn="just" eaLnBrk="1" hangingPunct="1">
              <a:lnSpc>
                <a:spcPct val="80000"/>
              </a:lnSpc>
              <a:buFont typeface="Wingdings 3" pitchFamily="18" charset="2"/>
              <a:buNone/>
            </a:pPr>
            <a:endParaRPr lang="sr-Cyrl-CS" sz="2400" dirty="0" smtClean="0">
              <a:solidFill>
                <a:srgbClr val="525B7E"/>
              </a:solidFill>
            </a:endParaRPr>
          </a:p>
          <a:p>
            <a:pPr marL="514350" indent="-514350" algn="just" eaLnBrk="1" hangingPunct="1">
              <a:lnSpc>
                <a:spcPct val="80000"/>
              </a:lnSpc>
              <a:buFont typeface="Wingdings 3" pitchFamily="18" charset="2"/>
              <a:buNone/>
            </a:pPr>
            <a:endParaRPr lang="sr-Cyrl-CS" sz="2400" dirty="0" smtClean="0">
              <a:solidFill>
                <a:srgbClr val="525B7E"/>
              </a:solidFill>
            </a:endParaRPr>
          </a:p>
          <a:p>
            <a:pPr marL="514350" indent="-514350" algn="just"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US" sz="2400" dirty="0" smtClean="0">
              <a:solidFill>
                <a:srgbClr val="525B7E"/>
              </a:solidFill>
            </a:endParaRPr>
          </a:p>
          <a:p>
            <a:pPr marL="514350" indent="-514350" algn="just" eaLnBrk="1" hangingPunct="1">
              <a:lnSpc>
                <a:spcPct val="80000"/>
              </a:lnSpc>
            </a:pPr>
            <a:endParaRPr lang="en-US" sz="2400" dirty="0" smtClean="0">
              <a:solidFill>
                <a:srgbClr val="525B7E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28600"/>
            <a:ext cx="8229600" cy="990600"/>
          </a:xfrm>
          <a:prstGeom prst="rect">
            <a:avLst/>
          </a:prstGeom>
        </p:spPr>
        <p:txBody>
          <a:bodyPr anchor="b"/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На шта треба посебно обратити пажњу приликом обраде личних података у области здравства, с аспекта права пацијената?</a:t>
            </a:r>
            <a:endParaRPr lang="en-US" sz="2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2400" dirty="0" smtClean="0"/>
              <a:t>Нацрт Закона о здравственој документацији и евиденцијама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sr-Cyrl-CS" dirty="0" smtClean="0"/>
          </a:p>
          <a:p>
            <a:pPr>
              <a:buNone/>
            </a:pPr>
            <a:r>
              <a:rPr lang="sr-Cyrl-CS" sz="2400" dirty="0" smtClean="0"/>
              <a:t>-Постојећа законска регулатива</a:t>
            </a:r>
          </a:p>
          <a:p>
            <a:pPr>
              <a:buNone/>
            </a:pPr>
            <a:endParaRPr lang="sr-Cyrl-CS" sz="2400" dirty="0" smtClean="0"/>
          </a:p>
          <a:p>
            <a:pPr>
              <a:buNone/>
            </a:pPr>
            <a:r>
              <a:rPr lang="sr-Cyrl-CS" sz="2400" dirty="0" smtClean="0"/>
              <a:t>-Уставни и законодавни оквир регулисања</a:t>
            </a:r>
          </a:p>
          <a:p>
            <a:pPr>
              <a:buNone/>
            </a:pPr>
            <a:endParaRPr lang="sr-Cyrl-CS" sz="2400" dirty="0" smtClean="0"/>
          </a:p>
          <a:p>
            <a:pPr>
              <a:buNone/>
            </a:pPr>
            <a:r>
              <a:rPr lang="sr-Cyrl-CS" sz="2400" dirty="0" smtClean="0"/>
              <a:t>-Основна решења обраде података из Нацрта</a:t>
            </a:r>
          </a:p>
          <a:p>
            <a:pPr>
              <a:buNone/>
            </a:pPr>
            <a:endParaRPr lang="sr-Cyrl-CS" sz="2400" dirty="0" smtClean="0"/>
          </a:p>
          <a:p>
            <a:pPr>
              <a:buNone/>
            </a:pPr>
            <a:r>
              <a:rPr lang="sr-Cyrl-CS" sz="2400" dirty="0" smtClean="0"/>
              <a:t>-Ставови Повереника поводом Нацрта</a:t>
            </a:r>
          </a:p>
          <a:p>
            <a:pPr>
              <a:buNone/>
            </a:pPr>
            <a:endParaRPr lang="sr-Cyrl-CS" sz="2400" dirty="0" smtClean="0"/>
          </a:p>
          <a:p>
            <a:pPr>
              <a:buNone/>
            </a:pPr>
            <a:r>
              <a:rPr lang="sr-Cyrl-CS" sz="2400" dirty="0" smtClean="0"/>
              <a:t>-Посебна решења из Нацрта од интереса за судскомедицинско вештачење и медицину рада </a:t>
            </a:r>
            <a:endParaRPr lang="en-US" sz="2400" dirty="0" smtClean="0"/>
          </a:p>
          <a:p>
            <a:pPr>
              <a:buNone/>
            </a:pPr>
            <a:endParaRPr lang="sr-Cyrl-C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sz="4000" b="1" dirty="0" smtClean="0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274320" indent="-274320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sz="4000" b="1" dirty="0" smtClean="0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274320" indent="-274320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sr-Cyrl-CS" sz="4000" b="1" dirty="0" smtClean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ХВАЛА НА ПАЖЊИ!!!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sr-Cyrl-CS" dirty="0" smtClean="0"/>
              <a:t> 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2400" u="sng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www.poverenik.rs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z="2400" b="1" dirty="0" smtClean="0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en-US" sz="2900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</a:br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en-US" sz="2900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</a:br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en-US" sz="2900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</a:br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en-US" sz="2900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</a:br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en-US" sz="2900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</a:br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en-US" sz="2900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</a:br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en-US" sz="2900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</a:br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en-US" sz="2900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</a:br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en-US" sz="2900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</a:br>
            <a:r>
              <a:rPr lang="sr-Cyrl-CS" sz="2900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sr-Cyrl-CS" sz="29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Право на приватност</a:t>
            </a:r>
            <a:endParaRPr lang="en-US" sz="2900" b="1" dirty="0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x-none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Устав Републике Србије не садржи гарантију права на приватност, као посебног људског права.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Уставом су гарантована права на неповредивост стана, тајност писама и других средстава општења и заштиту података о личности. 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Законом о правима пацијената пацијенту је изричито гарантовано право на поверљивост свих личних информација , као и право на заштиту своје приватности током спровођења дијагностичких испитивања и лечења у целини.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 smtClean="0"/>
              <a:t/>
            </a:r>
            <a:br>
              <a:rPr lang="x-none" dirty="0" smtClean="0"/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</a:br>
            <a:r>
              <a:rPr lang="x-none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sr-Cyrl-CS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Право на приватност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Европска конвенција за заштиту људских права и основних слобода гарантује право на поштовање приватног и породичног права.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Држава у односу на право на приватност има негативну и позитивну обавезу.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Садржина права на приватност: ужи концепт (право на заштиту од нежељеног публицитета) и шири концепт (лична аутономија, физички и морални интегритет, право на избор свог начина живота, право одржавања односа са другим људима и право бити остављен на миру).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Однос права на приватност и права на заштиту личних података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Право на заштиту података о личности – део права на приватност. 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Лична права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   Заштиту личних података се развија седамдесетих година 20. века у земљама Западне Европе.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   Заком о заштити података о личности је општи закон у области заштите личних  података. 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4572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dirty="0" smtClean="0">
                <a:latin typeface="Calibri"/>
                <a:ea typeface="Calibri"/>
                <a:cs typeface="Times New Roman"/>
              </a:rPr>
              <a:t/>
            </a:r>
            <a:br>
              <a:rPr lang="en-US" dirty="0" smtClean="0">
                <a:latin typeface="Calibri"/>
                <a:ea typeface="Calibri"/>
                <a:cs typeface="Times New Roman"/>
              </a:rPr>
            </a:br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sr-Cyrl-CS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Начела заштите личних података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eaLnBrk="1" fontAlgn="auto" hangingPunct="1">
              <a:spcAft>
                <a:spcPts val="0"/>
              </a:spcAft>
              <a:buSzPct val="100000"/>
              <a:buFont typeface="+mj-lt"/>
              <a:buAutoNum type="arabicPeriod"/>
              <a:defRPr/>
            </a:pPr>
            <a:r>
              <a:rPr lang="sr-Cyrl-CS" sz="2400" dirty="0" smtClean="0">
                <a:solidFill>
                  <a:schemeClr val="accent1">
                    <a:lumMod val="75000"/>
                  </a:schemeClr>
                </a:solidFill>
              </a:rPr>
              <a:t>Начело законитости, 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eaLnBrk="1" fontAlgn="auto" hangingPunct="1">
              <a:spcAft>
                <a:spcPts val="0"/>
              </a:spcAft>
              <a:buSzPct val="100000"/>
              <a:buFont typeface="+mj-lt"/>
              <a:buAutoNum type="arabicPeriod"/>
              <a:defRPr/>
            </a:pPr>
            <a:r>
              <a:rPr lang="sr-Cyrl-CS" sz="2400" dirty="0" smtClean="0">
                <a:solidFill>
                  <a:schemeClr val="accent1">
                    <a:lumMod val="75000"/>
                  </a:schemeClr>
                </a:solidFill>
              </a:rPr>
              <a:t>Начело тачности и ажурности, 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eaLnBrk="1" fontAlgn="auto" hangingPunct="1">
              <a:spcAft>
                <a:spcPts val="0"/>
              </a:spcAft>
              <a:buSzPct val="100000"/>
              <a:buFont typeface="+mj-lt"/>
              <a:buAutoNum type="arabicPeriod"/>
              <a:defRPr/>
            </a:pPr>
            <a:r>
              <a:rPr lang="sr-Cyrl-CS" sz="2400" dirty="0" smtClean="0">
                <a:solidFill>
                  <a:schemeClr val="accent1">
                    <a:lumMod val="75000"/>
                  </a:schemeClr>
                </a:solidFill>
              </a:rPr>
              <a:t>Начело сразмерности,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eaLnBrk="1" fontAlgn="auto" hangingPunct="1">
              <a:spcAft>
                <a:spcPts val="0"/>
              </a:spcAft>
              <a:buSzPct val="100000"/>
              <a:buFont typeface="+mj-lt"/>
              <a:buAutoNum type="arabicPeriod"/>
              <a:defRPr/>
            </a:pPr>
            <a:r>
              <a:rPr lang="sr-Cyrl-CS" sz="2400" dirty="0" smtClean="0">
                <a:solidFill>
                  <a:schemeClr val="accent1">
                    <a:lumMod val="75000"/>
                  </a:schemeClr>
                </a:solidFill>
              </a:rPr>
              <a:t>Начело ограничавања сврхе,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eaLnBrk="1" fontAlgn="auto" hangingPunct="1">
              <a:spcAft>
                <a:spcPts val="0"/>
              </a:spcAft>
              <a:buSzPct val="100000"/>
              <a:buFont typeface="+mj-lt"/>
              <a:buAutoNum type="arabicPeriod"/>
              <a:defRPr/>
            </a:pPr>
            <a:r>
              <a:rPr lang="sr-Cyrl-CS" sz="2400" dirty="0" smtClean="0">
                <a:solidFill>
                  <a:schemeClr val="accent1">
                    <a:lumMod val="75000"/>
                  </a:schemeClr>
                </a:solidFill>
              </a:rPr>
              <a:t>Начело безбедности података.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Основна права лица по основу Закона о заштити података о личности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just" eaLnBrk="1" fontAlgn="auto" hangingPunct="1">
              <a:spcAft>
                <a:spcPts val="0"/>
              </a:spcAft>
              <a:buSzPct val="100000"/>
              <a:buFont typeface="+mj-lt"/>
              <a:buAutoNum type="arabicPeriod"/>
              <a:defRPr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Право на обавештење о обради података;</a:t>
            </a:r>
          </a:p>
          <a:p>
            <a:pPr marL="457200" indent="-457200" algn="just" eaLnBrk="1" fontAlgn="auto" hangingPunct="1">
              <a:spcAft>
                <a:spcPts val="0"/>
              </a:spcAft>
              <a:buSzPct val="100000"/>
              <a:buFont typeface="+mj-lt"/>
              <a:buAutoNum type="arabicPeriod"/>
              <a:defRPr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Право на увид  у сопствене податке (ово право је посебно гарантовано </a:t>
            </a:r>
            <a:r>
              <a:rPr lang="sr-Cyrl-CS" sz="2400" dirty="0" smtClean="0">
                <a:solidFill>
                  <a:schemeClr val="accent1">
                    <a:lumMod val="75000"/>
                  </a:schemeClr>
                </a:solidFill>
              </a:rPr>
              <a:t>и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Законом о правима пацијената);</a:t>
            </a:r>
          </a:p>
          <a:p>
            <a:pPr marL="457200" indent="-457200" algn="just" eaLnBrk="1" fontAlgn="auto" hangingPunct="1">
              <a:spcAft>
                <a:spcPts val="0"/>
              </a:spcAft>
              <a:buSzPct val="100000"/>
              <a:buFont typeface="+mj-lt"/>
              <a:buAutoNum type="arabicPeriod"/>
              <a:defRPr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Право на копију (ово право је посебно гарантовано и Законом о правима пацијената);</a:t>
            </a:r>
          </a:p>
          <a:p>
            <a:pPr marL="457200" indent="-457200" algn="just" eaLnBrk="1" fontAlgn="auto" hangingPunct="1">
              <a:spcAft>
                <a:spcPts val="0"/>
              </a:spcAft>
              <a:buSzPct val="100000"/>
              <a:buFont typeface="+mj-lt"/>
              <a:buAutoNum type="arabicPeriod"/>
              <a:defRPr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Права поводом извршеног увида (исправка, допуна, ажурирање, брисање података, као и прекид и привремена обустава обраде);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9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en-US" sz="29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</a:br>
            <a:r>
              <a:rPr lang="en-US" sz="29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en-US" sz="29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</a:br>
            <a:r>
              <a:rPr lang="en-US" sz="29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en-US" sz="29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</a:b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9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</a:b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Улога Повереника за информације од јавног значаја и заштиту података о личности</a:t>
            </a:r>
            <a:endParaRPr lang="en-US" sz="2900" b="1" dirty="0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Врши надзор над спровођењем и извршавањем Закона о заштити података о личности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Одлучује о жалбама лица која тврде да су њихова права гарантована Законом о заштити личних података угрожена или прекршена. 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Води Централни регистар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Одлучује о изношењу података из земље итд. 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sr-Cyrl-CS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 Нарочито осетљиви подаци</a:t>
            </a:r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</a:br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(Закон о заштити података о личности)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sr-Cyrl-CS" sz="2400" dirty="0" smtClean="0">
                <a:solidFill>
                  <a:schemeClr val="accent1">
                    <a:lumMod val="75000"/>
                  </a:schemeClr>
                </a:solidFill>
              </a:rPr>
              <a:t>национална припадност, раса, пол, језик, вероисповест, припадност политичкој странци, синдикално чланство,осуда за кривично дело, сексуално опредељење, здравствено стање, примање социјалне помоћи, жртве насиља 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sr-Cyrl-CS" sz="2400" dirty="0" smtClean="0">
                <a:solidFill>
                  <a:schemeClr val="accent1">
                    <a:lumMod val="75000"/>
                  </a:schemeClr>
                </a:solidFill>
              </a:rPr>
              <a:t>подаци о  здравственом стању се могу обрађивати без пристанка лица на које се односе само ако је то прописано законом!!! 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sr-Cyrl-CS" sz="2400" dirty="0" smtClean="0">
                <a:solidFill>
                  <a:schemeClr val="accent1">
                    <a:lumMod val="75000"/>
                  </a:schemeClr>
                </a:solidFill>
              </a:rPr>
              <a:t>Пристанак за обраду нарочито осетљивих података даје се искључиво писмено ( мора бити назначено који подаци се обрађују, у коју сврха и начин њиховог коришћења). 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sr-Cyrl-CS" sz="2400" dirty="0" smtClean="0">
                <a:solidFill>
                  <a:schemeClr val="accent1">
                    <a:lumMod val="75000"/>
                  </a:schemeClr>
                </a:solidFill>
              </a:rPr>
              <a:t>Ако лице није писмено или не може да потпише сагласност – два сведока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9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</a:b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Однос Закона о заштити података о личности и Закона о правима пацијената</a:t>
            </a:r>
            <a:endParaRPr lang="en-US" sz="2900" b="1" dirty="0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fontScale="850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-274320" algn="just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 3"/>
              <a:buNone/>
              <a:defRPr/>
            </a:pPr>
            <a:r>
              <a:rPr lang="sr-Cyrl-CS" sz="2800" dirty="0" smtClean="0">
                <a:solidFill>
                  <a:schemeClr val="accent1">
                    <a:lumMod val="75000"/>
                  </a:schemeClr>
                </a:solidFill>
              </a:rPr>
              <a:t>У секторским законима треба разрадити ближе и детаљније начела заштите личних података.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-274320" algn="just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 3"/>
              <a:buNone/>
              <a:defRPr/>
            </a:pPr>
            <a:r>
              <a:rPr lang="sr-Cyrl-CS" sz="2800" dirty="0" smtClean="0">
                <a:solidFill>
                  <a:schemeClr val="accent1">
                    <a:lumMod val="75000"/>
                  </a:schemeClr>
                </a:solidFill>
              </a:rPr>
              <a:t>Закон о правима пацијената је отклонио значајан број проблема и дилема, које су се јављале у области заштите личних података у области здравства, али не све.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-274320" algn="just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 3"/>
              <a:buNone/>
              <a:defRPr/>
            </a:pPr>
            <a:r>
              <a:rPr lang="sr-Cyrl-CS" sz="2800" dirty="0" smtClean="0">
                <a:solidFill>
                  <a:schemeClr val="accent1">
                    <a:lumMod val="75000"/>
                  </a:schemeClr>
                </a:solidFill>
              </a:rPr>
              <a:t>Посебни проблеми у области заштите личних података у области здравства из праксе Повереника: регистри оболелих; спољна и унутрашња научна истраживања; поштовање пацијентовог времена – које податке обрађивати?; шта се догађа са медицинском документацијом уколико престане постојати здравствена установа у приватној пракси итд. 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192</TotalTime>
  <Words>465</Words>
  <Application>Microsoft Office PowerPoint</Application>
  <PresentationFormat>On-screen Show (4:3)</PresentationFormat>
  <Paragraphs>113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Origin</vt:lpstr>
      <vt:lpstr>ЗАШТИТА ПОДАТАКА О ЛИЧНОСТИ У НОВИМ ПРОПИСИМА У ОБЛАСТИ ЗДРАВСТВА   </vt:lpstr>
      <vt:lpstr>          Право на приватност</vt:lpstr>
      <vt:lpstr>     Право на приватност </vt:lpstr>
      <vt:lpstr> Однос права на приватност и права на заштиту личних података </vt:lpstr>
      <vt:lpstr>  Начела заштите личних података</vt:lpstr>
      <vt:lpstr>Основна права лица по основу Закона о заштити података о личности </vt:lpstr>
      <vt:lpstr>    Улога Повереника за информације од јавног значаја и заштиту података о личности</vt:lpstr>
      <vt:lpstr>   Нарочито осетљиви подаци  (Закон о заштити података о личности)</vt:lpstr>
      <vt:lpstr> Однос Закона о заштити података о личности и Закона о правима пацијената</vt:lpstr>
      <vt:lpstr> На шта треба посебно обратити пажњу приликом обраде личних података у области здравства, с аспекта права пацијената?</vt:lpstr>
      <vt:lpstr> На шта треба посебно обратити пажњу приликом обраде личних података у области здравства, с аспекта права пацијената?</vt:lpstr>
      <vt:lpstr>  </vt:lpstr>
      <vt:lpstr>Нацрт Закона о здравственој документацији и евиденцијама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Обрада биометријских података у сврху контроле коришћења радног времена</dc:title>
  <dc:creator>anja.cirilovic</dc:creator>
  <cp:lastModifiedBy>marinko.radic</cp:lastModifiedBy>
  <cp:revision>34</cp:revision>
  <dcterms:created xsi:type="dcterms:W3CDTF">2013-09-03T10:22:54Z</dcterms:created>
  <dcterms:modified xsi:type="dcterms:W3CDTF">2014-05-14T11:10:23Z</dcterms:modified>
</cp:coreProperties>
</file>