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1.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334" r:id="rId2"/>
    <p:sldId id="390" r:id="rId3"/>
    <p:sldId id="381" r:id="rId4"/>
    <p:sldId id="337" r:id="rId5"/>
    <p:sldId id="338" r:id="rId6"/>
    <p:sldId id="339" r:id="rId7"/>
    <p:sldId id="340" r:id="rId8"/>
    <p:sldId id="341" r:id="rId9"/>
    <p:sldId id="342" r:id="rId10"/>
    <p:sldId id="363" r:id="rId11"/>
    <p:sldId id="343" r:id="rId12"/>
    <p:sldId id="386" r:id="rId13"/>
    <p:sldId id="365" r:id="rId14"/>
    <p:sldId id="344" r:id="rId15"/>
    <p:sldId id="366" r:id="rId16"/>
    <p:sldId id="347" r:id="rId17"/>
    <p:sldId id="348" r:id="rId18"/>
    <p:sldId id="349" r:id="rId19"/>
    <p:sldId id="383" r:id="rId20"/>
    <p:sldId id="351" r:id="rId21"/>
    <p:sldId id="382" r:id="rId22"/>
    <p:sldId id="355" r:id="rId23"/>
    <p:sldId id="356" r:id="rId24"/>
    <p:sldId id="357" r:id="rId25"/>
    <p:sldId id="358" r:id="rId26"/>
    <p:sldId id="359" r:id="rId27"/>
    <p:sldId id="379" r:id="rId28"/>
    <p:sldId id="388" r:id="rId29"/>
    <p:sldId id="380" r:id="rId30"/>
    <p:sldId id="370" r:id="rId31"/>
    <p:sldId id="377" r:id="rId32"/>
    <p:sldId id="368" r:id="rId33"/>
    <p:sldId id="371" r:id="rId34"/>
    <p:sldId id="372" r:id="rId35"/>
    <p:sldId id="373" r:id="rId36"/>
    <p:sldId id="374" r:id="rId37"/>
    <p:sldId id="389" r:id="rId38"/>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2141" autoAdjust="0"/>
    <p:restoredTop sz="94434" autoAdjust="0"/>
  </p:normalViewPr>
  <p:slideViewPr>
    <p:cSldViewPr>
      <p:cViewPr varScale="1">
        <p:scale>
          <a:sx n="71" d="100"/>
          <a:sy n="71" d="100"/>
        </p:scale>
        <p:origin x="-882" y="-90"/>
      </p:cViewPr>
      <p:guideLst>
        <p:guide orient="horz" pos="2160"/>
        <p:guide pos="312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6C8915-A788-4182-9973-BE86C70603D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ED33139-7D48-4110-A39E-5C58492CFF30}">
      <dgm:prSet/>
      <dgm:spPr/>
      <dgm:t>
        <a:bodyPr/>
        <a:lstStyle/>
        <a:p>
          <a:pPr algn="ctr" rtl="0"/>
          <a:r>
            <a:rPr lang="sr-Cyrl-RS" b="1" u="sng" dirty="0" smtClean="0"/>
            <a:t>ОСИГУРАЊЕ- дефиниција, детерминанте, начела и основни појмови </a:t>
          </a:r>
          <a:endParaRPr lang="en-US" dirty="0"/>
        </a:p>
      </dgm:t>
    </dgm:pt>
    <dgm:pt modelId="{F8C4AF4A-85C5-4307-B997-C6490F8AC460}" type="parTrans" cxnId="{60CF0F6E-0A15-4DE8-A8B1-2F0EA1785F27}">
      <dgm:prSet/>
      <dgm:spPr/>
      <dgm:t>
        <a:bodyPr/>
        <a:lstStyle/>
        <a:p>
          <a:endParaRPr lang="en-US"/>
        </a:p>
      </dgm:t>
    </dgm:pt>
    <dgm:pt modelId="{ED03BDDE-0634-4C94-B9A2-501F23585A68}" type="sibTrans" cxnId="{60CF0F6E-0A15-4DE8-A8B1-2F0EA1785F27}">
      <dgm:prSet/>
      <dgm:spPr/>
      <dgm:t>
        <a:bodyPr/>
        <a:lstStyle/>
        <a:p>
          <a:endParaRPr lang="en-US"/>
        </a:p>
      </dgm:t>
    </dgm:pt>
    <dgm:pt modelId="{F747BD17-FA86-4204-A992-8E185A41B81E}" type="pres">
      <dgm:prSet presAssocID="{2F6C8915-A788-4182-9973-BE86C70603D7}" presName="linear" presStyleCnt="0">
        <dgm:presLayoutVars>
          <dgm:animLvl val="lvl"/>
          <dgm:resizeHandles val="exact"/>
        </dgm:presLayoutVars>
      </dgm:prSet>
      <dgm:spPr/>
      <dgm:t>
        <a:bodyPr/>
        <a:lstStyle/>
        <a:p>
          <a:endParaRPr lang="en-US"/>
        </a:p>
      </dgm:t>
    </dgm:pt>
    <dgm:pt modelId="{55300B27-2BCF-4A28-B87E-AF427C98FA31}" type="pres">
      <dgm:prSet presAssocID="{9ED33139-7D48-4110-A39E-5C58492CFF30}" presName="parentText" presStyleLbl="node1" presStyleIdx="0" presStyleCnt="1">
        <dgm:presLayoutVars>
          <dgm:chMax val="0"/>
          <dgm:bulletEnabled val="1"/>
        </dgm:presLayoutVars>
      </dgm:prSet>
      <dgm:spPr/>
      <dgm:t>
        <a:bodyPr/>
        <a:lstStyle/>
        <a:p>
          <a:endParaRPr lang="en-US"/>
        </a:p>
      </dgm:t>
    </dgm:pt>
  </dgm:ptLst>
  <dgm:cxnLst>
    <dgm:cxn modelId="{60CF0F6E-0A15-4DE8-A8B1-2F0EA1785F27}" srcId="{2F6C8915-A788-4182-9973-BE86C70603D7}" destId="{9ED33139-7D48-4110-A39E-5C58492CFF30}" srcOrd="0" destOrd="0" parTransId="{F8C4AF4A-85C5-4307-B997-C6490F8AC460}" sibTransId="{ED03BDDE-0634-4C94-B9A2-501F23585A68}"/>
    <dgm:cxn modelId="{9240E773-C19A-4C6A-B140-665092D75855}" type="presOf" srcId="{9ED33139-7D48-4110-A39E-5C58492CFF30}" destId="{55300B27-2BCF-4A28-B87E-AF427C98FA31}" srcOrd="0" destOrd="0" presId="urn:microsoft.com/office/officeart/2005/8/layout/vList2"/>
    <dgm:cxn modelId="{EEFEDB3F-B51C-4507-B1E6-9B7491F6B76C}" type="presOf" srcId="{2F6C8915-A788-4182-9973-BE86C70603D7}" destId="{F747BD17-FA86-4204-A992-8E185A41B81E}" srcOrd="0" destOrd="0" presId="urn:microsoft.com/office/officeart/2005/8/layout/vList2"/>
    <dgm:cxn modelId="{9692BD1C-4453-4AF9-B5FF-6B71D9B0D06D}" type="presParOf" srcId="{F747BD17-FA86-4204-A992-8E185A41B81E}" destId="{55300B27-2BCF-4A28-B87E-AF427C98FA3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1EE4322-24F9-4EC5-93BF-7C30CBEC9FF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AE5BE4B-4EC7-4DCD-B4FF-A6EFD9BB6725}">
      <dgm:prSet/>
      <dgm:spPr/>
      <dgm:t>
        <a:bodyPr/>
        <a:lstStyle/>
        <a:p>
          <a:pPr rtl="0"/>
          <a:r>
            <a:rPr lang="sr-Cyrl-RS" b="1" u="sng" dirty="0" smtClean="0"/>
            <a:t>1. Везивање постојећег здравственог проблема за незгоду</a:t>
          </a:r>
          <a:endParaRPr lang="en-US" dirty="0"/>
        </a:p>
      </dgm:t>
    </dgm:pt>
    <dgm:pt modelId="{D91BCFD0-56D7-482F-A759-B9BDAFD01666}" type="parTrans" cxnId="{3B24EE95-9BAA-4CD8-9F11-949B8BDAFCC9}">
      <dgm:prSet/>
      <dgm:spPr/>
      <dgm:t>
        <a:bodyPr/>
        <a:lstStyle/>
        <a:p>
          <a:endParaRPr lang="en-US"/>
        </a:p>
      </dgm:t>
    </dgm:pt>
    <dgm:pt modelId="{737EF2C8-29FF-4FAA-A54F-C838292F9291}" type="sibTrans" cxnId="{3B24EE95-9BAA-4CD8-9F11-949B8BDAFCC9}">
      <dgm:prSet/>
      <dgm:spPr/>
      <dgm:t>
        <a:bodyPr/>
        <a:lstStyle/>
        <a:p>
          <a:endParaRPr lang="en-US"/>
        </a:p>
      </dgm:t>
    </dgm:pt>
    <dgm:pt modelId="{8098A9E4-C872-4D4E-A86A-47A5843EC19C}">
      <dgm:prSet custT="1"/>
      <dgm:spPr/>
      <dgm:t>
        <a:bodyPr/>
        <a:lstStyle/>
        <a:p>
          <a:pPr rtl="0"/>
          <a:r>
            <a:rPr lang="sr-Cyrl-RS" sz="2800" dirty="0" smtClean="0"/>
            <a:t>настак трбушне киле са подизањем терета, </a:t>
          </a:r>
          <a:endParaRPr lang="en-US" sz="2800" dirty="0"/>
        </a:p>
      </dgm:t>
    </dgm:pt>
    <dgm:pt modelId="{B13EA7FD-82AB-4A5E-85C3-E7993314F7F6}" type="parTrans" cxnId="{75501AC3-969C-459B-B885-D174AA52F7DF}">
      <dgm:prSet/>
      <dgm:spPr/>
      <dgm:t>
        <a:bodyPr/>
        <a:lstStyle/>
        <a:p>
          <a:endParaRPr lang="en-US"/>
        </a:p>
      </dgm:t>
    </dgm:pt>
    <dgm:pt modelId="{00095A18-8D9E-4367-AAEC-883EADE351F4}" type="sibTrans" cxnId="{75501AC3-969C-459B-B885-D174AA52F7DF}">
      <dgm:prSet/>
      <dgm:spPr/>
      <dgm:t>
        <a:bodyPr/>
        <a:lstStyle/>
        <a:p>
          <a:endParaRPr lang="en-US"/>
        </a:p>
      </dgm:t>
    </dgm:pt>
    <dgm:pt modelId="{D1059ED0-0C2E-46D6-81F0-9999F5DBFD30}">
      <dgm:prSet custT="1"/>
      <dgm:spPr/>
      <dgm:t>
        <a:bodyPr/>
        <a:lstStyle/>
        <a:p>
          <a:pPr rtl="0"/>
          <a:r>
            <a:rPr lang="sr-Cyrl-RS" sz="2800" dirty="0" smtClean="0"/>
            <a:t>дискус хернију са наглим покретом тела,</a:t>
          </a:r>
          <a:endParaRPr lang="en-US" sz="2800" dirty="0"/>
        </a:p>
      </dgm:t>
    </dgm:pt>
    <dgm:pt modelId="{D65CEDD7-AA52-4BA1-9365-9D472E376CD7}" type="parTrans" cxnId="{F56C575F-16D7-4686-A048-8AB84B027F42}">
      <dgm:prSet/>
      <dgm:spPr/>
      <dgm:t>
        <a:bodyPr/>
        <a:lstStyle/>
        <a:p>
          <a:endParaRPr lang="en-US"/>
        </a:p>
      </dgm:t>
    </dgm:pt>
    <dgm:pt modelId="{17571751-8516-40FC-8CC3-8B26B3FF6A36}" type="sibTrans" cxnId="{F56C575F-16D7-4686-A048-8AB84B027F42}">
      <dgm:prSet/>
      <dgm:spPr/>
      <dgm:t>
        <a:bodyPr/>
        <a:lstStyle/>
        <a:p>
          <a:endParaRPr lang="en-US"/>
        </a:p>
      </dgm:t>
    </dgm:pt>
    <dgm:pt modelId="{074444F6-1B1D-4327-80F0-BA6BA6E0DFC9}">
      <dgm:prSet custT="1"/>
      <dgm:spPr/>
      <dgm:t>
        <a:bodyPr/>
        <a:lstStyle/>
        <a:p>
          <a:pPr rtl="0"/>
          <a:r>
            <a:rPr lang="sr-Cyrl-RS" sz="2800" dirty="0" smtClean="0"/>
            <a:t>патошке преломе костију (код остеопорозе) са падом,</a:t>
          </a:r>
          <a:endParaRPr lang="en-US" sz="2800" dirty="0"/>
        </a:p>
      </dgm:t>
    </dgm:pt>
    <dgm:pt modelId="{BA52CAC5-D4CB-4538-BF58-684218CE2917}" type="parTrans" cxnId="{99BA346E-01EC-456F-A08F-351F5362423D}">
      <dgm:prSet/>
      <dgm:spPr/>
      <dgm:t>
        <a:bodyPr/>
        <a:lstStyle/>
        <a:p>
          <a:endParaRPr lang="en-US"/>
        </a:p>
      </dgm:t>
    </dgm:pt>
    <dgm:pt modelId="{C916C9DC-E28F-49AA-B001-0EF854ED617A}" type="sibTrans" cxnId="{99BA346E-01EC-456F-A08F-351F5362423D}">
      <dgm:prSet/>
      <dgm:spPr/>
      <dgm:t>
        <a:bodyPr/>
        <a:lstStyle/>
        <a:p>
          <a:endParaRPr lang="en-US"/>
        </a:p>
      </dgm:t>
    </dgm:pt>
    <dgm:pt modelId="{B01596C5-845C-4DCE-9DF5-8D5E58384239}">
      <dgm:prSet custT="1"/>
      <dgm:spPr/>
      <dgm:t>
        <a:bodyPr/>
        <a:lstStyle/>
        <a:p>
          <a:pPr rtl="0"/>
          <a:r>
            <a:rPr lang="sr-Cyrl-RS" sz="2800" dirty="0" smtClean="0"/>
            <a:t>губитак вида на оболелом или дегенеративно измењеном оку са повредом главе.</a:t>
          </a:r>
          <a:endParaRPr lang="en-US" sz="2800" dirty="0"/>
        </a:p>
      </dgm:t>
    </dgm:pt>
    <dgm:pt modelId="{4E9F7EB8-6E15-4D93-95F2-8A64051BB6E5}" type="parTrans" cxnId="{0EFDD6EB-1D35-4DC0-9912-C7CE3B191C1F}">
      <dgm:prSet/>
      <dgm:spPr/>
      <dgm:t>
        <a:bodyPr/>
        <a:lstStyle/>
        <a:p>
          <a:endParaRPr lang="en-US"/>
        </a:p>
      </dgm:t>
    </dgm:pt>
    <dgm:pt modelId="{F3BDEC5C-458F-4C13-8EDA-4146085DDE6F}" type="sibTrans" cxnId="{0EFDD6EB-1D35-4DC0-9912-C7CE3B191C1F}">
      <dgm:prSet/>
      <dgm:spPr/>
      <dgm:t>
        <a:bodyPr/>
        <a:lstStyle/>
        <a:p>
          <a:endParaRPr lang="en-US"/>
        </a:p>
      </dgm:t>
    </dgm:pt>
    <dgm:pt modelId="{5EF2CFA3-71B4-483D-AC46-1CFF114BAD0A}">
      <dgm:prSet/>
      <dgm:spPr/>
      <dgm:t>
        <a:bodyPr/>
        <a:lstStyle/>
        <a:p>
          <a:pPr rtl="0"/>
          <a:r>
            <a:rPr lang="sr-Cyrl-RS" b="1" dirty="0" smtClean="0"/>
            <a:t>Искључење обавезе осигуравача је прецизирано Условима осигурања </a:t>
          </a:r>
          <a:r>
            <a:rPr lang="sr-Latn-RS" b="1" dirty="0" smtClean="0"/>
            <a:t>и Законом о облигационим односима</a:t>
          </a:r>
          <a:r>
            <a:rPr lang="sr-Cyrl-RS" dirty="0" smtClean="0"/>
            <a:t>.</a:t>
          </a:r>
          <a:endParaRPr lang="en-US" dirty="0"/>
        </a:p>
      </dgm:t>
    </dgm:pt>
    <dgm:pt modelId="{EF6F2C99-FC66-4CB1-83AD-526CC6A15AB6}" type="parTrans" cxnId="{75005CAB-838F-4E41-97DE-A34D6BB1E937}">
      <dgm:prSet/>
      <dgm:spPr/>
      <dgm:t>
        <a:bodyPr/>
        <a:lstStyle/>
        <a:p>
          <a:endParaRPr lang="en-US"/>
        </a:p>
      </dgm:t>
    </dgm:pt>
    <dgm:pt modelId="{33971BCA-336E-44E9-A72C-544FDBB7B398}" type="sibTrans" cxnId="{75005CAB-838F-4E41-97DE-A34D6BB1E937}">
      <dgm:prSet/>
      <dgm:spPr/>
      <dgm:t>
        <a:bodyPr/>
        <a:lstStyle/>
        <a:p>
          <a:endParaRPr lang="en-US"/>
        </a:p>
      </dgm:t>
    </dgm:pt>
    <dgm:pt modelId="{3142B00D-81D1-45EE-9B89-22C8FE82BBAD}" type="pres">
      <dgm:prSet presAssocID="{B1EE4322-24F9-4EC5-93BF-7C30CBEC9FFD}" presName="linear" presStyleCnt="0">
        <dgm:presLayoutVars>
          <dgm:animLvl val="lvl"/>
          <dgm:resizeHandles val="exact"/>
        </dgm:presLayoutVars>
      </dgm:prSet>
      <dgm:spPr/>
      <dgm:t>
        <a:bodyPr/>
        <a:lstStyle/>
        <a:p>
          <a:endParaRPr lang="en-US"/>
        </a:p>
      </dgm:t>
    </dgm:pt>
    <dgm:pt modelId="{37962D76-C6AB-4331-8537-1590B3FD29EC}" type="pres">
      <dgm:prSet presAssocID="{BAE5BE4B-4EC7-4DCD-B4FF-A6EFD9BB6725}" presName="parentText" presStyleLbl="node1" presStyleIdx="0" presStyleCnt="2" custScaleY="66110">
        <dgm:presLayoutVars>
          <dgm:chMax val="0"/>
          <dgm:bulletEnabled val="1"/>
        </dgm:presLayoutVars>
      </dgm:prSet>
      <dgm:spPr/>
      <dgm:t>
        <a:bodyPr/>
        <a:lstStyle/>
        <a:p>
          <a:endParaRPr lang="en-US"/>
        </a:p>
      </dgm:t>
    </dgm:pt>
    <dgm:pt modelId="{0B0FDAE9-3DFB-4B3E-850E-FBBD2F815923}" type="pres">
      <dgm:prSet presAssocID="{BAE5BE4B-4EC7-4DCD-B4FF-A6EFD9BB6725}" presName="childText" presStyleLbl="revTx" presStyleIdx="0" presStyleCnt="1">
        <dgm:presLayoutVars>
          <dgm:bulletEnabled val="1"/>
        </dgm:presLayoutVars>
      </dgm:prSet>
      <dgm:spPr/>
      <dgm:t>
        <a:bodyPr/>
        <a:lstStyle/>
        <a:p>
          <a:endParaRPr lang="en-US"/>
        </a:p>
      </dgm:t>
    </dgm:pt>
    <dgm:pt modelId="{5D9C2E43-2E71-4CCA-83F7-E667681FEEE3}" type="pres">
      <dgm:prSet presAssocID="{5EF2CFA3-71B4-483D-AC46-1CFF114BAD0A}" presName="parentText" presStyleLbl="node1" presStyleIdx="1" presStyleCnt="2" custScaleY="111952">
        <dgm:presLayoutVars>
          <dgm:chMax val="0"/>
          <dgm:bulletEnabled val="1"/>
        </dgm:presLayoutVars>
      </dgm:prSet>
      <dgm:spPr/>
      <dgm:t>
        <a:bodyPr/>
        <a:lstStyle/>
        <a:p>
          <a:endParaRPr lang="en-US"/>
        </a:p>
      </dgm:t>
    </dgm:pt>
  </dgm:ptLst>
  <dgm:cxnLst>
    <dgm:cxn modelId="{B5DDED4E-5598-40FD-B69B-C20F703287A3}" type="presOf" srcId="{BAE5BE4B-4EC7-4DCD-B4FF-A6EFD9BB6725}" destId="{37962D76-C6AB-4331-8537-1590B3FD29EC}" srcOrd="0" destOrd="0" presId="urn:microsoft.com/office/officeart/2005/8/layout/vList2"/>
    <dgm:cxn modelId="{D56AF609-1848-45E1-A3C2-69F5A77D27AE}" type="presOf" srcId="{074444F6-1B1D-4327-80F0-BA6BA6E0DFC9}" destId="{0B0FDAE9-3DFB-4B3E-850E-FBBD2F815923}" srcOrd="0" destOrd="2" presId="urn:microsoft.com/office/officeart/2005/8/layout/vList2"/>
    <dgm:cxn modelId="{F56C575F-16D7-4686-A048-8AB84B027F42}" srcId="{BAE5BE4B-4EC7-4DCD-B4FF-A6EFD9BB6725}" destId="{D1059ED0-0C2E-46D6-81F0-9999F5DBFD30}" srcOrd="1" destOrd="0" parTransId="{D65CEDD7-AA52-4BA1-9365-9D472E376CD7}" sibTransId="{17571751-8516-40FC-8CC3-8B26B3FF6A36}"/>
    <dgm:cxn modelId="{3BD400AB-370B-41C3-9F2A-8A9640651365}" type="presOf" srcId="{B01596C5-845C-4DCE-9DF5-8D5E58384239}" destId="{0B0FDAE9-3DFB-4B3E-850E-FBBD2F815923}" srcOrd="0" destOrd="3" presId="urn:microsoft.com/office/officeart/2005/8/layout/vList2"/>
    <dgm:cxn modelId="{0D95608A-321B-4764-825A-28C58CF7AE5E}" type="presOf" srcId="{B1EE4322-24F9-4EC5-93BF-7C30CBEC9FFD}" destId="{3142B00D-81D1-45EE-9B89-22C8FE82BBAD}" srcOrd="0" destOrd="0" presId="urn:microsoft.com/office/officeart/2005/8/layout/vList2"/>
    <dgm:cxn modelId="{99BA346E-01EC-456F-A08F-351F5362423D}" srcId="{BAE5BE4B-4EC7-4DCD-B4FF-A6EFD9BB6725}" destId="{074444F6-1B1D-4327-80F0-BA6BA6E0DFC9}" srcOrd="2" destOrd="0" parTransId="{BA52CAC5-D4CB-4538-BF58-684218CE2917}" sibTransId="{C916C9DC-E28F-49AA-B001-0EF854ED617A}"/>
    <dgm:cxn modelId="{75005CAB-838F-4E41-97DE-A34D6BB1E937}" srcId="{B1EE4322-24F9-4EC5-93BF-7C30CBEC9FFD}" destId="{5EF2CFA3-71B4-483D-AC46-1CFF114BAD0A}" srcOrd="1" destOrd="0" parTransId="{EF6F2C99-FC66-4CB1-83AD-526CC6A15AB6}" sibTransId="{33971BCA-336E-44E9-A72C-544FDBB7B398}"/>
    <dgm:cxn modelId="{3B24EE95-9BAA-4CD8-9F11-949B8BDAFCC9}" srcId="{B1EE4322-24F9-4EC5-93BF-7C30CBEC9FFD}" destId="{BAE5BE4B-4EC7-4DCD-B4FF-A6EFD9BB6725}" srcOrd="0" destOrd="0" parTransId="{D91BCFD0-56D7-482F-A759-B9BDAFD01666}" sibTransId="{737EF2C8-29FF-4FAA-A54F-C838292F9291}"/>
    <dgm:cxn modelId="{9129DC2A-46E4-4BEA-8E7E-853A9A145999}" type="presOf" srcId="{D1059ED0-0C2E-46D6-81F0-9999F5DBFD30}" destId="{0B0FDAE9-3DFB-4B3E-850E-FBBD2F815923}" srcOrd="0" destOrd="1" presId="urn:microsoft.com/office/officeart/2005/8/layout/vList2"/>
    <dgm:cxn modelId="{98309544-3B7A-43C7-B42C-269129DDED27}" type="presOf" srcId="{8098A9E4-C872-4D4E-A86A-47A5843EC19C}" destId="{0B0FDAE9-3DFB-4B3E-850E-FBBD2F815923}" srcOrd="0" destOrd="0" presId="urn:microsoft.com/office/officeart/2005/8/layout/vList2"/>
    <dgm:cxn modelId="{75501AC3-969C-459B-B885-D174AA52F7DF}" srcId="{BAE5BE4B-4EC7-4DCD-B4FF-A6EFD9BB6725}" destId="{8098A9E4-C872-4D4E-A86A-47A5843EC19C}" srcOrd="0" destOrd="0" parTransId="{B13EA7FD-82AB-4A5E-85C3-E7993314F7F6}" sibTransId="{00095A18-8D9E-4367-AAEC-883EADE351F4}"/>
    <dgm:cxn modelId="{8C7A019B-7C07-46C5-9A0E-4A28745CB608}" type="presOf" srcId="{5EF2CFA3-71B4-483D-AC46-1CFF114BAD0A}" destId="{5D9C2E43-2E71-4CCA-83F7-E667681FEEE3}" srcOrd="0" destOrd="0" presId="urn:microsoft.com/office/officeart/2005/8/layout/vList2"/>
    <dgm:cxn modelId="{0EFDD6EB-1D35-4DC0-9912-C7CE3B191C1F}" srcId="{BAE5BE4B-4EC7-4DCD-B4FF-A6EFD9BB6725}" destId="{B01596C5-845C-4DCE-9DF5-8D5E58384239}" srcOrd="3" destOrd="0" parTransId="{4E9F7EB8-6E15-4D93-95F2-8A64051BB6E5}" sibTransId="{F3BDEC5C-458F-4C13-8EDA-4146085DDE6F}"/>
    <dgm:cxn modelId="{5807FC2D-B332-4F86-B100-36DF7C8040F4}" type="presParOf" srcId="{3142B00D-81D1-45EE-9B89-22C8FE82BBAD}" destId="{37962D76-C6AB-4331-8537-1590B3FD29EC}" srcOrd="0" destOrd="0" presId="urn:microsoft.com/office/officeart/2005/8/layout/vList2"/>
    <dgm:cxn modelId="{EDF2F097-77E2-4AF3-9F84-6C6D91C6987A}" type="presParOf" srcId="{3142B00D-81D1-45EE-9B89-22C8FE82BBAD}" destId="{0B0FDAE9-3DFB-4B3E-850E-FBBD2F815923}" srcOrd="1" destOrd="0" presId="urn:microsoft.com/office/officeart/2005/8/layout/vList2"/>
    <dgm:cxn modelId="{21312038-721B-40F6-A576-F1AD0C2F22F7}" type="presParOf" srcId="{3142B00D-81D1-45EE-9B89-22C8FE82BBAD}" destId="{5D9C2E43-2E71-4CCA-83F7-E667681FEEE3}"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5C83C77-BE05-4E8B-803C-6AEF141C77D7}"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4DB060F3-2513-4DE7-80DC-9D26D858F6C1}">
      <dgm:prSet custT="1"/>
      <dgm:spPr/>
      <dgm:t>
        <a:bodyPr/>
        <a:lstStyle/>
        <a:p>
          <a:pPr rtl="0"/>
          <a:r>
            <a:rPr lang="sr-Cyrl-RS" sz="2400" b="1" dirty="0" smtClean="0"/>
            <a:t>Проблеми везани за утврђивање обавезе осигуравача, примери из праксе</a:t>
          </a:r>
          <a:endParaRPr lang="en-US" sz="2400" dirty="0"/>
        </a:p>
      </dgm:t>
    </dgm:pt>
    <dgm:pt modelId="{B9092440-2E03-48F9-AA57-F5F05968B0F5}" type="parTrans" cxnId="{173EF0F9-E8A9-433E-BC03-898FDD88F1DC}">
      <dgm:prSet/>
      <dgm:spPr/>
      <dgm:t>
        <a:bodyPr/>
        <a:lstStyle/>
        <a:p>
          <a:endParaRPr lang="en-US"/>
        </a:p>
      </dgm:t>
    </dgm:pt>
    <dgm:pt modelId="{22F26E3C-DCD0-4BA8-B640-0B54FFDBD067}" type="sibTrans" cxnId="{173EF0F9-E8A9-433E-BC03-898FDD88F1DC}">
      <dgm:prSet/>
      <dgm:spPr/>
      <dgm:t>
        <a:bodyPr/>
        <a:lstStyle/>
        <a:p>
          <a:endParaRPr lang="en-US"/>
        </a:p>
      </dgm:t>
    </dgm:pt>
    <dgm:pt modelId="{A9FC78F2-957E-4371-A84C-E5530A34024E}" type="pres">
      <dgm:prSet presAssocID="{25C83C77-BE05-4E8B-803C-6AEF141C77D7}" presName="linear" presStyleCnt="0">
        <dgm:presLayoutVars>
          <dgm:animLvl val="lvl"/>
          <dgm:resizeHandles val="exact"/>
        </dgm:presLayoutVars>
      </dgm:prSet>
      <dgm:spPr/>
      <dgm:t>
        <a:bodyPr/>
        <a:lstStyle/>
        <a:p>
          <a:endParaRPr lang="en-US"/>
        </a:p>
      </dgm:t>
    </dgm:pt>
    <dgm:pt modelId="{A87D3910-93CC-4FD3-AACE-6AFC7D2B94B7}" type="pres">
      <dgm:prSet presAssocID="{4DB060F3-2513-4DE7-80DC-9D26D858F6C1}" presName="parentText" presStyleLbl="node1" presStyleIdx="0" presStyleCnt="1">
        <dgm:presLayoutVars>
          <dgm:chMax val="0"/>
          <dgm:bulletEnabled val="1"/>
        </dgm:presLayoutVars>
      </dgm:prSet>
      <dgm:spPr/>
      <dgm:t>
        <a:bodyPr/>
        <a:lstStyle/>
        <a:p>
          <a:endParaRPr lang="en-US"/>
        </a:p>
      </dgm:t>
    </dgm:pt>
  </dgm:ptLst>
  <dgm:cxnLst>
    <dgm:cxn modelId="{173EF0F9-E8A9-433E-BC03-898FDD88F1DC}" srcId="{25C83C77-BE05-4E8B-803C-6AEF141C77D7}" destId="{4DB060F3-2513-4DE7-80DC-9D26D858F6C1}" srcOrd="0" destOrd="0" parTransId="{B9092440-2E03-48F9-AA57-F5F05968B0F5}" sibTransId="{22F26E3C-DCD0-4BA8-B640-0B54FFDBD067}"/>
    <dgm:cxn modelId="{C28F3227-25BD-4ACE-93CE-0859BA9E17B2}" type="presOf" srcId="{4DB060F3-2513-4DE7-80DC-9D26D858F6C1}" destId="{A87D3910-93CC-4FD3-AACE-6AFC7D2B94B7}" srcOrd="0" destOrd="0" presId="urn:microsoft.com/office/officeart/2005/8/layout/vList2"/>
    <dgm:cxn modelId="{386929A4-3F5B-4DCC-993F-AD7C6AD51E15}" type="presOf" srcId="{25C83C77-BE05-4E8B-803C-6AEF141C77D7}" destId="{A9FC78F2-957E-4371-A84C-E5530A34024E}" srcOrd="0" destOrd="0" presId="urn:microsoft.com/office/officeart/2005/8/layout/vList2"/>
    <dgm:cxn modelId="{758069A5-A1D0-4A1F-93DF-1614A75CFBEB}" type="presParOf" srcId="{A9FC78F2-957E-4371-A84C-E5530A34024E}" destId="{A87D3910-93CC-4FD3-AACE-6AFC7D2B94B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8B12776-DA94-4EF9-92A9-ED9A2FD68F7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6DDAD66-548B-4621-AC44-7C63B8265068}">
      <dgm:prSet custT="1"/>
      <dgm:spPr/>
      <dgm:t>
        <a:bodyPr/>
        <a:lstStyle/>
        <a:p>
          <a:pPr rtl="0"/>
          <a:r>
            <a:rPr lang="sr-Cyrl-RS" sz="2800" b="1" u="sng" dirty="0" smtClean="0"/>
            <a:t>2. Синдроми пренапрезања</a:t>
          </a:r>
          <a:r>
            <a:rPr lang="sr-Cyrl-RS" sz="2800" u="sng" dirty="0" smtClean="0"/>
            <a:t> и </a:t>
          </a:r>
          <a:r>
            <a:rPr lang="sr-Cyrl-RS" sz="2800" b="1" u="sng" dirty="0" smtClean="0"/>
            <a:t>дегенеративне промене</a:t>
          </a:r>
          <a:r>
            <a:rPr lang="sr-Cyrl-RS" sz="2800" u="sng" dirty="0" smtClean="0"/>
            <a:t>. </a:t>
          </a:r>
        </a:p>
        <a:p>
          <a:pPr rtl="0"/>
          <a:r>
            <a:rPr lang="sr-Cyrl-RS" sz="1900" dirty="0" smtClean="0"/>
            <a:t>Цервикобрахијални синдром, тениски лакат, Карпал тунел, Дипитренову контрактура...</a:t>
          </a:r>
          <a:endParaRPr lang="en-US" sz="1900" dirty="0"/>
        </a:p>
      </dgm:t>
    </dgm:pt>
    <dgm:pt modelId="{0230F5A6-3993-4DD8-8B00-02DFF5EB49A2}" type="parTrans" cxnId="{8C633C77-666D-4915-963E-98D306B6ADD8}">
      <dgm:prSet/>
      <dgm:spPr/>
      <dgm:t>
        <a:bodyPr/>
        <a:lstStyle/>
        <a:p>
          <a:endParaRPr lang="en-US"/>
        </a:p>
      </dgm:t>
    </dgm:pt>
    <dgm:pt modelId="{0179EB3C-519B-4E2C-B280-86E6EB121755}" type="sibTrans" cxnId="{8C633C77-666D-4915-963E-98D306B6ADD8}">
      <dgm:prSet/>
      <dgm:spPr/>
      <dgm:t>
        <a:bodyPr/>
        <a:lstStyle/>
        <a:p>
          <a:endParaRPr lang="en-US"/>
        </a:p>
      </dgm:t>
    </dgm:pt>
    <dgm:pt modelId="{B19C77E6-C941-4362-AED5-4D69696BC440}">
      <dgm:prSet custT="1"/>
      <dgm:spPr/>
      <dgm:t>
        <a:bodyPr/>
        <a:lstStyle/>
        <a:p>
          <a:pPr rtl="0"/>
          <a:r>
            <a:rPr lang="sr-Cyrl-RS" sz="3200" dirty="0" smtClean="0"/>
            <a:t>Осигураници своје тегобе приписују повреди, али не прецизирају време настанка  повреде. У медицинској документацији може да постоји анамнестички податак о повреди.</a:t>
          </a:r>
          <a:endParaRPr lang="en-US" sz="3200" dirty="0"/>
        </a:p>
      </dgm:t>
    </dgm:pt>
    <dgm:pt modelId="{2C685E25-DC40-4991-BEF2-303A258E15D7}" type="parTrans" cxnId="{E26D06A5-D8AC-440C-B2ED-3AA82ABC8245}">
      <dgm:prSet/>
      <dgm:spPr/>
      <dgm:t>
        <a:bodyPr/>
        <a:lstStyle/>
        <a:p>
          <a:endParaRPr lang="en-US"/>
        </a:p>
      </dgm:t>
    </dgm:pt>
    <dgm:pt modelId="{C6F6A858-6B0C-44F0-8EAF-1D906D48616F}" type="sibTrans" cxnId="{E26D06A5-D8AC-440C-B2ED-3AA82ABC8245}">
      <dgm:prSet/>
      <dgm:spPr/>
      <dgm:t>
        <a:bodyPr/>
        <a:lstStyle/>
        <a:p>
          <a:endParaRPr lang="en-US"/>
        </a:p>
      </dgm:t>
    </dgm:pt>
    <dgm:pt modelId="{5342375C-075F-45AD-AD69-14B898F14775}">
      <dgm:prSet custT="1"/>
      <dgm:spPr/>
      <dgm:t>
        <a:bodyPr/>
        <a:lstStyle/>
        <a:p>
          <a:pPr rtl="0"/>
          <a:r>
            <a:rPr lang="sr-Cyrl-RS" sz="2800" b="1" u="sng" dirty="0" smtClean="0"/>
            <a:t>Осигуравач најчешће одбија </a:t>
          </a:r>
          <a:r>
            <a:rPr lang="sr-Latn-RS" sz="2800" b="1" u="sng" dirty="0" smtClean="0"/>
            <a:t>зах</a:t>
          </a:r>
          <a:r>
            <a:rPr lang="sr-Cyrl-RS" sz="2800" b="1" u="sng" dirty="0" smtClean="0"/>
            <a:t>тев осигураника уз одговарајућу </a:t>
          </a:r>
          <a:r>
            <a:rPr lang="sr-Latn-RS" sz="2800" b="1" u="sng" dirty="0" smtClean="0"/>
            <a:t>стручно медицинску и правну </a:t>
          </a:r>
          <a:r>
            <a:rPr lang="sr-Cyrl-RS" sz="2800" b="1" u="sng" dirty="0" smtClean="0"/>
            <a:t>поуку</a:t>
          </a:r>
          <a:r>
            <a:rPr lang="sr-Cyrl-RS" sz="2800" b="1" dirty="0" smtClean="0"/>
            <a:t>.</a:t>
          </a:r>
          <a:endParaRPr lang="en-US" sz="2800" dirty="0"/>
        </a:p>
      </dgm:t>
    </dgm:pt>
    <dgm:pt modelId="{1E38C17D-D0FB-46CE-9D9E-1F9EF5A99E33}" type="parTrans" cxnId="{85CD4294-4177-4000-939F-0C3FA2ED0E19}">
      <dgm:prSet/>
      <dgm:spPr/>
      <dgm:t>
        <a:bodyPr/>
        <a:lstStyle/>
        <a:p>
          <a:endParaRPr lang="en-US"/>
        </a:p>
      </dgm:t>
    </dgm:pt>
    <dgm:pt modelId="{FF4D1DF6-02F8-48E4-A859-DBA0F974E8BB}" type="sibTrans" cxnId="{85CD4294-4177-4000-939F-0C3FA2ED0E19}">
      <dgm:prSet/>
      <dgm:spPr/>
      <dgm:t>
        <a:bodyPr/>
        <a:lstStyle/>
        <a:p>
          <a:endParaRPr lang="en-US"/>
        </a:p>
      </dgm:t>
    </dgm:pt>
    <dgm:pt modelId="{35F44754-650E-4663-8743-BFC7D920B378}" type="pres">
      <dgm:prSet presAssocID="{28B12776-DA94-4EF9-92A9-ED9A2FD68F7A}" presName="linear" presStyleCnt="0">
        <dgm:presLayoutVars>
          <dgm:animLvl val="lvl"/>
          <dgm:resizeHandles val="exact"/>
        </dgm:presLayoutVars>
      </dgm:prSet>
      <dgm:spPr/>
      <dgm:t>
        <a:bodyPr/>
        <a:lstStyle/>
        <a:p>
          <a:endParaRPr lang="en-US"/>
        </a:p>
      </dgm:t>
    </dgm:pt>
    <dgm:pt modelId="{3B2272F4-6CE9-4FE6-930B-6B68796A7DF1}" type="pres">
      <dgm:prSet presAssocID="{66DDAD66-548B-4621-AC44-7C63B8265068}" presName="parentText" presStyleLbl="node1" presStyleIdx="0" presStyleCnt="2" custLinFactNeighborX="-61" custLinFactNeighborY="-10493">
        <dgm:presLayoutVars>
          <dgm:chMax val="0"/>
          <dgm:bulletEnabled val="1"/>
        </dgm:presLayoutVars>
      </dgm:prSet>
      <dgm:spPr/>
      <dgm:t>
        <a:bodyPr/>
        <a:lstStyle/>
        <a:p>
          <a:endParaRPr lang="en-US"/>
        </a:p>
      </dgm:t>
    </dgm:pt>
    <dgm:pt modelId="{F967C358-3EAF-4944-AF77-B507210D6C85}" type="pres">
      <dgm:prSet presAssocID="{66DDAD66-548B-4621-AC44-7C63B8265068}" presName="childText" presStyleLbl="revTx" presStyleIdx="0" presStyleCnt="1">
        <dgm:presLayoutVars>
          <dgm:bulletEnabled val="1"/>
        </dgm:presLayoutVars>
      </dgm:prSet>
      <dgm:spPr/>
      <dgm:t>
        <a:bodyPr/>
        <a:lstStyle/>
        <a:p>
          <a:endParaRPr lang="en-US"/>
        </a:p>
      </dgm:t>
    </dgm:pt>
    <dgm:pt modelId="{016E81BF-642F-4327-A65D-E4B9CC690B0D}" type="pres">
      <dgm:prSet presAssocID="{5342375C-075F-45AD-AD69-14B898F14775}" presName="parentText" presStyleLbl="node1" presStyleIdx="1" presStyleCnt="2" custScaleY="127392" custLinFactNeighborY="14681">
        <dgm:presLayoutVars>
          <dgm:chMax val="0"/>
          <dgm:bulletEnabled val="1"/>
        </dgm:presLayoutVars>
      </dgm:prSet>
      <dgm:spPr/>
      <dgm:t>
        <a:bodyPr/>
        <a:lstStyle/>
        <a:p>
          <a:endParaRPr lang="en-US"/>
        </a:p>
      </dgm:t>
    </dgm:pt>
  </dgm:ptLst>
  <dgm:cxnLst>
    <dgm:cxn modelId="{AD027D58-0E85-4018-9047-A99A7742550C}" type="presOf" srcId="{5342375C-075F-45AD-AD69-14B898F14775}" destId="{016E81BF-642F-4327-A65D-E4B9CC690B0D}" srcOrd="0" destOrd="0" presId="urn:microsoft.com/office/officeart/2005/8/layout/vList2"/>
    <dgm:cxn modelId="{824AD7C9-AAF5-41FC-8CB8-B9B775B7E2B2}" type="presOf" srcId="{28B12776-DA94-4EF9-92A9-ED9A2FD68F7A}" destId="{35F44754-650E-4663-8743-BFC7D920B378}" srcOrd="0" destOrd="0" presId="urn:microsoft.com/office/officeart/2005/8/layout/vList2"/>
    <dgm:cxn modelId="{E26D06A5-D8AC-440C-B2ED-3AA82ABC8245}" srcId="{66DDAD66-548B-4621-AC44-7C63B8265068}" destId="{B19C77E6-C941-4362-AED5-4D69696BC440}" srcOrd="0" destOrd="0" parTransId="{2C685E25-DC40-4991-BEF2-303A258E15D7}" sibTransId="{C6F6A858-6B0C-44F0-8EAF-1D906D48616F}"/>
    <dgm:cxn modelId="{85CD4294-4177-4000-939F-0C3FA2ED0E19}" srcId="{28B12776-DA94-4EF9-92A9-ED9A2FD68F7A}" destId="{5342375C-075F-45AD-AD69-14B898F14775}" srcOrd="1" destOrd="0" parTransId="{1E38C17D-D0FB-46CE-9D9E-1F9EF5A99E33}" sibTransId="{FF4D1DF6-02F8-48E4-A859-DBA0F974E8BB}"/>
    <dgm:cxn modelId="{8C633C77-666D-4915-963E-98D306B6ADD8}" srcId="{28B12776-DA94-4EF9-92A9-ED9A2FD68F7A}" destId="{66DDAD66-548B-4621-AC44-7C63B8265068}" srcOrd="0" destOrd="0" parTransId="{0230F5A6-3993-4DD8-8B00-02DFF5EB49A2}" sibTransId="{0179EB3C-519B-4E2C-B280-86E6EB121755}"/>
    <dgm:cxn modelId="{CED23ACB-7A78-4ED8-A1F1-E96CB4A70937}" type="presOf" srcId="{66DDAD66-548B-4621-AC44-7C63B8265068}" destId="{3B2272F4-6CE9-4FE6-930B-6B68796A7DF1}" srcOrd="0" destOrd="0" presId="urn:microsoft.com/office/officeart/2005/8/layout/vList2"/>
    <dgm:cxn modelId="{09C6A600-7A82-40E0-9A83-7AAF8799CAE7}" type="presOf" srcId="{B19C77E6-C941-4362-AED5-4D69696BC440}" destId="{F967C358-3EAF-4944-AF77-B507210D6C85}" srcOrd="0" destOrd="0" presId="urn:microsoft.com/office/officeart/2005/8/layout/vList2"/>
    <dgm:cxn modelId="{10E4E399-EB01-45B6-9F82-E0DAAADA7EF4}" type="presParOf" srcId="{35F44754-650E-4663-8743-BFC7D920B378}" destId="{3B2272F4-6CE9-4FE6-930B-6B68796A7DF1}" srcOrd="0" destOrd="0" presId="urn:microsoft.com/office/officeart/2005/8/layout/vList2"/>
    <dgm:cxn modelId="{82AE28A4-0C9B-443F-ABC0-54743DBD4EBA}" type="presParOf" srcId="{35F44754-650E-4663-8743-BFC7D920B378}" destId="{F967C358-3EAF-4944-AF77-B507210D6C85}" srcOrd="1" destOrd="0" presId="urn:microsoft.com/office/officeart/2005/8/layout/vList2"/>
    <dgm:cxn modelId="{CF5DE333-3EDA-4307-AC51-4AA3E09DA403}" type="presParOf" srcId="{35F44754-650E-4663-8743-BFC7D920B378}" destId="{016E81BF-642F-4327-A65D-E4B9CC690B0D}"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86AC5FB-3A20-4D06-A81A-A62DE5490272}"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E5B45538-864D-4085-899F-9B6247C2B6DD}">
      <dgm:prSet/>
      <dgm:spPr/>
      <dgm:t>
        <a:bodyPr/>
        <a:lstStyle/>
        <a:p>
          <a:pPr rtl="0"/>
          <a:r>
            <a:rPr lang="sr-Cyrl-RS" b="1" dirty="0" smtClean="0"/>
            <a:t>Проблеми везани за утврђивање обавезе осигуравача, примери из праксе</a:t>
          </a:r>
          <a:r>
            <a:rPr lang="en-US" dirty="0" smtClean="0"/>
            <a:t/>
          </a:r>
          <a:br>
            <a:rPr lang="en-US" dirty="0" smtClean="0"/>
          </a:br>
          <a:endParaRPr lang="en-US" dirty="0"/>
        </a:p>
      </dgm:t>
    </dgm:pt>
    <dgm:pt modelId="{7ADEBFC1-A707-4BE8-8D92-6E521A6E0F2F}" type="parTrans" cxnId="{F718FB3B-06BE-4FB1-981F-2B95B5055859}">
      <dgm:prSet/>
      <dgm:spPr/>
      <dgm:t>
        <a:bodyPr/>
        <a:lstStyle/>
        <a:p>
          <a:endParaRPr lang="en-US"/>
        </a:p>
      </dgm:t>
    </dgm:pt>
    <dgm:pt modelId="{78EAF76B-4EA7-4A51-8766-95C4E1BC8DEA}" type="sibTrans" cxnId="{F718FB3B-06BE-4FB1-981F-2B95B5055859}">
      <dgm:prSet/>
      <dgm:spPr/>
      <dgm:t>
        <a:bodyPr/>
        <a:lstStyle/>
        <a:p>
          <a:endParaRPr lang="en-US"/>
        </a:p>
      </dgm:t>
    </dgm:pt>
    <dgm:pt modelId="{140BAD42-BA42-4CA9-9BD7-407B7491B3F6}" type="pres">
      <dgm:prSet presAssocID="{B86AC5FB-3A20-4D06-A81A-A62DE5490272}" presName="linear" presStyleCnt="0">
        <dgm:presLayoutVars>
          <dgm:animLvl val="lvl"/>
          <dgm:resizeHandles val="exact"/>
        </dgm:presLayoutVars>
      </dgm:prSet>
      <dgm:spPr/>
      <dgm:t>
        <a:bodyPr/>
        <a:lstStyle/>
        <a:p>
          <a:endParaRPr lang="en-US"/>
        </a:p>
      </dgm:t>
    </dgm:pt>
    <dgm:pt modelId="{A56B4FC3-90D1-453D-A369-90990DE8376C}" type="pres">
      <dgm:prSet presAssocID="{E5B45538-864D-4085-899F-9B6247C2B6DD}" presName="parentText" presStyleLbl="node1" presStyleIdx="0" presStyleCnt="1" custLinFactNeighborX="-76" custLinFactNeighborY="-41692">
        <dgm:presLayoutVars>
          <dgm:chMax val="0"/>
          <dgm:bulletEnabled val="1"/>
        </dgm:presLayoutVars>
      </dgm:prSet>
      <dgm:spPr/>
      <dgm:t>
        <a:bodyPr/>
        <a:lstStyle/>
        <a:p>
          <a:endParaRPr lang="en-US"/>
        </a:p>
      </dgm:t>
    </dgm:pt>
  </dgm:ptLst>
  <dgm:cxnLst>
    <dgm:cxn modelId="{F718FB3B-06BE-4FB1-981F-2B95B5055859}" srcId="{B86AC5FB-3A20-4D06-A81A-A62DE5490272}" destId="{E5B45538-864D-4085-899F-9B6247C2B6DD}" srcOrd="0" destOrd="0" parTransId="{7ADEBFC1-A707-4BE8-8D92-6E521A6E0F2F}" sibTransId="{78EAF76B-4EA7-4A51-8766-95C4E1BC8DEA}"/>
    <dgm:cxn modelId="{AEACA4BF-7491-43F2-8E52-C8D1729B4D88}" type="presOf" srcId="{E5B45538-864D-4085-899F-9B6247C2B6DD}" destId="{A56B4FC3-90D1-453D-A369-90990DE8376C}" srcOrd="0" destOrd="0" presId="urn:microsoft.com/office/officeart/2005/8/layout/vList2"/>
    <dgm:cxn modelId="{0909CA6C-4173-441A-8D52-7D140555623D}" type="presOf" srcId="{B86AC5FB-3A20-4D06-A81A-A62DE5490272}" destId="{140BAD42-BA42-4CA9-9BD7-407B7491B3F6}" srcOrd="0" destOrd="0" presId="urn:microsoft.com/office/officeart/2005/8/layout/vList2"/>
    <dgm:cxn modelId="{4F0311EF-1664-412A-9E22-55DEA28CFA47}" type="presParOf" srcId="{140BAD42-BA42-4CA9-9BD7-407B7491B3F6}" destId="{A56B4FC3-90D1-453D-A369-90990DE8376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497C304-F1AC-43D3-9A16-7210755FB66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988E371-E530-412D-BF2F-BFA565182231}">
      <dgm:prSet custT="1"/>
      <dgm:spPr/>
      <dgm:t>
        <a:bodyPr/>
        <a:lstStyle/>
        <a:p>
          <a:pPr rtl="0"/>
          <a:r>
            <a:rPr lang="sr-Cyrl-RS" sz="2800" b="1" u="sng" dirty="0" smtClean="0"/>
            <a:t>3. Дисторзионе повреде врата </a:t>
          </a:r>
          <a:endParaRPr lang="en-US" sz="2800" dirty="0"/>
        </a:p>
      </dgm:t>
    </dgm:pt>
    <dgm:pt modelId="{83A805E5-932A-4DC3-BE04-CBCCFB2473E7}" type="parTrans" cxnId="{862E022D-0C24-4FD5-A5C0-24E58A25B86A}">
      <dgm:prSet/>
      <dgm:spPr/>
      <dgm:t>
        <a:bodyPr/>
        <a:lstStyle/>
        <a:p>
          <a:endParaRPr lang="en-US"/>
        </a:p>
      </dgm:t>
    </dgm:pt>
    <dgm:pt modelId="{9EE35625-C8E3-43AF-A2D3-5E42D55BC8E6}" type="sibTrans" cxnId="{862E022D-0C24-4FD5-A5C0-24E58A25B86A}">
      <dgm:prSet/>
      <dgm:spPr/>
      <dgm:t>
        <a:bodyPr/>
        <a:lstStyle/>
        <a:p>
          <a:endParaRPr lang="en-US"/>
        </a:p>
      </dgm:t>
    </dgm:pt>
    <dgm:pt modelId="{702201E5-139B-4BFB-85FA-41A0665CA803}">
      <dgm:prSet custT="1"/>
      <dgm:spPr/>
      <dgm:t>
        <a:bodyPr/>
        <a:lstStyle/>
        <a:p>
          <a:pPr rtl="0"/>
          <a:r>
            <a:rPr lang="sr-Cyrl-RS" sz="2400" spc="-150" dirty="0" smtClean="0"/>
            <a:t>РТГ не показује оштећење коштано-зглобних структура. На првом прегледу обично не пријављују тегобе. У накнадним извештајима лекара описују </a:t>
          </a:r>
          <a:r>
            <a:rPr lang="sr-Latn-RS" sz="2400" spc="-150" dirty="0" smtClean="0"/>
            <a:t>се </a:t>
          </a:r>
          <a:r>
            <a:rPr lang="sr-Cyrl-RS" sz="2400" spc="-150" dirty="0" smtClean="0"/>
            <a:t>болови, спазам паравертербралне мускулатуре и ограничењ</a:t>
          </a:r>
          <a:r>
            <a:rPr lang="sr-Latn-RS" sz="2400" spc="-150" dirty="0" smtClean="0"/>
            <a:t>е </a:t>
          </a:r>
          <a:r>
            <a:rPr lang="sr-Cyrl-RS" sz="2400" spc="-150" dirty="0" smtClean="0"/>
            <a:t>покретљивост врата. Ако су ове повреде удружене са цервикалним синдромом утврђивање обавезе је веоме тешко или немогуће. </a:t>
          </a:r>
          <a:endParaRPr lang="en-US" sz="2400" spc="-150" dirty="0"/>
        </a:p>
      </dgm:t>
    </dgm:pt>
    <dgm:pt modelId="{DC01E2BA-6C02-4A9F-90EB-EDA0CFA0E507}" type="parTrans" cxnId="{A8C402DD-40C1-402D-9434-987A4AF70994}">
      <dgm:prSet/>
      <dgm:spPr/>
      <dgm:t>
        <a:bodyPr/>
        <a:lstStyle/>
        <a:p>
          <a:endParaRPr lang="en-US"/>
        </a:p>
      </dgm:t>
    </dgm:pt>
    <dgm:pt modelId="{59A9944F-D20B-429C-8D3D-105C6711F75D}" type="sibTrans" cxnId="{A8C402DD-40C1-402D-9434-987A4AF70994}">
      <dgm:prSet/>
      <dgm:spPr/>
      <dgm:t>
        <a:bodyPr/>
        <a:lstStyle/>
        <a:p>
          <a:endParaRPr lang="en-US"/>
        </a:p>
      </dgm:t>
    </dgm:pt>
    <dgm:pt modelId="{67BC5DF4-C333-472E-A6A5-D6432FD017B1}">
      <dgm:prSet custT="1"/>
      <dgm:spPr/>
      <dgm:t>
        <a:bodyPr/>
        <a:lstStyle/>
        <a:p>
          <a:pPr rtl="0"/>
          <a:r>
            <a:rPr lang="sr-Cyrl-RS" sz="1800" b="1" dirty="0" smtClean="0"/>
            <a:t>У овим случајевима осигуравач најчешће прихвата обавезу и исплаћује новац по основу осигурања. </a:t>
          </a:r>
          <a:r>
            <a:rPr lang="en-US" sz="1800" dirty="0" smtClean="0"/>
            <a:t/>
          </a:r>
          <a:br>
            <a:rPr lang="en-US" sz="1800" dirty="0" smtClean="0"/>
          </a:br>
          <a:endParaRPr lang="en-US" sz="1800" dirty="0"/>
        </a:p>
      </dgm:t>
    </dgm:pt>
    <dgm:pt modelId="{D37B67B4-8195-4594-A21A-5AAB431EA3F5}" type="parTrans" cxnId="{D5A20083-D5E5-4ABB-ABCD-B32AF5582C5C}">
      <dgm:prSet/>
      <dgm:spPr/>
      <dgm:t>
        <a:bodyPr/>
        <a:lstStyle/>
        <a:p>
          <a:endParaRPr lang="en-US"/>
        </a:p>
      </dgm:t>
    </dgm:pt>
    <dgm:pt modelId="{4F7DE763-57AE-4FAB-8707-692536D5D1CE}" type="sibTrans" cxnId="{D5A20083-D5E5-4ABB-ABCD-B32AF5582C5C}">
      <dgm:prSet/>
      <dgm:spPr/>
      <dgm:t>
        <a:bodyPr/>
        <a:lstStyle/>
        <a:p>
          <a:endParaRPr lang="en-US"/>
        </a:p>
      </dgm:t>
    </dgm:pt>
    <dgm:pt modelId="{7A42E358-40A7-4574-AEA8-0D2EB7F90A5C}" type="pres">
      <dgm:prSet presAssocID="{3497C304-F1AC-43D3-9A16-7210755FB663}" presName="linear" presStyleCnt="0">
        <dgm:presLayoutVars>
          <dgm:animLvl val="lvl"/>
          <dgm:resizeHandles val="exact"/>
        </dgm:presLayoutVars>
      </dgm:prSet>
      <dgm:spPr/>
      <dgm:t>
        <a:bodyPr/>
        <a:lstStyle/>
        <a:p>
          <a:endParaRPr lang="en-US"/>
        </a:p>
      </dgm:t>
    </dgm:pt>
    <dgm:pt modelId="{FFFC0DD1-31C6-4E29-B321-FB2F71C46775}" type="pres">
      <dgm:prSet presAssocID="{C988E371-E530-412D-BF2F-BFA565182231}" presName="parentText" presStyleLbl="node1" presStyleIdx="0" presStyleCnt="2" custLinFactNeighborY="-12761">
        <dgm:presLayoutVars>
          <dgm:chMax val="0"/>
          <dgm:bulletEnabled val="1"/>
        </dgm:presLayoutVars>
      </dgm:prSet>
      <dgm:spPr/>
      <dgm:t>
        <a:bodyPr/>
        <a:lstStyle/>
        <a:p>
          <a:endParaRPr lang="en-US"/>
        </a:p>
      </dgm:t>
    </dgm:pt>
    <dgm:pt modelId="{0AC08410-102C-4006-8C70-1D50D41C08FD}" type="pres">
      <dgm:prSet presAssocID="{C988E371-E530-412D-BF2F-BFA565182231}" presName="childText" presStyleLbl="revTx" presStyleIdx="0" presStyleCnt="1">
        <dgm:presLayoutVars>
          <dgm:bulletEnabled val="1"/>
        </dgm:presLayoutVars>
      </dgm:prSet>
      <dgm:spPr/>
      <dgm:t>
        <a:bodyPr/>
        <a:lstStyle/>
        <a:p>
          <a:endParaRPr lang="en-US"/>
        </a:p>
      </dgm:t>
    </dgm:pt>
    <dgm:pt modelId="{E5C06630-CB7E-4837-A5F7-6F0BE2344781}" type="pres">
      <dgm:prSet presAssocID="{67BC5DF4-C333-472E-A6A5-D6432FD017B1}" presName="parentText" presStyleLbl="node1" presStyleIdx="1" presStyleCnt="2" custScaleX="100000" custScaleY="74562" custLinFactNeighborX="-2479" custLinFactNeighborY="56">
        <dgm:presLayoutVars>
          <dgm:chMax val="0"/>
          <dgm:bulletEnabled val="1"/>
        </dgm:presLayoutVars>
      </dgm:prSet>
      <dgm:spPr/>
      <dgm:t>
        <a:bodyPr/>
        <a:lstStyle/>
        <a:p>
          <a:endParaRPr lang="en-US"/>
        </a:p>
      </dgm:t>
    </dgm:pt>
  </dgm:ptLst>
  <dgm:cxnLst>
    <dgm:cxn modelId="{80A0BEF8-4546-4026-9341-796C2C8569CA}" type="presOf" srcId="{67BC5DF4-C333-472E-A6A5-D6432FD017B1}" destId="{E5C06630-CB7E-4837-A5F7-6F0BE2344781}" srcOrd="0" destOrd="0" presId="urn:microsoft.com/office/officeart/2005/8/layout/vList2"/>
    <dgm:cxn modelId="{D5A20083-D5E5-4ABB-ABCD-B32AF5582C5C}" srcId="{3497C304-F1AC-43D3-9A16-7210755FB663}" destId="{67BC5DF4-C333-472E-A6A5-D6432FD017B1}" srcOrd="1" destOrd="0" parTransId="{D37B67B4-8195-4594-A21A-5AAB431EA3F5}" sibTransId="{4F7DE763-57AE-4FAB-8707-692536D5D1CE}"/>
    <dgm:cxn modelId="{66791AC0-265F-4E8C-817C-75C881CA3F9F}" type="presOf" srcId="{702201E5-139B-4BFB-85FA-41A0665CA803}" destId="{0AC08410-102C-4006-8C70-1D50D41C08FD}" srcOrd="0" destOrd="0" presId="urn:microsoft.com/office/officeart/2005/8/layout/vList2"/>
    <dgm:cxn modelId="{7EF5DDB0-3F19-48D0-AB6A-FEDC2C71575D}" type="presOf" srcId="{3497C304-F1AC-43D3-9A16-7210755FB663}" destId="{7A42E358-40A7-4574-AEA8-0D2EB7F90A5C}" srcOrd="0" destOrd="0" presId="urn:microsoft.com/office/officeart/2005/8/layout/vList2"/>
    <dgm:cxn modelId="{A8C402DD-40C1-402D-9434-987A4AF70994}" srcId="{C988E371-E530-412D-BF2F-BFA565182231}" destId="{702201E5-139B-4BFB-85FA-41A0665CA803}" srcOrd="0" destOrd="0" parTransId="{DC01E2BA-6C02-4A9F-90EB-EDA0CFA0E507}" sibTransId="{59A9944F-D20B-429C-8D3D-105C6711F75D}"/>
    <dgm:cxn modelId="{EE70D9BB-9A37-4194-8B94-98D99845E5FA}" type="presOf" srcId="{C988E371-E530-412D-BF2F-BFA565182231}" destId="{FFFC0DD1-31C6-4E29-B321-FB2F71C46775}" srcOrd="0" destOrd="0" presId="urn:microsoft.com/office/officeart/2005/8/layout/vList2"/>
    <dgm:cxn modelId="{862E022D-0C24-4FD5-A5C0-24E58A25B86A}" srcId="{3497C304-F1AC-43D3-9A16-7210755FB663}" destId="{C988E371-E530-412D-BF2F-BFA565182231}" srcOrd="0" destOrd="0" parTransId="{83A805E5-932A-4DC3-BE04-CBCCFB2473E7}" sibTransId="{9EE35625-C8E3-43AF-A2D3-5E42D55BC8E6}"/>
    <dgm:cxn modelId="{F8AE5160-6095-4E50-A216-793159EB2D2E}" type="presParOf" srcId="{7A42E358-40A7-4574-AEA8-0D2EB7F90A5C}" destId="{FFFC0DD1-31C6-4E29-B321-FB2F71C46775}" srcOrd="0" destOrd="0" presId="urn:microsoft.com/office/officeart/2005/8/layout/vList2"/>
    <dgm:cxn modelId="{5327FFFE-E53F-4505-B5BD-2C8E4236935E}" type="presParOf" srcId="{7A42E358-40A7-4574-AEA8-0D2EB7F90A5C}" destId="{0AC08410-102C-4006-8C70-1D50D41C08FD}" srcOrd="1" destOrd="0" presId="urn:microsoft.com/office/officeart/2005/8/layout/vList2"/>
    <dgm:cxn modelId="{17C984AE-02C1-4EC4-9AC8-3B10CA0405C1}" type="presParOf" srcId="{7A42E358-40A7-4574-AEA8-0D2EB7F90A5C}" destId="{E5C06630-CB7E-4837-A5F7-6F0BE2344781}"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B142618-FD0D-4BB5-8705-A5E70EFFF8E6}"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506EF9D6-3AD1-46EB-8865-BEF3FB2F65DC}">
      <dgm:prSet/>
      <dgm:spPr/>
      <dgm:t>
        <a:bodyPr/>
        <a:lstStyle/>
        <a:p>
          <a:pPr rtl="0"/>
          <a:r>
            <a:rPr lang="sr-Cyrl-RS" b="1" dirty="0" smtClean="0"/>
            <a:t>Проблеми везани за утврђивање обавезе осигуравача, примери из праксе</a:t>
          </a:r>
          <a:endParaRPr lang="en-US" dirty="0"/>
        </a:p>
      </dgm:t>
    </dgm:pt>
    <dgm:pt modelId="{B237B9F9-8B6A-4118-A096-B6D72BCCCCEF}" type="parTrans" cxnId="{DD51A3DD-299D-4733-94B7-03BC3433AA08}">
      <dgm:prSet/>
      <dgm:spPr/>
      <dgm:t>
        <a:bodyPr/>
        <a:lstStyle/>
        <a:p>
          <a:endParaRPr lang="en-US"/>
        </a:p>
      </dgm:t>
    </dgm:pt>
    <dgm:pt modelId="{FBA0F238-8556-4690-94D4-6A3B4EABBA7F}" type="sibTrans" cxnId="{DD51A3DD-299D-4733-94B7-03BC3433AA08}">
      <dgm:prSet/>
      <dgm:spPr/>
      <dgm:t>
        <a:bodyPr/>
        <a:lstStyle/>
        <a:p>
          <a:endParaRPr lang="en-US"/>
        </a:p>
      </dgm:t>
    </dgm:pt>
    <dgm:pt modelId="{7CB0EC45-C6B8-42FE-A43D-EF9606581210}" type="pres">
      <dgm:prSet presAssocID="{BB142618-FD0D-4BB5-8705-A5E70EFFF8E6}" presName="linear" presStyleCnt="0">
        <dgm:presLayoutVars>
          <dgm:animLvl val="lvl"/>
          <dgm:resizeHandles val="exact"/>
        </dgm:presLayoutVars>
      </dgm:prSet>
      <dgm:spPr/>
      <dgm:t>
        <a:bodyPr/>
        <a:lstStyle/>
        <a:p>
          <a:endParaRPr lang="en-US"/>
        </a:p>
      </dgm:t>
    </dgm:pt>
    <dgm:pt modelId="{A6AD6D86-B90C-4663-80BA-D40D5C58570D}" type="pres">
      <dgm:prSet presAssocID="{506EF9D6-3AD1-46EB-8865-BEF3FB2F65DC}" presName="parentText" presStyleLbl="node1" presStyleIdx="0" presStyleCnt="1">
        <dgm:presLayoutVars>
          <dgm:chMax val="0"/>
          <dgm:bulletEnabled val="1"/>
        </dgm:presLayoutVars>
      </dgm:prSet>
      <dgm:spPr/>
      <dgm:t>
        <a:bodyPr/>
        <a:lstStyle/>
        <a:p>
          <a:endParaRPr lang="en-US"/>
        </a:p>
      </dgm:t>
    </dgm:pt>
  </dgm:ptLst>
  <dgm:cxnLst>
    <dgm:cxn modelId="{D29AB600-B0AD-444D-A8D5-A90C935B1E98}" type="presOf" srcId="{BB142618-FD0D-4BB5-8705-A5E70EFFF8E6}" destId="{7CB0EC45-C6B8-42FE-A43D-EF9606581210}" srcOrd="0" destOrd="0" presId="urn:microsoft.com/office/officeart/2005/8/layout/vList2"/>
    <dgm:cxn modelId="{DD51A3DD-299D-4733-94B7-03BC3433AA08}" srcId="{BB142618-FD0D-4BB5-8705-A5E70EFFF8E6}" destId="{506EF9D6-3AD1-46EB-8865-BEF3FB2F65DC}" srcOrd="0" destOrd="0" parTransId="{B237B9F9-8B6A-4118-A096-B6D72BCCCCEF}" sibTransId="{FBA0F238-8556-4690-94D4-6A3B4EABBA7F}"/>
    <dgm:cxn modelId="{328F26E8-63C9-4F77-9EC3-964C48D731E2}" type="presOf" srcId="{506EF9D6-3AD1-46EB-8865-BEF3FB2F65DC}" destId="{A6AD6D86-B90C-4663-80BA-D40D5C58570D}" srcOrd="0" destOrd="0" presId="urn:microsoft.com/office/officeart/2005/8/layout/vList2"/>
    <dgm:cxn modelId="{E2954EA1-D9BC-4B11-A03B-BC9336E55738}" type="presParOf" srcId="{7CB0EC45-C6B8-42FE-A43D-EF9606581210}" destId="{A6AD6D86-B90C-4663-80BA-D40D5C58570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10CCB76-0E09-4836-87C7-DDFC50D6F5D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65D38BD-0B36-4E8C-A233-BB017062341F}">
      <dgm:prSet custT="1"/>
      <dgm:spPr/>
      <dgm:t>
        <a:bodyPr/>
        <a:lstStyle/>
        <a:p>
          <a:pPr rtl="0"/>
          <a:r>
            <a:rPr lang="sr-Cyrl-RS" sz="2800" b="1" u="sng" dirty="0" smtClean="0"/>
            <a:t>4. Оштећења менискуса</a:t>
          </a:r>
          <a:r>
            <a:rPr lang="sr-Cyrl-RS" sz="2800" u="sng" dirty="0" smtClean="0"/>
            <a:t> </a:t>
          </a:r>
          <a:r>
            <a:rPr lang="sr-Cyrl-RS" sz="2800" b="1" u="sng" dirty="0" smtClean="0"/>
            <a:t>на дегенеративно измењеном колену.</a:t>
          </a:r>
          <a:endParaRPr lang="en-US" sz="2800" dirty="0"/>
        </a:p>
      </dgm:t>
    </dgm:pt>
    <dgm:pt modelId="{26F4E975-6C67-475D-A6D0-0E9418D2D9AF}" type="parTrans" cxnId="{65B12436-ABA8-4CC9-B5D0-C4D810E38E55}">
      <dgm:prSet/>
      <dgm:spPr/>
      <dgm:t>
        <a:bodyPr/>
        <a:lstStyle/>
        <a:p>
          <a:endParaRPr lang="en-US"/>
        </a:p>
      </dgm:t>
    </dgm:pt>
    <dgm:pt modelId="{68554F5E-B34D-4A0B-A753-632A81D24823}" type="sibTrans" cxnId="{65B12436-ABA8-4CC9-B5D0-C4D810E38E55}">
      <dgm:prSet/>
      <dgm:spPr/>
      <dgm:t>
        <a:bodyPr/>
        <a:lstStyle/>
        <a:p>
          <a:endParaRPr lang="en-US"/>
        </a:p>
      </dgm:t>
    </dgm:pt>
    <dgm:pt modelId="{68CD3AFF-7DCA-4648-804F-992DA94EB735}">
      <dgm:prSet custT="1"/>
      <dgm:spPr/>
      <dgm:t>
        <a:bodyPr/>
        <a:lstStyle/>
        <a:p>
          <a:pPr rtl="0"/>
          <a:r>
            <a:rPr lang="sr-Cyrl-RS" sz="2400" spc="-150" dirty="0" smtClean="0"/>
            <a:t>Осигураник се јавља лекару пар дана после повреде. Наводи повреду приликом трчања или незгодног покрета. Првим прегледом се утврди контузиона или дисторзиона повреда колена. Оштећење менискуса се дијагностификује накнадним клиничким прегледима и магнетном резонанцом. Најчешће је немогуће да се утврди да ли доминира трауматска или дегенеративна компонента лезије менискуса. </a:t>
          </a:r>
          <a:endParaRPr lang="en-US" sz="2400" spc="-150" dirty="0"/>
        </a:p>
      </dgm:t>
    </dgm:pt>
    <dgm:pt modelId="{9E3C07A1-CD67-48DD-9EBA-A84B80C28A24}" type="parTrans" cxnId="{05C9B162-9723-49F7-8121-FFDDB2C5067E}">
      <dgm:prSet/>
      <dgm:spPr/>
      <dgm:t>
        <a:bodyPr/>
        <a:lstStyle/>
        <a:p>
          <a:endParaRPr lang="en-US"/>
        </a:p>
      </dgm:t>
    </dgm:pt>
    <dgm:pt modelId="{249E4DD8-528F-4DF1-A66B-CB2E881C961A}" type="sibTrans" cxnId="{05C9B162-9723-49F7-8121-FFDDB2C5067E}">
      <dgm:prSet/>
      <dgm:spPr/>
      <dgm:t>
        <a:bodyPr/>
        <a:lstStyle/>
        <a:p>
          <a:endParaRPr lang="en-US"/>
        </a:p>
      </dgm:t>
    </dgm:pt>
    <dgm:pt modelId="{D54AFFE3-703C-49D3-9DFF-0CF77F39FED5}">
      <dgm:prSet custT="1"/>
      <dgm:spPr/>
      <dgm:t>
        <a:bodyPr/>
        <a:lstStyle/>
        <a:p>
          <a:pPr rtl="0"/>
          <a:r>
            <a:rPr lang="sr-Cyrl-RS" sz="2800" b="1" dirty="0" smtClean="0"/>
            <a:t>И у овим случајевима осигуравач прихвата обавезу и исплаћује новац по основу осигурања.</a:t>
          </a:r>
          <a:endParaRPr lang="en-US" sz="2800" dirty="0"/>
        </a:p>
      </dgm:t>
    </dgm:pt>
    <dgm:pt modelId="{7A47E988-CD86-46CA-BBCB-AED9B3058584}" type="parTrans" cxnId="{582017C2-10CB-4EB9-9971-7AF147C18121}">
      <dgm:prSet/>
      <dgm:spPr/>
      <dgm:t>
        <a:bodyPr/>
        <a:lstStyle/>
        <a:p>
          <a:endParaRPr lang="en-US"/>
        </a:p>
      </dgm:t>
    </dgm:pt>
    <dgm:pt modelId="{059458D9-2D5D-48E6-9811-115AC1EEA9CC}" type="sibTrans" cxnId="{582017C2-10CB-4EB9-9971-7AF147C18121}">
      <dgm:prSet/>
      <dgm:spPr/>
      <dgm:t>
        <a:bodyPr/>
        <a:lstStyle/>
        <a:p>
          <a:endParaRPr lang="en-US"/>
        </a:p>
      </dgm:t>
    </dgm:pt>
    <dgm:pt modelId="{A6D2B216-11EB-4EAE-8D86-E64E1DBEF926}" type="pres">
      <dgm:prSet presAssocID="{910CCB76-0E09-4836-87C7-DDFC50D6F5D9}" presName="linear" presStyleCnt="0">
        <dgm:presLayoutVars>
          <dgm:animLvl val="lvl"/>
          <dgm:resizeHandles val="exact"/>
        </dgm:presLayoutVars>
      </dgm:prSet>
      <dgm:spPr/>
      <dgm:t>
        <a:bodyPr/>
        <a:lstStyle/>
        <a:p>
          <a:endParaRPr lang="en-US"/>
        </a:p>
      </dgm:t>
    </dgm:pt>
    <dgm:pt modelId="{C9C1EF69-D3BC-46CB-A71A-44FC1CC692B9}" type="pres">
      <dgm:prSet presAssocID="{165D38BD-0B36-4E8C-A233-BB017062341F}" presName="parentText" presStyleLbl="node1" presStyleIdx="0" presStyleCnt="2" custScaleY="76995" custLinFactNeighborX="24" custLinFactNeighborY="-13035">
        <dgm:presLayoutVars>
          <dgm:chMax val="0"/>
          <dgm:bulletEnabled val="1"/>
        </dgm:presLayoutVars>
      </dgm:prSet>
      <dgm:spPr/>
      <dgm:t>
        <a:bodyPr/>
        <a:lstStyle/>
        <a:p>
          <a:endParaRPr lang="en-US"/>
        </a:p>
      </dgm:t>
    </dgm:pt>
    <dgm:pt modelId="{09DAC8B2-0B8F-4EDF-9B36-65BDF6A6A72E}" type="pres">
      <dgm:prSet presAssocID="{165D38BD-0B36-4E8C-A233-BB017062341F}" presName="childText" presStyleLbl="revTx" presStyleIdx="0" presStyleCnt="1">
        <dgm:presLayoutVars>
          <dgm:bulletEnabled val="1"/>
        </dgm:presLayoutVars>
      </dgm:prSet>
      <dgm:spPr/>
      <dgm:t>
        <a:bodyPr/>
        <a:lstStyle/>
        <a:p>
          <a:endParaRPr lang="en-US"/>
        </a:p>
      </dgm:t>
    </dgm:pt>
    <dgm:pt modelId="{141BB08A-1F8A-4066-9BE9-161CC8D37482}" type="pres">
      <dgm:prSet presAssocID="{D54AFFE3-703C-49D3-9DFF-0CF77F39FED5}" presName="parentText" presStyleLbl="node1" presStyleIdx="1" presStyleCnt="2" custScaleY="76948">
        <dgm:presLayoutVars>
          <dgm:chMax val="0"/>
          <dgm:bulletEnabled val="1"/>
        </dgm:presLayoutVars>
      </dgm:prSet>
      <dgm:spPr/>
      <dgm:t>
        <a:bodyPr/>
        <a:lstStyle/>
        <a:p>
          <a:endParaRPr lang="en-US"/>
        </a:p>
      </dgm:t>
    </dgm:pt>
  </dgm:ptLst>
  <dgm:cxnLst>
    <dgm:cxn modelId="{F9AC2A34-F50C-48C8-9B6D-4265507E8686}" type="presOf" srcId="{D54AFFE3-703C-49D3-9DFF-0CF77F39FED5}" destId="{141BB08A-1F8A-4066-9BE9-161CC8D37482}" srcOrd="0" destOrd="0" presId="urn:microsoft.com/office/officeart/2005/8/layout/vList2"/>
    <dgm:cxn modelId="{65B12436-ABA8-4CC9-B5D0-C4D810E38E55}" srcId="{910CCB76-0E09-4836-87C7-DDFC50D6F5D9}" destId="{165D38BD-0B36-4E8C-A233-BB017062341F}" srcOrd="0" destOrd="0" parTransId="{26F4E975-6C67-475D-A6D0-0E9418D2D9AF}" sibTransId="{68554F5E-B34D-4A0B-A753-632A81D24823}"/>
    <dgm:cxn modelId="{67C96986-98D0-40A9-8145-9E875FA94374}" type="presOf" srcId="{68CD3AFF-7DCA-4648-804F-992DA94EB735}" destId="{09DAC8B2-0B8F-4EDF-9B36-65BDF6A6A72E}" srcOrd="0" destOrd="0" presId="urn:microsoft.com/office/officeart/2005/8/layout/vList2"/>
    <dgm:cxn modelId="{05C9B162-9723-49F7-8121-FFDDB2C5067E}" srcId="{165D38BD-0B36-4E8C-A233-BB017062341F}" destId="{68CD3AFF-7DCA-4648-804F-992DA94EB735}" srcOrd="0" destOrd="0" parTransId="{9E3C07A1-CD67-48DD-9EBA-A84B80C28A24}" sibTransId="{249E4DD8-528F-4DF1-A66B-CB2E881C961A}"/>
    <dgm:cxn modelId="{EDD1379D-E5EC-4514-9F3F-BB5FAFD2F549}" type="presOf" srcId="{910CCB76-0E09-4836-87C7-DDFC50D6F5D9}" destId="{A6D2B216-11EB-4EAE-8D86-E64E1DBEF926}" srcOrd="0" destOrd="0" presId="urn:microsoft.com/office/officeart/2005/8/layout/vList2"/>
    <dgm:cxn modelId="{582017C2-10CB-4EB9-9971-7AF147C18121}" srcId="{910CCB76-0E09-4836-87C7-DDFC50D6F5D9}" destId="{D54AFFE3-703C-49D3-9DFF-0CF77F39FED5}" srcOrd="1" destOrd="0" parTransId="{7A47E988-CD86-46CA-BBCB-AED9B3058584}" sibTransId="{059458D9-2D5D-48E6-9811-115AC1EEA9CC}"/>
    <dgm:cxn modelId="{596F70B9-5C8A-4FC8-9959-F2564B4E5BBC}" type="presOf" srcId="{165D38BD-0B36-4E8C-A233-BB017062341F}" destId="{C9C1EF69-D3BC-46CB-A71A-44FC1CC692B9}" srcOrd="0" destOrd="0" presId="urn:microsoft.com/office/officeart/2005/8/layout/vList2"/>
    <dgm:cxn modelId="{F28DB7F4-2C95-4136-A36A-1FE14B5DEE3C}" type="presParOf" srcId="{A6D2B216-11EB-4EAE-8D86-E64E1DBEF926}" destId="{C9C1EF69-D3BC-46CB-A71A-44FC1CC692B9}" srcOrd="0" destOrd="0" presId="urn:microsoft.com/office/officeart/2005/8/layout/vList2"/>
    <dgm:cxn modelId="{84DA50B2-5FC8-43E5-BF70-23ED4F4B2CF6}" type="presParOf" srcId="{A6D2B216-11EB-4EAE-8D86-E64E1DBEF926}" destId="{09DAC8B2-0B8F-4EDF-9B36-65BDF6A6A72E}" srcOrd="1" destOrd="0" presId="urn:microsoft.com/office/officeart/2005/8/layout/vList2"/>
    <dgm:cxn modelId="{5B98F7E2-E4AB-4D22-BE33-38A181FDF3FA}" type="presParOf" srcId="{A6D2B216-11EB-4EAE-8D86-E64E1DBEF926}" destId="{141BB08A-1F8A-4066-9BE9-161CC8D37482}"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9882F3F-8492-4B1A-8CFB-C06928DC6068}"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974534B4-5AFD-4561-80EA-94A75D81A0B3}">
      <dgm:prSet custT="1"/>
      <dgm:spPr/>
      <dgm:t>
        <a:bodyPr/>
        <a:lstStyle/>
        <a:p>
          <a:pPr rtl="0"/>
          <a:r>
            <a:rPr lang="sr-Cyrl-RS" sz="2800" b="1" u="sng" dirty="0" smtClean="0"/>
            <a:t>Т</a:t>
          </a:r>
          <a:r>
            <a:rPr lang="en-US" sz="2800" b="1" u="sng" dirty="0" err="1" smtClean="0"/>
            <a:t>енденциозни</a:t>
          </a:r>
          <a:r>
            <a:rPr lang="en-US" sz="2800" b="1" u="sng" dirty="0" smtClean="0"/>
            <a:t> </a:t>
          </a:r>
          <a:r>
            <a:rPr lang="en-US" sz="2800" b="1" u="sng" dirty="0" err="1" smtClean="0"/>
            <a:t>извештаји</a:t>
          </a:r>
          <a:r>
            <a:rPr lang="en-US" sz="2800" b="1" u="sng" dirty="0" smtClean="0"/>
            <a:t> </a:t>
          </a:r>
          <a:r>
            <a:rPr lang="sr-Cyrl-RS" sz="2800" b="1" u="sng" dirty="0" smtClean="0"/>
            <a:t>лекара</a:t>
          </a:r>
          <a:r>
            <a:rPr lang="sr-Cyrl-RS" sz="2100" b="1" dirty="0" smtClean="0"/>
            <a:t/>
          </a:r>
          <a:br>
            <a:rPr lang="sr-Cyrl-RS" sz="2100" b="1" dirty="0" smtClean="0"/>
          </a:br>
          <a:endParaRPr lang="en-US" sz="2100" dirty="0"/>
        </a:p>
      </dgm:t>
    </dgm:pt>
    <dgm:pt modelId="{DC852391-8AB6-470D-B486-104B60CB9161}" type="parTrans" cxnId="{D85D1546-2139-45D3-99A4-F8D567FF8A5F}">
      <dgm:prSet/>
      <dgm:spPr/>
      <dgm:t>
        <a:bodyPr/>
        <a:lstStyle/>
        <a:p>
          <a:endParaRPr lang="en-US"/>
        </a:p>
      </dgm:t>
    </dgm:pt>
    <dgm:pt modelId="{9A9F9A3E-7F74-4067-9DCD-F7B960EC45AB}" type="sibTrans" cxnId="{D85D1546-2139-45D3-99A4-F8D567FF8A5F}">
      <dgm:prSet/>
      <dgm:spPr/>
      <dgm:t>
        <a:bodyPr/>
        <a:lstStyle/>
        <a:p>
          <a:endParaRPr lang="en-US"/>
        </a:p>
      </dgm:t>
    </dgm:pt>
    <dgm:pt modelId="{DC1617FD-20EF-419C-AE25-81D763533A11}" type="pres">
      <dgm:prSet presAssocID="{49882F3F-8492-4B1A-8CFB-C06928DC6068}" presName="linear" presStyleCnt="0">
        <dgm:presLayoutVars>
          <dgm:animLvl val="lvl"/>
          <dgm:resizeHandles val="exact"/>
        </dgm:presLayoutVars>
      </dgm:prSet>
      <dgm:spPr/>
      <dgm:t>
        <a:bodyPr/>
        <a:lstStyle/>
        <a:p>
          <a:endParaRPr lang="en-US"/>
        </a:p>
      </dgm:t>
    </dgm:pt>
    <dgm:pt modelId="{0C705301-CB11-464D-A3E5-E1B8DDB5627B}" type="pres">
      <dgm:prSet presAssocID="{974534B4-5AFD-4561-80EA-94A75D81A0B3}" presName="parentText" presStyleLbl="node1" presStyleIdx="0" presStyleCnt="1" custLinFactNeighborX="-76" custLinFactNeighborY="6064">
        <dgm:presLayoutVars>
          <dgm:chMax val="0"/>
          <dgm:bulletEnabled val="1"/>
        </dgm:presLayoutVars>
      </dgm:prSet>
      <dgm:spPr/>
      <dgm:t>
        <a:bodyPr/>
        <a:lstStyle/>
        <a:p>
          <a:endParaRPr lang="en-US"/>
        </a:p>
      </dgm:t>
    </dgm:pt>
  </dgm:ptLst>
  <dgm:cxnLst>
    <dgm:cxn modelId="{1888AE97-37D9-4BDD-81B9-21D4AFA7BE5A}" type="presOf" srcId="{49882F3F-8492-4B1A-8CFB-C06928DC6068}" destId="{DC1617FD-20EF-419C-AE25-81D763533A11}" srcOrd="0" destOrd="0" presId="urn:microsoft.com/office/officeart/2005/8/layout/vList2"/>
    <dgm:cxn modelId="{6E0EEAE6-2DC6-4221-91B7-B1ADBC777A4C}" type="presOf" srcId="{974534B4-5AFD-4561-80EA-94A75D81A0B3}" destId="{0C705301-CB11-464D-A3E5-E1B8DDB5627B}" srcOrd="0" destOrd="0" presId="urn:microsoft.com/office/officeart/2005/8/layout/vList2"/>
    <dgm:cxn modelId="{D85D1546-2139-45D3-99A4-F8D567FF8A5F}" srcId="{49882F3F-8492-4B1A-8CFB-C06928DC6068}" destId="{974534B4-5AFD-4561-80EA-94A75D81A0B3}" srcOrd="0" destOrd="0" parTransId="{DC852391-8AB6-470D-B486-104B60CB9161}" sibTransId="{9A9F9A3E-7F74-4067-9DCD-F7B960EC45AB}"/>
    <dgm:cxn modelId="{54949AAF-AE54-4E78-9380-5C8ACBC87994}" type="presParOf" srcId="{DC1617FD-20EF-419C-AE25-81D763533A11}" destId="{0C705301-CB11-464D-A3E5-E1B8DDB5627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AF0F2DC-8E48-45E7-87EF-C4BA27855F2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858E10F-22F3-44D6-BEC7-325B0A27B181}">
      <dgm:prSet custT="1"/>
      <dgm:spPr/>
      <dgm:t>
        <a:bodyPr/>
        <a:lstStyle/>
        <a:p>
          <a:pPr rtl="0"/>
          <a:r>
            <a:rPr lang="sr-Cyrl-RS" sz="2000" dirty="0" smtClean="0"/>
            <a:t>Извештаји у којима се описују последице које </a:t>
          </a:r>
          <a:r>
            <a:rPr lang="sr-Latn-RS" sz="2000" dirty="0" smtClean="0"/>
            <a:t>се не доводе у везу са повредом коју је осигураник претрпео</a:t>
          </a:r>
          <a:r>
            <a:rPr lang="sr-Cyrl-RS" sz="2000" dirty="0" smtClean="0"/>
            <a:t>. </a:t>
          </a:r>
          <a:r>
            <a:rPr lang="sr-Latn-RS" sz="2000" dirty="0" smtClean="0"/>
            <a:t>У једном од таквих </a:t>
          </a:r>
          <a:r>
            <a:rPr lang="sr-Cyrl-RS" sz="2000" dirty="0" smtClean="0"/>
            <a:t>извештај</a:t>
          </a:r>
          <a:r>
            <a:rPr lang="sr-Latn-RS" sz="2000" dirty="0" smtClean="0"/>
            <a:t>а се </a:t>
          </a:r>
          <a:r>
            <a:rPr lang="sr-Cyrl-RS" sz="2000" dirty="0" smtClean="0"/>
            <a:t>наводи</a:t>
          </a:r>
          <a:r>
            <a:rPr lang="sr-Latn-RS" sz="2000" dirty="0" smtClean="0"/>
            <a:t>:</a:t>
          </a:r>
          <a:endParaRPr lang="en-US" sz="2000" dirty="0"/>
        </a:p>
      </dgm:t>
    </dgm:pt>
    <dgm:pt modelId="{826650C1-8377-469F-BE3D-5BEE52986FF3}" type="parTrans" cxnId="{9C70943F-D407-4513-A2D9-2C5F3B350AAA}">
      <dgm:prSet/>
      <dgm:spPr/>
      <dgm:t>
        <a:bodyPr/>
        <a:lstStyle/>
        <a:p>
          <a:endParaRPr lang="en-US"/>
        </a:p>
      </dgm:t>
    </dgm:pt>
    <dgm:pt modelId="{9B607B50-90ED-4391-B142-0B9D77B29390}" type="sibTrans" cxnId="{9C70943F-D407-4513-A2D9-2C5F3B350AAA}">
      <dgm:prSet/>
      <dgm:spPr/>
      <dgm:t>
        <a:bodyPr/>
        <a:lstStyle/>
        <a:p>
          <a:endParaRPr lang="en-US"/>
        </a:p>
      </dgm:t>
    </dgm:pt>
    <dgm:pt modelId="{846F3C79-A4C4-4F0D-B5DE-16B98CF6D1F3}">
      <dgm:prSet custT="1"/>
      <dgm:spPr/>
      <dgm:t>
        <a:bodyPr/>
        <a:lstStyle/>
        <a:p>
          <a:pPr rtl="0"/>
          <a:r>
            <a:rPr lang="sr-Latn-RS" sz="2000" dirty="0" smtClean="0"/>
            <a:t>У конкретном случају, осигуравач је одбио захтев осигураника као неоснован, без обзира што је извештај сачинио професор универзитета и судски вештак</a:t>
          </a:r>
          <a:r>
            <a:rPr lang="sr-Latn-RS" sz="500" dirty="0" smtClean="0"/>
            <a:t>.  </a:t>
          </a:r>
          <a:endParaRPr lang="en-US" sz="500" dirty="0"/>
        </a:p>
      </dgm:t>
    </dgm:pt>
    <dgm:pt modelId="{B4684A4D-3ED7-4D70-960B-3AB2068BDBAB}" type="parTrans" cxnId="{948E930C-8843-40AD-960D-6A418B6F87C5}">
      <dgm:prSet/>
      <dgm:spPr/>
      <dgm:t>
        <a:bodyPr/>
        <a:lstStyle/>
        <a:p>
          <a:endParaRPr lang="en-US"/>
        </a:p>
      </dgm:t>
    </dgm:pt>
    <dgm:pt modelId="{5CF9B420-06E0-48E8-968A-2EA40C4E369B}" type="sibTrans" cxnId="{948E930C-8843-40AD-960D-6A418B6F87C5}">
      <dgm:prSet/>
      <dgm:spPr/>
      <dgm:t>
        <a:bodyPr/>
        <a:lstStyle/>
        <a:p>
          <a:endParaRPr lang="en-US"/>
        </a:p>
      </dgm:t>
    </dgm:pt>
    <dgm:pt modelId="{0D7A6B69-9FC9-4A9F-8DA4-D1BCEC68A8F8}">
      <dgm:prSet custT="1"/>
      <dgm:spPr/>
      <dgm:t>
        <a:bodyPr/>
        <a:lstStyle/>
        <a:p>
          <a:pPr rtl="0"/>
          <a:endParaRPr lang="en-US" sz="2800" dirty="0"/>
        </a:p>
      </dgm:t>
    </dgm:pt>
    <dgm:pt modelId="{E46697A4-FFAC-4289-BD5B-E51062F4ED49}" type="parTrans" cxnId="{C9EC919C-D543-47D8-9C3C-6221C860E837}">
      <dgm:prSet/>
      <dgm:spPr/>
      <dgm:t>
        <a:bodyPr/>
        <a:lstStyle/>
        <a:p>
          <a:endParaRPr lang="en-US"/>
        </a:p>
      </dgm:t>
    </dgm:pt>
    <dgm:pt modelId="{7A524E05-7218-4267-B36F-F3940350DECF}" type="sibTrans" cxnId="{C9EC919C-D543-47D8-9C3C-6221C860E837}">
      <dgm:prSet/>
      <dgm:spPr/>
      <dgm:t>
        <a:bodyPr/>
        <a:lstStyle/>
        <a:p>
          <a:endParaRPr lang="en-US"/>
        </a:p>
      </dgm:t>
    </dgm:pt>
    <dgm:pt modelId="{EE55EC77-31F0-4A75-BAF9-F1DF07BBE1F8}">
      <dgm:prSet custT="1"/>
      <dgm:spPr/>
      <dgm:t>
        <a:bodyPr/>
        <a:lstStyle/>
        <a:p>
          <a:pPr rtl="0"/>
          <a:r>
            <a:rPr lang="sr-Latn-RS" sz="2800" dirty="0" smtClean="0"/>
            <a:t> </a:t>
          </a:r>
          <a:r>
            <a:rPr lang="sr-Cyrl-RS" sz="2800" b="1" dirty="0" smtClean="0"/>
            <a:t>„</a:t>
          </a:r>
          <a:r>
            <a:rPr lang="sr-Latn-RS" sz="2800" b="1" i="1" dirty="0" smtClean="0"/>
            <a:t>Dg. Conts</a:t>
          </a:r>
          <a:r>
            <a:rPr lang="sr-Cyrl-RS" sz="2800" b="1" i="1" dirty="0" smtClean="0"/>
            <a:t>с</a:t>
          </a:r>
          <a:r>
            <a:rPr lang="sr-Latn-RS" sz="2800" b="1" i="1" dirty="0" smtClean="0"/>
            <a:t>io capitis</a:t>
          </a:r>
          <a:r>
            <a:rPr lang="sr-Cyrl-RS" sz="2800" b="1" i="1" dirty="0" smtClean="0"/>
            <a:t>. Оштећење слуха 40 процената. Извештај сачињен за потребе осигурања</a:t>
          </a:r>
          <a:r>
            <a:rPr lang="sr-Cyrl-RS" sz="2800" b="1" dirty="0" smtClean="0"/>
            <a:t>“. </a:t>
          </a:r>
          <a:endParaRPr lang="en-US" sz="2800" dirty="0"/>
        </a:p>
      </dgm:t>
    </dgm:pt>
    <dgm:pt modelId="{856C27E0-4A02-41EE-83CA-CAB62F207C69}" type="sibTrans" cxnId="{7088D452-12C1-458E-AA9A-11F3A7D1E9D2}">
      <dgm:prSet/>
      <dgm:spPr/>
      <dgm:t>
        <a:bodyPr/>
        <a:lstStyle/>
        <a:p>
          <a:endParaRPr lang="en-US"/>
        </a:p>
      </dgm:t>
    </dgm:pt>
    <dgm:pt modelId="{3F0F9B29-530E-4F63-9A12-2365B96875D6}" type="parTrans" cxnId="{7088D452-12C1-458E-AA9A-11F3A7D1E9D2}">
      <dgm:prSet/>
      <dgm:spPr/>
      <dgm:t>
        <a:bodyPr/>
        <a:lstStyle/>
        <a:p>
          <a:endParaRPr lang="en-US"/>
        </a:p>
      </dgm:t>
    </dgm:pt>
    <dgm:pt modelId="{A281B31B-6C79-4C48-90AC-09C6FB0437EA}" type="pres">
      <dgm:prSet presAssocID="{EAF0F2DC-8E48-45E7-87EF-C4BA27855F2B}" presName="linear" presStyleCnt="0">
        <dgm:presLayoutVars>
          <dgm:animLvl val="lvl"/>
          <dgm:resizeHandles val="exact"/>
        </dgm:presLayoutVars>
      </dgm:prSet>
      <dgm:spPr/>
      <dgm:t>
        <a:bodyPr/>
        <a:lstStyle/>
        <a:p>
          <a:endParaRPr lang="en-US"/>
        </a:p>
      </dgm:t>
    </dgm:pt>
    <dgm:pt modelId="{7C945731-0D5E-4DA1-8B8D-4CBA7A981DD9}" type="pres">
      <dgm:prSet presAssocID="{7858E10F-22F3-44D6-BEC7-325B0A27B181}" presName="parentText" presStyleLbl="node1" presStyleIdx="0" presStyleCnt="2" custScaleY="266197" custLinFactNeighborX="-808" custLinFactNeighborY="-9871">
        <dgm:presLayoutVars>
          <dgm:chMax val="0"/>
          <dgm:bulletEnabled val="1"/>
        </dgm:presLayoutVars>
      </dgm:prSet>
      <dgm:spPr/>
      <dgm:t>
        <a:bodyPr/>
        <a:lstStyle/>
        <a:p>
          <a:endParaRPr lang="en-US"/>
        </a:p>
      </dgm:t>
    </dgm:pt>
    <dgm:pt modelId="{0708987C-85B3-46A5-A88B-F277702206C2}" type="pres">
      <dgm:prSet presAssocID="{7858E10F-22F3-44D6-BEC7-325B0A27B181}" presName="childText" presStyleLbl="revTx" presStyleIdx="0" presStyleCnt="1" custScaleY="99893" custLinFactNeighborY="-35513">
        <dgm:presLayoutVars>
          <dgm:bulletEnabled val="1"/>
        </dgm:presLayoutVars>
      </dgm:prSet>
      <dgm:spPr/>
      <dgm:t>
        <a:bodyPr/>
        <a:lstStyle/>
        <a:p>
          <a:endParaRPr lang="en-US"/>
        </a:p>
      </dgm:t>
    </dgm:pt>
    <dgm:pt modelId="{8835AEA1-B8BD-4789-AF66-6667DE8817C7}" type="pres">
      <dgm:prSet presAssocID="{846F3C79-A4C4-4F0D-B5DE-16B98CF6D1F3}" presName="parentText" presStyleLbl="node1" presStyleIdx="1" presStyleCnt="2" custScaleY="179606" custLinFactNeighborY="38443">
        <dgm:presLayoutVars>
          <dgm:chMax val="0"/>
          <dgm:bulletEnabled val="1"/>
        </dgm:presLayoutVars>
      </dgm:prSet>
      <dgm:spPr/>
      <dgm:t>
        <a:bodyPr/>
        <a:lstStyle/>
        <a:p>
          <a:endParaRPr lang="en-US"/>
        </a:p>
      </dgm:t>
    </dgm:pt>
  </dgm:ptLst>
  <dgm:cxnLst>
    <dgm:cxn modelId="{CC455A67-F40B-499A-9E1D-EF2BE00EC1DA}" type="presOf" srcId="{7858E10F-22F3-44D6-BEC7-325B0A27B181}" destId="{7C945731-0D5E-4DA1-8B8D-4CBA7A981DD9}" srcOrd="0" destOrd="0" presId="urn:microsoft.com/office/officeart/2005/8/layout/vList2"/>
    <dgm:cxn modelId="{C9EC919C-D543-47D8-9C3C-6221C860E837}" srcId="{7858E10F-22F3-44D6-BEC7-325B0A27B181}" destId="{0D7A6B69-9FC9-4A9F-8DA4-D1BCEC68A8F8}" srcOrd="0" destOrd="0" parTransId="{E46697A4-FFAC-4289-BD5B-E51062F4ED49}" sibTransId="{7A524E05-7218-4267-B36F-F3940350DECF}"/>
    <dgm:cxn modelId="{BFA68218-9A0D-47FE-B2FF-B3222CA6CD65}" type="presOf" srcId="{EE55EC77-31F0-4A75-BAF9-F1DF07BBE1F8}" destId="{0708987C-85B3-46A5-A88B-F277702206C2}" srcOrd="0" destOrd="1" presId="urn:microsoft.com/office/officeart/2005/8/layout/vList2"/>
    <dgm:cxn modelId="{948E930C-8843-40AD-960D-6A418B6F87C5}" srcId="{EAF0F2DC-8E48-45E7-87EF-C4BA27855F2B}" destId="{846F3C79-A4C4-4F0D-B5DE-16B98CF6D1F3}" srcOrd="1" destOrd="0" parTransId="{B4684A4D-3ED7-4D70-960B-3AB2068BDBAB}" sibTransId="{5CF9B420-06E0-48E8-968A-2EA40C4E369B}"/>
    <dgm:cxn modelId="{78AD8688-6072-4447-A87E-6858E7296CDC}" type="presOf" srcId="{846F3C79-A4C4-4F0D-B5DE-16B98CF6D1F3}" destId="{8835AEA1-B8BD-4789-AF66-6667DE8817C7}" srcOrd="0" destOrd="0" presId="urn:microsoft.com/office/officeart/2005/8/layout/vList2"/>
    <dgm:cxn modelId="{B769DB03-2A09-46A9-B498-F3215A93046D}" type="presOf" srcId="{EAF0F2DC-8E48-45E7-87EF-C4BA27855F2B}" destId="{A281B31B-6C79-4C48-90AC-09C6FB0437EA}" srcOrd="0" destOrd="0" presId="urn:microsoft.com/office/officeart/2005/8/layout/vList2"/>
    <dgm:cxn modelId="{7088D452-12C1-458E-AA9A-11F3A7D1E9D2}" srcId="{7858E10F-22F3-44D6-BEC7-325B0A27B181}" destId="{EE55EC77-31F0-4A75-BAF9-F1DF07BBE1F8}" srcOrd="1" destOrd="0" parTransId="{3F0F9B29-530E-4F63-9A12-2365B96875D6}" sibTransId="{856C27E0-4A02-41EE-83CA-CAB62F207C69}"/>
    <dgm:cxn modelId="{4AD71A15-2A51-4BE8-9D22-8BE924880E11}" type="presOf" srcId="{0D7A6B69-9FC9-4A9F-8DA4-D1BCEC68A8F8}" destId="{0708987C-85B3-46A5-A88B-F277702206C2}" srcOrd="0" destOrd="0" presId="urn:microsoft.com/office/officeart/2005/8/layout/vList2"/>
    <dgm:cxn modelId="{9C70943F-D407-4513-A2D9-2C5F3B350AAA}" srcId="{EAF0F2DC-8E48-45E7-87EF-C4BA27855F2B}" destId="{7858E10F-22F3-44D6-BEC7-325B0A27B181}" srcOrd="0" destOrd="0" parTransId="{826650C1-8377-469F-BE3D-5BEE52986FF3}" sibTransId="{9B607B50-90ED-4391-B142-0B9D77B29390}"/>
    <dgm:cxn modelId="{88CCB8C8-7214-40A4-893C-127339043ED3}" type="presParOf" srcId="{A281B31B-6C79-4C48-90AC-09C6FB0437EA}" destId="{7C945731-0D5E-4DA1-8B8D-4CBA7A981DD9}" srcOrd="0" destOrd="0" presId="urn:microsoft.com/office/officeart/2005/8/layout/vList2"/>
    <dgm:cxn modelId="{3D98A75F-D760-4584-ABD8-645E5FE5F4B2}" type="presParOf" srcId="{A281B31B-6C79-4C48-90AC-09C6FB0437EA}" destId="{0708987C-85B3-46A5-A88B-F277702206C2}" srcOrd="1" destOrd="0" presId="urn:microsoft.com/office/officeart/2005/8/layout/vList2"/>
    <dgm:cxn modelId="{BF8EDF3E-7434-4E99-8D93-FE24957384F2}" type="presParOf" srcId="{A281B31B-6C79-4C48-90AC-09C6FB0437EA}" destId="{8835AEA1-B8BD-4789-AF66-6667DE8817C7}"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CB1DE95-497F-4592-8894-906F7A894221}"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FEA2965F-03A3-453D-91DD-B6388077F737}">
      <dgm:prSet/>
      <dgm:spPr/>
      <dgm:t>
        <a:bodyPr/>
        <a:lstStyle/>
        <a:p>
          <a:pPr rtl="0"/>
          <a:r>
            <a:rPr lang="sr-Latn-RS" b="1" u="sng" smtClean="0"/>
            <a:t>T</a:t>
          </a:r>
          <a:r>
            <a:rPr lang="sr-Cyrl-RS" b="1" u="sng" smtClean="0"/>
            <a:t>енденционо вештачење у судским споровима</a:t>
          </a:r>
          <a:br>
            <a:rPr lang="sr-Cyrl-RS" b="1" u="sng" smtClean="0"/>
          </a:br>
          <a:endParaRPr lang="en-US"/>
        </a:p>
      </dgm:t>
    </dgm:pt>
    <dgm:pt modelId="{04E0AFB1-2E09-44FE-8630-5D11F3DBA5CC}" type="parTrans" cxnId="{F23B032F-FEBC-4A65-98CC-BEA9C35FD63E}">
      <dgm:prSet/>
      <dgm:spPr/>
      <dgm:t>
        <a:bodyPr/>
        <a:lstStyle/>
        <a:p>
          <a:endParaRPr lang="en-US"/>
        </a:p>
      </dgm:t>
    </dgm:pt>
    <dgm:pt modelId="{A4704160-76CF-4033-9651-7A19D47E93F7}" type="sibTrans" cxnId="{F23B032F-FEBC-4A65-98CC-BEA9C35FD63E}">
      <dgm:prSet/>
      <dgm:spPr/>
      <dgm:t>
        <a:bodyPr/>
        <a:lstStyle/>
        <a:p>
          <a:endParaRPr lang="en-US"/>
        </a:p>
      </dgm:t>
    </dgm:pt>
    <dgm:pt modelId="{DDBBE775-3111-41C6-88F0-D5C48B7BE10A}" type="pres">
      <dgm:prSet presAssocID="{2CB1DE95-497F-4592-8894-906F7A894221}" presName="linear" presStyleCnt="0">
        <dgm:presLayoutVars>
          <dgm:animLvl val="lvl"/>
          <dgm:resizeHandles val="exact"/>
        </dgm:presLayoutVars>
      </dgm:prSet>
      <dgm:spPr/>
      <dgm:t>
        <a:bodyPr/>
        <a:lstStyle/>
        <a:p>
          <a:endParaRPr lang="en-US"/>
        </a:p>
      </dgm:t>
    </dgm:pt>
    <dgm:pt modelId="{0967E6EE-39FC-45A8-9153-6D8AAA483957}" type="pres">
      <dgm:prSet presAssocID="{FEA2965F-03A3-453D-91DD-B6388077F737}" presName="parentText" presStyleLbl="node1" presStyleIdx="0" presStyleCnt="1">
        <dgm:presLayoutVars>
          <dgm:chMax val="0"/>
          <dgm:bulletEnabled val="1"/>
        </dgm:presLayoutVars>
      </dgm:prSet>
      <dgm:spPr/>
      <dgm:t>
        <a:bodyPr/>
        <a:lstStyle/>
        <a:p>
          <a:endParaRPr lang="en-US"/>
        </a:p>
      </dgm:t>
    </dgm:pt>
  </dgm:ptLst>
  <dgm:cxnLst>
    <dgm:cxn modelId="{117A3540-C657-4DC9-989F-9023BE7CFA72}" type="presOf" srcId="{FEA2965F-03A3-453D-91DD-B6388077F737}" destId="{0967E6EE-39FC-45A8-9153-6D8AAA483957}" srcOrd="0" destOrd="0" presId="urn:microsoft.com/office/officeart/2005/8/layout/vList2"/>
    <dgm:cxn modelId="{B37E3561-A2C9-4F6F-AA29-8ECE0B8ED4BE}" type="presOf" srcId="{2CB1DE95-497F-4592-8894-906F7A894221}" destId="{DDBBE775-3111-41C6-88F0-D5C48B7BE10A}" srcOrd="0" destOrd="0" presId="urn:microsoft.com/office/officeart/2005/8/layout/vList2"/>
    <dgm:cxn modelId="{F23B032F-FEBC-4A65-98CC-BEA9C35FD63E}" srcId="{2CB1DE95-497F-4592-8894-906F7A894221}" destId="{FEA2965F-03A3-453D-91DD-B6388077F737}" srcOrd="0" destOrd="0" parTransId="{04E0AFB1-2E09-44FE-8630-5D11F3DBA5CC}" sibTransId="{A4704160-76CF-4033-9651-7A19D47E93F7}"/>
    <dgm:cxn modelId="{EDCACAF9-B1AE-4A6A-A8C8-FFBC34DA59E5}" type="presParOf" srcId="{DDBBE775-3111-41C6-88F0-D5C48B7BE10A}" destId="{0967E6EE-39FC-45A8-9153-6D8AAA48395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DA2F80-7614-4E90-854B-8E99194F80B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C82A1D1-10F0-414A-8D09-C93DDCA3A105}">
      <dgm:prSet/>
      <dgm:spPr/>
      <dgm:t>
        <a:bodyPr/>
        <a:lstStyle/>
        <a:p>
          <a:pPr rtl="0"/>
          <a:r>
            <a:rPr lang="sr-Cyrl-RS" b="1" dirty="0" smtClean="0"/>
            <a:t>Ризик </a:t>
          </a:r>
          <a:r>
            <a:rPr lang="sr-Cyrl-RS" dirty="0" smtClean="0"/>
            <a:t>је могући</a:t>
          </a:r>
          <a:r>
            <a:rPr lang="sr-Latn-RS" dirty="0" smtClean="0"/>
            <a:t>, </a:t>
          </a:r>
          <a:r>
            <a:rPr lang="en-US" dirty="0" err="1" smtClean="0"/>
            <a:t>неизвестан</a:t>
          </a:r>
          <a:r>
            <a:rPr lang="en-US" dirty="0" smtClean="0"/>
            <a:t>,</a:t>
          </a:r>
          <a:r>
            <a:rPr lang="sr-Cyrl-RS" dirty="0" smtClean="0"/>
            <a:t> будући</a:t>
          </a:r>
          <a:r>
            <a:rPr lang="en-US" dirty="0" smtClean="0"/>
            <a:t> </a:t>
          </a:r>
          <a:r>
            <a:rPr lang="en-US" dirty="0" err="1" smtClean="0"/>
            <a:t>догађај</a:t>
          </a:r>
          <a:r>
            <a:rPr lang="en-US" dirty="0" smtClean="0"/>
            <a:t>, </a:t>
          </a:r>
          <a:r>
            <a:rPr lang="en-US" dirty="0" err="1" smtClean="0"/>
            <a:t>који</a:t>
          </a:r>
          <a:r>
            <a:rPr lang="sr-Cyrl-RS" dirty="0" smtClean="0"/>
            <a:t> не зависи од осигураника или трећег лица и наноси штету личности  или имовини.</a:t>
          </a:r>
          <a:endParaRPr lang="en-US" dirty="0"/>
        </a:p>
      </dgm:t>
    </dgm:pt>
    <dgm:pt modelId="{79DC758E-E7EC-4E3F-AA0A-2BDF983F815B}" type="parTrans" cxnId="{55414027-5C61-4184-B021-3092701CFC9B}">
      <dgm:prSet/>
      <dgm:spPr/>
      <dgm:t>
        <a:bodyPr/>
        <a:lstStyle/>
        <a:p>
          <a:endParaRPr lang="en-US"/>
        </a:p>
      </dgm:t>
    </dgm:pt>
    <dgm:pt modelId="{75017850-4687-4DC6-B482-4ED8C62CB864}" type="sibTrans" cxnId="{55414027-5C61-4184-B021-3092701CFC9B}">
      <dgm:prSet/>
      <dgm:spPr/>
      <dgm:t>
        <a:bodyPr/>
        <a:lstStyle/>
        <a:p>
          <a:endParaRPr lang="en-US"/>
        </a:p>
      </dgm:t>
    </dgm:pt>
    <dgm:pt modelId="{FF157940-FCFE-40F1-BA4A-50957FDF573F}" type="pres">
      <dgm:prSet presAssocID="{07DA2F80-7614-4E90-854B-8E99194F80BA}" presName="linear" presStyleCnt="0">
        <dgm:presLayoutVars>
          <dgm:animLvl val="lvl"/>
          <dgm:resizeHandles val="exact"/>
        </dgm:presLayoutVars>
      </dgm:prSet>
      <dgm:spPr/>
      <dgm:t>
        <a:bodyPr/>
        <a:lstStyle/>
        <a:p>
          <a:endParaRPr lang="en-US"/>
        </a:p>
      </dgm:t>
    </dgm:pt>
    <dgm:pt modelId="{59999135-F605-4C08-9175-ADEF7622E6CA}" type="pres">
      <dgm:prSet presAssocID="{1C82A1D1-10F0-414A-8D09-C93DDCA3A105}" presName="parentText" presStyleLbl="node1" presStyleIdx="0" presStyleCnt="1" custLinFactNeighborX="3658" custLinFactNeighborY="-6988">
        <dgm:presLayoutVars>
          <dgm:chMax val="0"/>
          <dgm:bulletEnabled val="1"/>
        </dgm:presLayoutVars>
      </dgm:prSet>
      <dgm:spPr/>
      <dgm:t>
        <a:bodyPr/>
        <a:lstStyle/>
        <a:p>
          <a:endParaRPr lang="en-US"/>
        </a:p>
      </dgm:t>
    </dgm:pt>
  </dgm:ptLst>
  <dgm:cxnLst>
    <dgm:cxn modelId="{02403007-6762-473E-BCE2-13C2543C47FF}" type="presOf" srcId="{07DA2F80-7614-4E90-854B-8E99194F80BA}" destId="{FF157940-FCFE-40F1-BA4A-50957FDF573F}" srcOrd="0" destOrd="0" presId="urn:microsoft.com/office/officeart/2005/8/layout/vList2"/>
    <dgm:cxn modelId="{A8845524-DDFF-4319-98D0-1434689A7580}" type="presOf" srcId="{1C82A1D1-10F0-414A-8D09-C93DDCA3A105}" destId="{59999135-F605-4C08-9175-ADEF7622E6CA}" srcOrd="0" destOrd="0" presId="urn:microsoft.com/office/officeart/2005/8/layout/vList2"/>
    <dgm:cxn modelId="{55414027-5C61-4184-B021-3092701CFC9B}" srcId="{07DA2F80-7614-4E90-854B-8E99194F80BA}" destId="{1C82A1D1-10F0-414A-8D09-C93DDCA3A105}" srcOrd="0" destOrd="0" parTransId="{79DC758E-E7EC-4E3F-AA0A-2BDF983F815B}" sibTransId="{75017850-4687-4DC6-B482-4ED8C62CB864}"/>
    <dgm:cxn modelId="{887D44A8-73C0-4556-827C-1AA23A616E00}" type="presParOf" srcId="{FF157940-FCFE-40F1-BA4A-50957FDF573F}" destId="{59999135-F605-4C08-9175-ADEF7622E6C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C84725C-4909-4FE9-8A0C-B25CB546A04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4FF99753-4DD7-4F21-9706-9016A9692F79}">
      <dgm:prSet custT="1"/>
      <dgm:spPr/>
      <dgm:t>
        <a:bodyPr/>
        <a:lstStyle/>
        <a:p>
          <a:pPr algn="ctr" rtl="0"/>
          <a:r>
            <a:rPr lang="en-US" sz="4000" b="1" u="sng" dirty="0" err="1" smtClean="0"/>
            <a:t>Осигурање</a:t>
          </a:r>
          <a:r>
            <a:rPr lang="en-US" sz="4000" b="1" u="sng" dirty="0" smtClean="0"/>
            <a:t> </a:t>
          </a:r>
          <a:r>
            <a:rPr lang="en-US" sz="4000" b="1" u="sng" dirty="0" err="1" smtClean="0"/>
            <a:t>живота</a:t>
          </a:r>
          <a:r>
            <a:rPr lang="en-US" sz="2700" dirty="0" smtClean="0"/>
            <a:t/>
          </a:r>
          <a:br>
            <a:rPr lang="en-US" sz="2700" dirty="0" smtClean="0"/>
          </a:br>
          <a:endParaRPr lang="en-US" sz="2700" dirty="0"/>
        </a:p>
      </dgm:t>
    </dgm:pt>
    <dgm:pt modelId="{5D5C209C-C00E-4530-971B-2387137A8C07}" type="parTrans" cxnId="{465DCF34-F185-47E0-8BE8-4B8726E15EA2}">
      <dgm:prSet/>
      <dgm:spPr/>
      <dgm:t>
        <a:bodyPr/>
        <a:lstStyle/>
        <a:p>
          <a:endParaRPr lang="en-US"/>
        </a:p>
      </dgm:t>
    </dgm:pt>
    <dgm:pt modelId="{CA0200D6-63F4-4527-9197-D97AC13196D3}" type="sibTrans" cxnId="{465DCF34-F185-47E0-8BE8-4B8726E15EA2}">
      <dgm:prSet/>
      <dgm:spPr/>
      <dgm:t>
        <a:bodyPr/>
        <a:lstStyle/>
        <a:p>
          <a:endParaRPr lang="en-US"/>
        </a:p>
      </dgm:t>
    </dgm:pt>
    <dgm:pt modelId="{AD37F10D-F5F7-44CD-BEF7-25DBD4FD08FF}" type="pres">
      <dgm:prSet presAssocID="{1C84725C-4909-4FE9-8A0C-B25CB546A046}" presName="linear" presStyleCnt="0">
        <dgm:presLayoutVars>
          <dgm:animLvl val="lvl"/>
          <dgm:resizeHandles val="exact"/>
        </dgm:presLayoutVars>
      </dgm:prSet>
      <dgm:spPr/>
      <dgm:t>
        <a:bodyPr/>
        <a:lstStyle/>
        <a:p>
          <a:endParaRPr lang="en-US"/>
        </a:p>
      </dgm:t>
    </dgm:pt>
    <dgm:pt modelId="{E0EDD056-5B2A-4B7D-8283-AA988E8F5506}" type="pres">
      <dgm:prSet presAssocID="{4FF99753-4DD7-4F21-9706-9016A9692F79}" presName="parentText" presStyleLbl="node1" presStyleIdx="0" presStyleCnt="1" custLinFactNeighborY="282">
        <dgm:presLayoutVars>
          <dgm:chMax val="0"/>
          <dgm:bulletEnabled val="1"/>
        </dgm:presLayoutVars>
      </dgm:prSet>
      <dgm:spPr/>
      <dgm:t>
        <a:bodyPr/>
        <a:lstStyle/>
        <a:p>
          <a:endParaRPr lang="en-US"/>
        </a:p>
      </dgm:t>
    </dgm:pt>
  </dgm:ptLst>
  <dgm:cxnLst>
    <dgm:cxn modelId="{465DCF34-F185-47E0-8BE8-4B8726E15EA2}" srcId="{1C84725C-4909-4FE9-8A0C-B25CB546A046}" destId="{4FF99753-4DD7-4F21-9706-9016A9692F79}" srcOrd="0" destOrd="0" parTransId="{5D5C209C-C00E-4530-971B-2387137A8C07}" sibTransId="{CA0200D6-63F4-4527-9197-D97AC13196D3}"/>
    <dgm:cxn modelId="{7828B9C4-C7F4-4D3E-B276-B97FA437D13B}" type="presOf" srcId="{4FF99753-4DD7-4F21-9706-9016A9692F79}" destId="{E0EDD056-5B2A-4B7D-8283-AA988E8F5506}" srcOrd="0" destOrd="0" presId="urn:microsoft.com/office/officeart/2005/8/layout/vList2"/>
    <dgm:cxn modelId="{706E47FA-219F-4D5E-A189-81D3B4956C1C}" type="presOf" srcId="{1C84725C-4909-4FE9-8A0C-B25CB546A046}" destId="{AD37F10D-F5F7-44CD-BEF7-25DBD4FD08FF}" srcOrd="0" destOrd="0" presId="urn:microsoft.com/office/officeart/2005/8/layout/vList2"/>
    <dgm:cxn modelId="{0499E78C-67DE-46F3-9230-654E999CDC42}" type="presParOf" srcId="{AD37F10D-F5F7-44CD-BEF7-25DBD4FD08FF}" destId="{E0EDD056-5B2A-4B7D-8283-AA988E8F550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DB4AAAD-436E-47C2-BB6F-98052D027CD5}"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4C0CF08E-7A6F-4E04-9CE8-679D0F722E99}">
      <dgm:prSet custT="1"/>
      <dgm:spPr/>
      <dgm:t>
        <a:bodyPr/>
        <a:lstStyle/>
        <a:p>
          <a:pPr rtl="0"/>
          <a:r>
            <a:rPr lang="sr-Cyrl-RS" sz="2800" b="1" dirty="0" smtClean="0"/>
            <a:t>Процењује </a:t>
          </a:r>
          <a:r>
            <a:rPr lang="sr-Cyrl-RS" sz="2800" b="1" smtClean="0"/>
            <a:t>здравствени </a:t>
          </a:r>
          <a:r>
            <a:rPr lang="en-US" sz="2800" b="1" smtClean="0"/>
            <a:t>ризик</a:t>
          </a:r>
          <a:r>
            <a:rPr lang="sr-Cyrl-RS" sz="2800" b="1" smtClean="0"/>
            <a:t>а</a:t>
          </a:r>
          <a:r>
            <a:rPr lang="en-US" sz="2800" b="1" dirty="0" smtClean="0"/>
            <a:t> </a:t>
          </a:r>
          <a:r>
            <a:rPr lang="en-US" sz="2800" b="1" dirty="0" err="1" smtClean="0"/>
            <a:t>за</a:t>
          </a:r>
          <a:r>
            <a:rPr lang="en-US" sz="2800" b="1" dirty="0" smtClean="0"/>
            <a:t> </a:t>
          </a:r>
          <a:r>
            <a:rPr lang="en-US" sz="2800" b="1" dirty="0" err="1" smtClean="0"/>
            <a:t>осигурање</a:t>
          </a:r>
          <a:r>
            <a:rPr lang="en-US" sz="2800" b="1" dirty="0" smtClean="0"/>
            <a:t> </a:t>
          </a:r>
          <a:r>
            <a:rPr lang="en-US" sz="2800" b="1" dirty="0" err="1" smtClean="0"/>
            <a:t>живота</a:t>
          </a:r>
          <a:r>
            <a:rPr lang="sr-Cyrl-RS" sz="2800" b="1" dirty="0" smtClean="0"/>
            <a:t>.</a:t>
          </a:r>
          <a:r>
            <a:rPr lang="en-US" sz="2800" b="1" dirty="0" smtClean="0"/>
            <a:t> </a:t>
          </a:r>
          <a:endParaRPr lang="en-US" sz="2800" dirty="0"/>
        </a:p>
      </dgm:t>
    </dgm:pt>
    <dgm:pt modelId="{4D163A16-A2C7-40FC-9C00-CCCEEB268B55}" type="parTrans" cxnId="{FAC7F60A-38AA-487F-B483-4A461B67574E}">
      <dgm:prSet/>
      <dgm:spPr/>
      <dgm:t>
        <a:bodyPr/>
        <a:lstStyle/>
        <a:p>
          <a:endParaRPr lang="en-US"/>
        </a:p>
      </dgm:t>
    </dgm:pt>
    <dgm:pt modelId="{B1535BA7-24C7-491E-A104-D42E0EA006D5}" type="sibTrans" cxnId="{FAC7F60A-38AA-487F-B483-4A461B67574E}">
      <dgm:prSet/>
      <dgm:spPr/>
      <dgm:t>
        <a:bodyPr/>
        <a:lstStyle/>
        <a:p>
          <a:endParaRPr lang="en-US"/>
        </a:p>
      </dgm:t>
    </dgm:pt>
    <dgm:pt modelId="{C8D935EA-C761-4C4F-88F0-5A1267BE3FFB}">
      <dgm:prSet custT="1"/>
      <dgm:spPr/>
      <dgm:t>
        <a:bodyPr/>
        <a:lstStyle/>
        <a:p>
          <a:pPr rtl="0"/>
          <a:r>
            <a:rPr lang="sr-Cyrl-RS" sz="2800" b="1" dirty="0" smtClean="0"/>
            <a:t>У</a:t>
          </a:r>
          <a:r>
            <a:rPr lang="sr-Latn-RS" sz="2800" b="1" dirty="0" smtClean="0"/>
            <a:t>тврђује </a:t>
          </a:r>
          <a:r>
            <a:rPr lang="sr-Cyrl-RS" sz="2800" b="1" dirty="0" smtClean="0"/>
            <a:t>о</a:t>
          </a:r>
          <a:r>
            <a:rPr lang="en-US" sz="2800" b="1" dirty="0" err="1" smtClean="0"/>
            <a:t>бавезу</a:t>
          </a:r>
          <a:r>
            <a:rPr lang="en-US" sz="2800" b="1" dirty="0" smtClean="0"/>
            <a:t> </a:t>
          </a:r>
          <a:r>
            <a:rPr lang="sr-Cyrl-RS" sz="2800" b="1" dirty="0" smtClean="0"/>
            <a:t>осигуравача </a:t>
          </a:r>
          <a:r>
            <a:rPr lang="sr-Latn-RS" sz="2800" b="1" dirty="0" smtClean="0"/>
            <a:t>у случају смрти осигураника</a:t>
          </a:r>
          <a:r>
            <a:rPr lang="sr-Cyrl-RS" sz="2800" b="1" dirty="0" smtClean="0"/>
            <a:t>.</a:t>
          </a:r>
          <a:endParaRPr lang="en-US" sz="2800" dirty="0"/>
        </a:p>
      </dgm:t>
    </dgm:pt>
    <dgm:pt modelId="{C80F9128-87EF-4C47-B3DC-5512A2676B12}" type="parTrans" cxnId="{5291E710-4C3B-4D6D-BF42-15E3816EFCC6}">
      <dgm:prSet/>
      <dgm:spPr/>
      <dgm:t>
        <a:bodyPr/>
        <a:lstStyle/>
        <a:p>
          <a:endParaRPr lang="en-US"/>
        </a:p>
      </dgm:t>
    </dgm:pt>
    <dgm:pt modelId="{0EE5EBB1-1139-4BE0-BA4D-9F1BB5341698}" type="sibTrans" cxnId="{5291E710-4C3B-4D6D-BF42-15E3816EFCC6}">
      <dgm:prSet/>
      <dgm:spPr/>
      <dgm:t>
        <a:bodyPr/>
        <a:lstStyle/>
        <a:p>
          <a:endParaRPr lang="en-US"/>
        </a:p>
      </dgm:t>
    </dgm:pt>
    <dgm:pt modelId="{8B61B5B3-5953-45CD-87D3-270332AFE156}">
      <dgm:prSet custT="1"/>
      <dgm:spPr/>
      <dgm:t>
        <a:bodyPr/>
        <a:lstStyle/>
        <a:p>
          <a:pPr rtl="0"/>
          <a:r>
            <a:rPr lang="sr-Cyrl-RS" sz="2800" b="1" dirty="0" smtClean="0"/>
            <a:t>Утврђује проценат инвалидитета по основу прикључне незгоде</a:t>
          </a:r>
          <a:r>
            <a:rPr lang="sr-Cyrl-RS" sz="500" b="1" dirty="0" smtClean="0"/>
            <a:t>.</a:t>
          </a:r>
          <a:endParaRPr lang="en-US" sz="500" dirty="0"/>
        </a:p>
      </dgm:t>
    </dgm:pt>
    <dgm:pt modelId="{AFEE1826-CB45-43A0-9B93-C6883B706405}" type="parTrans" cxnId="{D4B0A6C4-3C23-47AC-9248-E2DFE6E2E170}">
      <dgm:prSet/>
      <dgm:spPr/>
      <dgm:t>
        <a:bodyPr/>
        <a:lstStyle/>
        <a:p>
          <a:endParaRPr lang="en-US"/>
        </a:p>
      </dgm:t>
    </dgm:pt>
    <dgm:pt modelId="{2E15EC66-1E61-4A88-A17A-3F7891F6DBAF}" type="sibTrans" cxnId="{D4B0A6C4-3C23-47AC-9248-E2DFE6E2E170}">
      <dgm:prSet/>
      <dgm:spPr/>
      <dgm:t>
        <a:bodyPr/>
        <a:lstStyle/>
        <a:p>
          <a:endParaRPr lang="en-US"/>
        </a:p>
      </dgm:t>
    </dgm:pt>
    <dgm:pt modelId="{19CACE18-9A1B-43E0-82F0-4258E7C14B34}">
      <dgm:prSet custT="1"/>
      <dgm:spPr>
        <a:solidFill>
          <a:schemeClr val="bg1"/>
        </a:solidFill>
      </dgm:spPr>
      <dgm:t>
        <a:bodyPr/>
        <a:lstStyle/>
        <a:p>
          <a:pPr rtl="0"/>
          <a:r>
            <a:rPr lang="sr-Cyrl-RS" sz="2000" i="1" dirty="0" smtClean="0">
              <a:solidFill>
                <a:schemeClr val="tx1"/>
              </a:solidFill>
            </a:rPr>
            <a:t>Проценат инвалидитета по основу прикључне незгоде се утврђује по истим критеријумима као и код осигурања незгоде</a:t>
          </a:r>
          <a:r>
            <a:rPr lang="sr-Latn-RS" sz="2000" i="1" dirty="0" smtClean="0">
              <a:solidFill>
                <a:schemeClr val="tx1"/>
              </a:solidFill>
            </a:rPr>
            <a:t>.</a:t>
          </a:r>
          <a:endParaRPr lang="en-US" sz="500" i="1" dirty="0"/>
        </a:p>
      </dgm:t>
    </dgm:pt>
    <dgm:pt modelId="{8B25BA04-2DE7-46EE-80AE-F9EDA582ABAD}" type="parTrans" cxnId="{FB9492B6-D7DD-4669-9ECC-2967CD413EA1}">
      <dgm:prSet/>
      <dgm:spPr/>
      <dgm:t>
        <a:bodyPr/>
        <a:lstStyle/>
        <a:p>
          <a:endParaRPr lang="en-US"/>
        </a:p>
      </dgm:t>
    </dgm:pt>
    <dgm:pt modelId="{7C212E43-3A21-4BB5-8D4D-AA0600EF9598}" type="sibTrans" cxnId="{FB9492B6-D7DD-4669-9ECC-2967CD413EA1}">
      <dgm:prSet/>
      <dgm:spPr/>
      <dgm:t>
        <a:bodyPr/>
        <a:lstStyle/>
        <a:p>
          <a:endParaRPr lang="en-US"/>
        </a:p>
      </dgm:t>
    </dgm:pt>
    <dgm:pt modelId="{3B84F441-5DAF-46C6-9D3A-05A334EA3CC6}" type="pres">
      <dgm:prSet presAssocID="{1DB4AAAD-436E-47C2-BB6F-98052D027CD5}" presName="linear" presStyleCnt="0">
        <dgm:presLayoutVars>
          <dgm:animLvl val="lvl"/>
          <dgm:resizeHandles val="exact"/>
        </dgm:presLayoutVars>
      </dgm:prSet>
      <dgm:spPr/>
      <dgm:t>
        <a:bodyPr/>
        <a:lstStyle/>
        <a:p>
          <a:endParaRPr lang="en-US"/>
        </a:p>
      </dgm:t>
    </dgm:pt>
    <dgm:pt modelId="{235EF3C1-1846-41D1-B236-6BE88D8B1D17}" type="pres">
      <dgm:prSet presAssocID="{4C0CF08E-7A6F-4E04-9CE8-679D0F722E99}" presName="parentText" presStyleLbl="node1" presStyleIdx="0" presStyleCnt="4" custLinFactY="-53774" custLinFactNeighborX="117" custLinFactNeighborY="-100000">
        <dgm:presLayoutVars>
          <dgm:chMax val="0"/>
          <dgm:bulletEnabled val="1"/>
        </dgm:presLayoutVars>
      </dgm:prSet>
      <dgm:spPr/>
      <dgm:t>
        <a:bodyPr/>
        <a:lstStyle/>
        <a:p>
          <a:endParaRPr lang="en-US"/>
        </a:p>
      </dgm:t>
    </dgm:pt>
    <dgm:pt modelId="{E450830E-BA3B-42A6-8BA5-3FB8E2465008}" type="pres">
      <dgm:prSet presAssocID="{B1535BA7-24C7-491E-A104-D42E0EA006D5}" presName="spacer" presStyleCnt="0"/>
      <dgm:spPr/>
    </dgm:pt>
    <dgm:pt modelId="{0D6EE17A-DBC8-4077-A701-3E4B375173E6}" type="pres">
      <dgm:prSet presAssocID="{C8D935EA-C761-4C4F-88F0-5A1267BE3FFB}" presName="parentText" presStyleLbl="node1" presStyleIdx="1" presStyleCnt="4" custLinFactY="-1267" custLinFactNeighborX="1615" custLinFactNeighborY="-100000">
        <dgm:presLayoutVars>
          <dgm:chMax val="0"/>
          <dgm:bulletEnabled val="1"/>
        </dgm:presLayoutVars>
      </dgm:prSet>
      <dgm:spPr/>
      <dgm:t>
        <a:bodyPr/>
        <a:lstStyle/>
        <a:p>
          <a:endParaRPr lang="en-US"/>
        </a:p>
      </dgm:t>
    </dgm:pt>
    <dgm:pt modelId="{CDD7C7FD-55D3-4F31-AA8A-C454C7401291}" type="pres">
      <dgm:prSet presAssocID="{0EE5EBB1-1139-4BE0-BA4D-9F1BB5341698}" presName="spacer" presStyleCnt="0"/>
      <dgm:spPr/>
    </dgm:pt>
    <dgm:pt modelId="{0BD60192-494C-4826-A44E-1004861FF941}" type="pres">
      <dgm:prSet presAssocID="{8B61B5B3-5953-45CD-87D3-270332AFE156}" presName="parentText" presStyleLbl="node1" presStyleIdx="2" presStyleCnt="4" custLinFactY="-6087" custLinFactNeighborX="-808" custLinFactNeighborY="-100000">
        <dgm:presLayoutVars>
          <dgm:chMax val="0"/>
          <dgm:bulletEnabled val="1"/>
        </dgm:presLayoutVars>
      </dgm:prSet>
      <dgm:spPr/>
      <dgm:t>
        <a:bodyPr/>
        <a:lstStyle/>
        <a:p>
          <a:endParaRPr lang="en-US"/>
        </a:p>
      </dgm:t>
    </dgm:pt>
    <dgm:pt modelId="{4B907E25-20F2-49AC-B541-D70D5442D885}" type="pres">
      <dgm:prSet presAssocID="{2E15EC66-1E61-4A88-A17A-3F7891F6DBAF}" presName="spacer" presStyleCnt="0"/>
      <dgm:spPr/>
    </dgm:pt>
    <dgm:pt modelId="{41DACAB7-7D87-4B57-AD10-DAAC74F2026E}" type="pres">
      <dgm:prSet presAssocID="{19CACE18-9A1B-43E0-82F0-4258E7C14B34}" presName="parentText" presStyleLbl="node1" presStyleIdx="3" presStyleCnt="4">
        <dgm:presLayoutVars>
          <dgm:chMax val="0"/>
          <dgm:bulletEnabled val="1"/>
        </dgm:presLayoutVars>
      </dgm:prSet>
      <dgm:spPr/>
      <dgm:t>
        <a:bodyPr/>
        <a:lstStyle/>
        <a:p>
          <a:endParaRPr lang="en-US"/>
        </a:p>
      </dgm:t>
    </dgm:pt>
  </dgm:ptLst>
  <dgm:cxnLst>
    <dgm:cxn modelId="{D4B0A6C4-3C23-47AC-9248-E2DFE6E2E170}" srcId="{1DB4AAAD-436E-47C2-BB6F-98052D027CD5}" destId="{8B61B5B3-5953-45CD-87D3-270332AFE156}" srcOrd="2" destOrd="0" parTransId="{AFEE1826-CB45-43A0-9B93-C6883B706405}" sibTransId="{2E15EC66-1E61-4A88-A17A-3F7891F6DBAF}"/>
    <dgm:cxn modelId="{99DE66C9-5855-4208-80DC-6A82C1D303EE}" type="presOf" srcId="{1DB4AAAD-436E-47C2-BB6F-98052D027CD5}" destId="{3B84F441-5DAF-46C6-9D3A-05A334EA3CC6}" srcOrd="0" destOrd="0" presId="urn:microsoft.com/office/officeart/2005/8/layout/vList2"/>
    <dgm:cxn modelId="{5291E710-4C3B-4D6D-BF42-15E3816EFCC6}" srcId="{1DB4AAAD-436E-47C2-BB6F-98052D027CD5}" destId="{C8D935EA-C761-4C4F-88F0-5A1267BE3FFB}" srcOrd="1" destOrd="0" parTransId="{C80F9128-87EF-4C47-B3DC-5512A2676B12}" sibTransId="{0EE5EBB1-1139-4BE0-BA4D-9F1BB5341698}"/>
    <dgm:cxn modelId="{36FC777D-D965-4E07-A666-4AFF00B606F6}" type="presOf" srcId="{8B61B5B3-5953-45CD-87D3-270332AFE156}" destId="{0BD60192-494C-4826-A44E-1004861FF941}" srcOrd="0" destOrd="0" presId="urn:microsoft.com/office/officeart/2005/8/layout/vList2"/>
    <dgm:cxn modelId="{33B941AE-E2F1-4432-9BE1-B887C6E8E075}" type="presOf" srcId="{C8D935EA-C761-4C4F-88F0-5A1267BE3FFB}" destId="{0D6EE17A-DBC8-4077-A701-3E4B375173E6}" srcOrd="0" destOrd="0" presId="urn:microsoft.com/office/officeart/2005/8/layout/vList2"/>
    <dgm:cxn modelId="{4E6EEF08-8317-4224-82C2-A943BC2487CF}" type="presOf" srcId="{4C0CF08E-7A6F-4E04-9CE8-679D0F722E99}" destId="{235EF3C1-1846-41D1-B236-6BE88D8B1D17}" srcOrd="0" destOrd="0" presId="urn:microsoft.com/office/officeart/2005/8/layout/vList2"/>
    <dgm:cxn modelId="{F517537C-4C99-48C2-BD06-6D22CCB341D8}" type="presOf" srcId="{19CACE18-9A1B-43E0-82F0-4258E7C14B34}" destId="{41DACAB7-7D87-4B57-AD10-DAAC74F2026E}" srcOrd="0" destOrd="0" presId="urn:microsoft.com/office/officeart/2005/8/layout/vList2"/>
    <dgm:cxn modelId="{FB9492B6-D7DD-4669-9ECC-2967CD413EA1}" srcId="{1DB4AAAD-436E-47C2-BB6F-98052D027CD5}" destId="{19CACE18-9A1B-43E0-82F0-4258E7C14B34}" srcOrd="3" destOrd="0" parTransId="{8B25BA04-2DE7-46EE-80AE-F9EDA582ABAD}" sibTransId="{7C212E43-3A21-4BB5-8D4D-AA0600EF9598}"/>
    <dgm:cxn modelId="{FAC7F60A-38AA-487F-B483-4A461B67574E}" srcId="{1DB4AAAD-436E-47C2-BB6F-98052D027CD5}" destId="{4C0CF08E-7A6F-4E04-9CE8-679D0F722E99}" srcOrd="0" destOrd="0" parTransId="{4D163A16-A2C7-40FC-9C00-CCCEEB268B55}" sibTransId="{B1535BA7-24C7-491E-A104-D42E0EA006D5}"/>
    <dgm:cxn modelId="{76EA5AAB-8C3A-40D2-8AB7-B06659B6EE87}" type="presParOf" srcId="{3B84F441-5DAF-46C6-9D3A-05A334EA3CC6}" destId="{235EF3C1-1846-41D1-B236-6BE88D8B1D17}" srcOrd="0" destOrd="0" presId="urn:microsoft.com/office/officeart/2005/8/layout/vList2"/>
    <dgm:cxn modelId="{9F3DAF6F-BFC8-4BDB-B00C-D28B07F4C43E}" type="presParOf" srcId="{3B84F441-5DAF-46C6-9D3A-05A334EA3CC6}" destId="{E450830E-BA3B-42A6-8BA5-3FB8E2465008}" srcOrd="1" destOrd="0" presId="urn:microsoft.com/office/officeart/2005/8/layout/vList2"/>
    <dgm:cxn modelId="{96BC0605-E8C6-434C-98E7-E7E0BB817074}" type="presParOf" srcId="{3B84F441-5DAF-46C6-9D3A-05A334EA3CC6}" destId="{0D6EE17A-DBC8-4077-A701-3E4B375173E6}" srcOrd="2" destOrd="0" presId="urn:microsoft.com/office/officeart/2005/8/layout/vList2"/>
    <dgm:cxn modelId="{92196BB2-943F-450B-AEF5-167D755DC81F}" type="presParOf" srcId="{3B84F441-5DAF-46C6-9D3A-05A334EA3CC6}" destId="{CDD7C7FD-55D3-4F31-AA8A-C454C7401291}" srcOrd="3" destOrd="0" presId="urn:microsoft.com/office/officeart/2005/8/layout/vList2"/>
    <dgm:cxn modelId="{920E5B66-C690-453D-B14E-A3D10B641976}" type="presParOf" srcId="{3B84F441-5DAF-46C6-9D3A-05A334EA3CC6}" destId="{0BD60192-494C-4826-A44E-1004861FF941}" srcOrd="4" destOrd="0" presId="urn:microsoft.com/office/officeart/2005/8/layout/vList2"/>
    <dgm:cxn modelId="{CC3517DB-59B5-467E-BA92-E94A6E34EC5E}" type="presParOf" srcId="{3B84F441-5DAF-46C6-9D3A-05A334EA3CC6}" destId="{4B907E25-20F2-49AC-B541-D70D5442D885}" srcOrd="5" destOrd="0" presId="urn:microsoft.com/office/officeart/2005/8/layout/vList2"/>
    <dgm:cxn modelId="{CE21543C-71E9-4E4E-94AD-817B42496595}" type="presParOf" srcId="{3B84F441-5DAF-46C6-9D3A-05A334EA3CC6}" destId="{41DACAB7-7D87-4B57-AD10-DAAC74F2026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E39CCBFA-E819-4397-856B-316DBCD9D3B5}"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B9B67E54-42DA-4DBE-881E-31250AE13EB9}">
      <dgm:prSet/>
      <dgm:spPr/>
      <dgm:t>
        <a:bodyPr/>
        <a:lstStyle/>
        <a:p>
          <a:pPr rtl="0"/>
          <a:r>
            <a:rPr lang="en-US" b="1" u="sng" dirty="0" err="1" smtClean="0"/>
            <a:t>Проце</a:t>
          </a:r>
          <a:r>
            <a:rPr lang="sr-Cyrl-RS" b="1" u="sng" dirty="0" smtClean="0"/>
            <a:t>на</a:t>
          </a:r>
          <a:r>
            <a:rPr lang="en-US" b="1" u="sng" dirty="0" smtClean="0"/>
            <a:t> </a:t>
          </a:r>
          <a:r>
            <a:rPr lang="en-US" b="1" u="sng" dirty="0" err="1" smtClean="0"/>
            <a:t>здравственог</a:t>
          </a:r>
          <a:r>
            <a:rPr lang="en-US" b="1" u="sng" dirty="0" smtClean="0"/>
            <a:t> </a:t>
          </a:r>
          <a:r>
            <a:rPr lang="en-US" b="1" u="sng" dirty="0" err="1" smtClean="0"/>
            <a:t>ризика</a:t>
          </a:r>
          <a:r>
            <a:rPr lang="en-US" b="1" u="sng" dirty="0" smtClean="0"/>
            <a:t> з</a:t>
          </a:r>
          <a:r>
            <a:rPr lang="sr-Cyrl-RS" b="1" u="sng" dirty="0" smtClean="0"/>
            <a:t>а осигурање живота</a:t>
          </a:r>
          <a:endParaRPr lang="en-US" dirty="0"/>
        </a:p>
      </dgm:t>
    </dgm:pt>
    <dgm:pt modelId="{B58DC498-2574-451A-B43F-8FC2623A7CD2}" type="parTrans" cxnId="{4E696143-B441-4302-A7B6-1C5D1E64096F}">
      <dgm:prSet/>
      <dgm:spPr/>
      <dgm:t>
        <a:bodyPr/>
        <a:lstStyle/>
        <a:p>
          <a:endParaRPr lang="en-US"/>
        </a:p>
      </dgm:t>
    </dgm:pt>
    <dgm:pt modelId="{DD1DF2AA-039B-4573-9ED8-F0E43F05C286}" type="sibTrans" cxnId="{4E696143-B441-4302-A7B6-1C5D1E64096F}">
      <dgm:prSet/>
      <dgm:spPr/>
      <dgm:t>
        <a:bodyPr/>
        <a:lstStyle/>
        <a:p>
          <a:endParaRPr lang="en-US"/>
        </a:p>
      </dgm:t>
    </dgm:pt>
    <dgm:pt modelId="{99152CFE-8A67-41EC-812F-73713FBFF76D}" type="pres">
      <dgm:prSet presAssocID="{E39CCBFA-E819-4397-856B-316DBCD9D3B5}" presName="linear" presStyleCnt="0">
        <dgm:presLayoutVars>
          <dgm:animLvl val="lvl"/>
          <dgm:resizeHandles val="exact"/>
        </dgm:presLayoutVars>
      </dgm:prSet>
      <dgm:spPr/>
      <dgm:t>
        <a:bodyPr/>
        <a:lstStyle/>
        <a:p>
          <a:endParaRPr lang="en-US"/>
        </a:p>
      </dgm:t>
    </dgm:pt>
    <dgm:pt modelId="{E8EBDEAD-3569-4C53-925A-E7B43F51C194}" type="pres">
      <dgm:prSet presAssocID="{B9B67E54-42DA-4DBE-881E-31250AE13EB9}" presName="parentText" presStyleLbl="node1" presStyleIdx="0" presStyleCnt="1" custScaleY="170196">
        <dgm:presLayoutVars>
          <dgm:chMax val="0"/>
          <dgm:bulletEnabled val="1"/>
        </dgm:presLayoutVars>
      </dgm:prSet>
      <dgm:spPr/>
      <dgm:t>
        <a:bodyPr/>
        <a:lstStyle/>
        <a:p>
          <a:endParaRPr lang="en-US"/>
        </a:p>
      </dgm:t>
    </dgm:pt>
  </dgm:ptLst>
  <dgm:cxnLst>
    <dgm:cxn modelId="{4E696143-B441-4302-A7B6-1C5D1E64096F}" srcId="{E39CCBFA-E819-4397-856B-316DBCD9D3B5}" destId="{B9B67E54-42DA-4DBE-881E-31250AE13EB9}" srcOrd="0" destOrd="0" parTransId="{B58DC498-2574-451A-B43F-8FC2623A7CD2}" sibTransId="{DD1DF2AA-039B-4573-9ED8-F0E43F05C286}"/>
    <dgm:cxn modelId="{2D1A6D1E-7A08-4BE9-B2BC-770777EF9F6F}" type="presOf" srcId="{E39CCBFA-E819-4397-856B-316DBCD9D3B5}" destId="{99152CFE-8A67-41EC-812F-73713FBFF76D}" srcOrd="0" destOrd="0" presId="urn:microsoft.com/office/officeart/2005/8/layout/vList2"/>
    <dgm:cxn modelId="{97965CBB-5E62-4C52-AB91-13833C472B76}" type="presOf" srcId="{B9B67E54-42DA-4DBE-881E-31250AE13EB9}" destId="{E8EBDEAD-3569-4C53-925A-E7B43F51C194}" srcOrd="0" destOrd="0" presId="urn:microsoft.com/office/officeart/2005/8/layout/vList2"/>
    <dgm:cxn modelId="{F4FE198F-73C2-45BC-90EB-DE6A1D122D59}" type="presParOf" srcId="{99152CFE-8A67-41EC-812F-73713FBFF76D}" destId="{E8EBDEAD-3569-4C53-925A-E7B43F51C19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68AA0A12-1002-42B5-8FEA-B32944A96AFA}"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2C1966AE-0A84-4E8F-A90C-E2C7C2682E09}">
      <dgm:prSet custT="1"/>
      <dgm:spPr/>
      <dgm:t>
        <a:bodyPr/>
        <a:lstStyle/>
        <a:p>
          <a:pPr rtl="0"/>
          <a:r>
            <a:rPr lang="sr-Cyrl-RS" sz="2800" b="1" u="sng" dirty="0" smtClean="0"/>
            <a:t>Утврђивање обавезе осигравача</a:t>
          </a:r>
          <a:endParaRPr lang="en-US" sz="2800" dirty="0"/>
        </a:p>
      </dgm:t>
    </dgm:pt>
    <dgm:pt modelId="{504580D6-20D1-4E26-8D06-446B65B5AA91}" type="parTrans" cxnId="{84845D35-D8DE-43D8-A158-87B9156AD58A}">
      <dgm:prSet/>
      <dgm:spPr/>
      <dgm:t>
        <a:bodyPr/>
        <a:lstStyle/>
        <a:p>
          <a:endParaRPr lang="en-US"/>
        </a:p>
      </dgm:t>
    </dgm:pt>
    <dgm:pt modelId="{0F2E723C-5AD1-42C8-8525-387B808C3A2B}" type="sibTrans" cxnId="{84845D35-D8DE-43D8-A158-87B9156AD58A}">
      <dgm:prSet/>
      <dgm:spPr/>
      <dgm:t>
        <a:bodyPr/>
        <a:lstStyle/>
        <a:p>
          <a:endParaRPr lang="en-US"/>
        </a:p>
      </dgm:t>
    </dgm:pt>
    <dgm:pt modelId="{51519F4B-5524-409F-A7BB-E348D1DA2F93}" type="pres">
      <dgm:prSet presAssocID="{68AA0A12-1002-42B5-8FEA-B32944A96AFA}" presName="linear" presStyleCnt="0">
        <dgm:presLayoutVars>
          <dgm:animLvl val="lvl"/>
          <dgm:resizeHandles val="exact"/>
        </dgm:presLayoutVars>
      </dgm:prSet>
      <dgm:spPr/>
      <dgm:t>
        <a:bodyPr/>
        <a:lstStyle/>
        <a:p>
          <a:endParaRPr lang="en-US"/>
        </a:p>
      </dgm:t>
    </dgm:pt>
    <dgm:pt modelId="{28794348-8969-4F3C-B319-FDC800F18F91}" type="pres">
      <dgm:prSet presAssocID="{2C1966AE-0A84-4E8F-A90C-E2C7C2682E09}" presName="parentText" presStyleLbl="node1" presStyleIdx="0" presStyleCnt="1">
        <dgm:presLayoutVars>
          <dgm:chMax val="0"/>
          <dgm:bulletEnabled val="1"/>
        </dgm:presLayoutVars>
      </dgm:prSet>
      <dgm:spPr/>
      <dgm:t>
        <a:bodyPr/>
        <a:lstStyle/>
        <a:p>
          <a:endParaRPr lang="en-US"/>
        </a:p>
      </dgm:t>
    </dgm:pt>
  </dgm:ptLst>
  <dgm:cxnLst>
    <dgm:cxn modelId="{1BF365B6-2031-4FCB-AAA9-ED1037C1B253}" type="presOf" srcId="{68AA0A12-1002-42B5-8FEA-B32944A96AFA}" destId="{51519F4B-5524-409F-A7BB-E348D1DA2F93}" srcOrd="0" destOrd="0" presId="urn:microsoft.com/office/officeart/2005/8/layout/vList2"/>
    <dgm:cxn modelId="{84845D35-D8DE-43D8-A158-87B9156AD58A}" srcId="{68AA0A12-1002-42B5-8FEA-B32944A96AFA}" destId="{2C1966AE-0A84-4E8F-A90C-E2C7C2682E09}" srcOrd="0" destOrd="0" parTransId="{504580D6-20D1-4E26-8D06-446B65B5AA91}" sibTransId="{0F2E723C-5AD1-42C8-8525-387B808C3A2B}"/>
    <dgm:cxn modelId="{F951ED2E-FD72-4AA2-9EA6-11E85EA059B5}" type="presOf" srcId="{2C1966AE-0A84-4E8F-A90C-E2C7C2682E09}" destId="{28794348-8969-4F3C-B319-FDC800F18F91}" srcOrd="0" destOrd="0" presId="urn:microsoft.com/office/officeart/2005/8/layout/vList2"/>
    <dgm:cxn modelId="{D53406F6-ADC2-4A35-A17E-D79EEF739140}" type="presParOf" srcId="{51519F4B-5524-409F-A7BB-E348D1DA2F93}" destId="{28794348-8969-4F3C-B319-FDC800F18F91}"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BEE376E-19C4-46AE-ACE0-9F24B8A32EC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DB229A1A-3C66-46BA-ADC2-758CCB18A2DB}">
      <dgm:prSet/>
      <dgm:spPr/>
      <dgm:t>
        <a:bodyPr/>
        <a:lstStyle/>
        <a:p>
          <a:pPr algn="ctr" rtl="0"/>
          <a:r>
            <a:rPr lang="sr-Cyrl-RS" b="1" u="sng" dirty="0" smtClean="0"/>
            <a:t>Закључна разматрања</a:t>
          </a:r>
          <a:endParaRPr lang="en-US" dirty="0"/>
        </a:p>
      </dgm:t>
    </dgm:pt>
    <dgm:pt modelId="{B30106BD-1533-4EAB-9FFE-E78C9BE1E6EA}" type="parTrans" cxnId="{66D343F6-96E6-4244-886D-E109B72CAD26}">
      <dgm:prSet/>
      <dgm:spPr/>
      <dgm:t>
        <a:bodyPr/>
        <a:lstStyle/>
        <a:p>
          <a:endParaRPr lang="en-US"/>
        </a:p>
      </dgm:t>
    </dgm:pt>
    <dgm:pt modelId="{7F5C6E48-F13D-4D53-ADD1-00F32F1B433E}" type="sibTrans" cxnId="{66D343F6-96E6-4244-886D-E109B72CAD26}">
      <dgm:prSet/>
      <dgm:spPr/>
      <dgm:t>
        <a:bodyPr/>
        <a:lstStyle/>
        <a:p>
          <a:endParaRPr lang="en-US"/>
        </a:p>
      </dgm:t>
    </dgm:pt>
    <dgm:pt modelId="{5D613DB0-1983-442A-AE89-75F56B069B96}" type="pres">
      <dgm:prSet presAssocID="{2BEE376E-19C4-46AE-ACE0-9F24B8A32ECB}" presName="linear" presStyleCnt="0">
        <dgm:presLayoutVars>
          <dgm:animLvl val="lvl"/>
          <dgm:resizeHandles val="exact"/>
        </dgm:presLayoutVars>
      </dgm:prSet>
      <dgm:spPr/>
      <dgm:t>
        <a:bodyPr/>
        <a:lstStyle/>
        <a:p>
          <a:endParaRPr lang="en-US"/>
        </a:p>
      </dgm:t>
    </dgm:pt>
    <dgm:pt modelId="{7ABB09CF-99EF-40AF-9453-8395AE9E8513}" type="pres">
      <dgm:prSet presAssocID="{DB229A1A-3C66-46BA-ADC2-758CCB18A2DB}" presName="parentText" presStyleLbl="node1" presStyleIdx="0" presStyleCnt="1">
        <dgm:presLayoutVars>
          <dgm:chMax val="0"/>
          <dgm:bulletEnabled val="1"/>
        </dgm:presLayoutVars>
      </dgm:prSet>
      <dgm:spPr/>
      <dgm:t>
        <a:bodyPr/>
        <a:lstStyle/>
        <a:p>
          <a:endParaRPr lang="en-US"/>
        </a:p>
      </dgm:t>
    </dgm:pt>
  </dgm:ptLst>
  <dgm:cxnLst>
    <dgm:cxn modelId="{6AD8220D-7119-4DC3-91C4-A6323FDEF2D7}" type="presOf" srcId="{2BEE376E-19C4-46AE-ACE0-9F24B8A32ECB}" destId="{5D613DB0-1983-442A-AE89-75F56B069B96}" srcOrd="0" destOrd="0" presId="urn:microsoft.com/office/officeart/2005/8/layout/vList2"/>
    <dgm:cxn modelId="{66D343F6-96E6-4244-886D-E109B72CAD26}" srcId="{2BEE376E-19C4-46AE-ACE0-9F24B8A32ECB}" destId="{DB229A1A-3C66-46BA-ADC2-758CCB18A2DB}" srcOrd="0" destOrd="0" parTransId="{B30106BD-1533-4EAB-9FFE-E78C9BE1E6EA}" sibTransId="{7F5C6E48-F13D-4D53-ADD1-00F32F1B433E}"/>
    <dgm:cxn modelId="{5994555D-8830-4CF6-80FC-17D9658D239C}" type="presOf" srcId="{DB229A1A-3C66-46BA-ADC2-758CCB18A2DB}" destId="{7ABB09CF-99EF-40AF-9453-8395AE9E8513}" srcOrd="0" destOrd="0" presId="urn:microsoft.com/office/officeart/2005/8/layout/vList2"/>
    <dgm:cxn modelId="{96205DB9-4720-459D-9CC2-5219D517F640}" type="presParOf" srcId="{5D613DB0-1983-442A-AE89-75F56B069B96}" destId="{7ABB09CF-99EF-40AF-9453-8395AE9E851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25D23A-FAA9-48FF-A588-15E0837DEB0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A6B4FE4-2C42-4F79-9894-87642769F5F7}">
      <dgm:prSet/>
      <dgm:spPr/>
      <dgm:t>
        <a:bodyPr/>
        <a:lstStyle/>
        <a:p>
          <a:pPr rtl="0"/>
          <a:r>
            <a:rPr lang="sr-Cyrl-RS" b="1" u="sng" smtClean="0"/>
            <a:t>ДРУШТВО ЗА ОСИГУРАЊЕ (ОСИГУРАВАЧ)</a:t>
          </a:r>
          <a:r>
            <a:rPr lang="sr-Cyrl-RS" smtClean="0"/>
            <a:t> је п</a:t>
          </a:r>
          <a:r>
            <a:rPr lang="en-US" smtClean="0"/>
            <a:t>равно лице које се Уговором о осигурању обавезује на накнаду штете, односно исплату уговореног новчаног износа </a:t>
          </a:r>
          <a:r>
            <a:rPr lang="sr-Cyrl-RS" smtClean="0"/>
            <a:t>осигуранику или кориснику осигурања </a:t>
          </a:r>
          <a:r>
            <a:rPr lang="en-US" smtClean="0"/>
            <a:t>када се оствари </a:t>
          </a:r>
          <a:r>
            <a:rPr lang="sr-Cyrl-RS" smtClean="0"/>
            <a:t>уговорени </a:t>
          </a:r>
          <a:r>
            <a:rPr lang="en-US" smtClean="0"/>
            <a:t>ризик. </a:t>
          </a:r>
          <a:endParaRPr lang="en-US"/>
        </a:p>
      </dgm:t>
    </dgm:pt>
    <dgm:pt modelId="{743544EE-99A9-4AB0-A0F2-39F366DCAFE1}" type="parTrans" cxnId="{F9826AA2-102D-4D69-BBCD-B61BD4AEC1D4}">
      <dgm:prSet/>
      <dgm:spPr/>
      <dgm:t>
        <a:bodyPr/>
        <a:lstStyle/>
        <a:p>
          <a:endParaRPr lang="en-US"/>
        </a:p>
      </dgm:t>
    </dgm:pt>
    <dgm:pt modelId="{4C2592F4-4EE8-44AA-84F7-379460875979}" type="sibTrans" cxnId="{F9826AA2-102D-4D69-BBCD-B61BD4AEC1D4}">
      <dgm:prSet/>
      <dgm:spPr/>
      <dgm:t>
        <a:bodyPr/>
        <a:lstStyle/>
        <a:p>
          <a:endParaRPr lang="en-US"/>
        </a:p>
      </dgm:t>
    </dgm:pt>
    <dgm:pt modelId="{84B31649-6F3B-490B-8233-3C0DD9899ACB}">
      <dgm:prSet/>
      <dgm:spPr/>
      <dgm:t>
        <a:bodyPr/>
        <a:lstStyle/>
        <a:p>
          <a:pPr rtl="0"/>
          <a:r>
            <a:rPr lang="sr-Cyrl-RS" b="1" u="sng" smtClean="0"/>
            <a:t>УГОВОР О ОСИГУРАЊУ</a:t>
          </a:r>
          <a:r>
            <a:rPr lang="sr-Cyrl-RS" u="sng" smtClean="0"/>
            <a:t> </a:t>
          </a:r>
          <a:r>
            <a:rPr lang="sr-Cyrl-RS" smtClean="0"/>
            <a:t>је правни акт, којим се регулишу односи друштва за осигурање и осигураника за сваки осигурани ризик.</a:t>
          </a:r>
          <a:endParaRPr lang="en-US"/>
        </a:p>
      </dgm:t>
    </dgm:pt>
    <dgm:pt modelId="{7645A0C2-E2D1-49B0-8641-D91E1783336B}" type="parTrans" cxnId="{31137AEF-30AB-4B93-AFDD-3E9A20FFC9BD}">
      <dgm:prSet/>
      <dgm:spPr/>
      <dgm:t>
        <a:bodyPr/>
        <a:lstStyle/>
        <a:p>
          <a:endParaRPr lang="en-US"/>
        </a:p>
      </dgm:t>
    </dgm:pt>
    <dgm:pt modelId="{04A13391-3319-4715-A4BF-143869C034D0}" type="sibTrans" cxnId="{31137AEF-30AB-4B93-AFDD-3E9A20FFC9BD}">
      <dgm:prSet/>
      <dgm:spPr/>
      <dgm:t>
        <a:bodyPr/>
        <a:lstStyle/>
        <a:p>
          <a:endParaRPr lang="en-US"/>
        </a:p>
      </dgm:t>
    </dgm:pt>
    <dgm:pt modelId="{4C447C50-DE3A-44C0-B3AA-881A7F64B34B}">
      <dgm:prSet/>
      <dgm:spPr/>
      <dgm:t>
        <a:bodyPr/>
        <a:lstStyle/>
        <a:p>
          <a:pPr rtl="0"/>
          <a:r>
            <a:rPr lang="sr-Cyrl-RS" b="1" u="sng" smtClean="0"/>
            <a:t>УСЛОВИ ОСИГУРАЊА </a:t>
          </a:r>
          <a:r>
            <a:rPr lang="sr-Cyrl-RS" smtClean="0"/>
            <a:t>су део Уговора о осигурању којим се: </a:t>
          </a:r>
          <a:endParaRPr lang="en-US"/>
        </a:p>
      </dgm:t>
    </dgm:pt>
    <dgm:pt modelId="{1E7FCC0C-F9A0-47B9-9593-C75F6F154CC5}" type="parTrans" cxnId="{EC204E3E-16F9-44C6-8ABC-5416DA55BE30}">
      <dgm:prSet/>
      <dgm:spPr/>
      <dgm:t>
        <a:bodyPr/>
        <a:lstStyle/>
        <a:p>
          <a:endParaRPr lang="en-US"/>
        </a:p>
      </dgm:t>
    </dgm:pt>
    <dgm:pt modelId="{017DFF12-BDA7-4F87-9067-F77D66AE78A2}" type="sibTrans" cxnId="{EC204E3E-16F9-44C6-8ABC-5416DA55BE30}">
      <dgm:prSet/>
      <dgm:spPr/>
      <dgm:t>
        <a:bodyPr/>
        <a:lstStyle/>
        <a:p>
          <a:endParaRPr lang="en-US"/>
        </a:p>
      </dgm:t>
    </dgm:pt>
    <dgm:pt modelId="{496A1B78-E663-4A5A-9FB9-3E98DFDC1539}">
      <dgm:prSet custT="1"/>
      <dgm:spPr/>
      <dgm:t>
        <a:bodyPr/>
        <a:lstStyle/>
        <a:p>
          <a:pPr rtl="0"/>
          <a:r>
            <a:rPr lang="sr-Cyrl-RS" sz="2000" b="1" dirty="0" smtClean="0"/>
            <a:t>прецизно дефинише ризик који је обухваћен осигурањем.  </a:t>
          </a:r>
          <a:endParaRPr lang="en-US" sz="2000" b="1" dirty="0"/>
        </a:p>
      </dgm:t>
    </dgm:pt>
    <dgm:pt modelId="{67A16EBE-0C2B-4AC3-8C2B-4BD224FC2B57}" type="parTrans" cxnId="{F6FF5408-BAD9-48CD-97C6-1AF7874EC997}">
      <dgm:prSet/>
      <dgm:spPr/>
      <dgm:t>
        <a:bodyPr/>
        <a:lstStyle/>
        <a:p>
          <a:endParaRPr lang="en-US"/>
        </a:p>
      </dgm:t>
    </dgm:pt>
    <dgm:pt modelId="{3267D6C1-D2E0-4738-AB90-9C3EA0CB71E1}" type="sibTrans" cxnId="{F6FF5408-BAD9-48CD-97C6-1AF7874EC997}">
      <dgm:prSet/>
      <dgm:spPr/>
      <dgm:t>
        <a:bodyPr/>
        <a:lstStyle/>
        <a:p>
          <a:endParaRPr lang="en-US"/>
        </a:p>
      </dgm:t>
    </dgm:pt>
    <dgm:pt modelId="{4B76A7F2-C4EE-498E-BD8E-CEE4E400DEE9}">
      <dgm:prSet custT="1"/>
      <dgm:spPr/>
      <dgm:t>
        <a:bodyPr/>
        <a:lstStyle/>
        <a:p>
          <a:pPr rtl="0"/>
          <a:r>
            <a:rPr lang="sr-Cyrl-RS" sz="2000" b="1" dirty="0" smtClean="0"/>
            <a:t>прописују п</a:t>
          </a:r>
          <a:r>
            <a:rPr lang="hr-HR" sz="2000" b="1" dirty="0" smtClean="0"/>
            <a:t>рава и обавезе </a:t>
          </a:r>
          <a:r>
            <a:rPr lang="sr-Cyrl-RS" sz="2000" b="1" dirty="0" smtClean="0"/>
            <a:t>осигуравача и осигураника за сваку врсту осигурања.</a:t>
          </a:r>
          <a:endParaRPr lang="en-US" sz="2000" b="1" dirty="0"/>
        </a:p>
      </dgm:t>
    </dgm:pt>
    <dgm:pt modelId="{6E2883C5-61E3-48FF-B176-445C6FE2E1E1}" type="parTrans" cxnId="{6CBA5C06-D0B1-40D0-9926-26F465D35279}">
      <dgm:prSet/>
      <dgm:spPr/>
      <dgm:t>
        <a:bodyPr/>
        <a:lstStyle/>
        <a:p>
          <a:endParaRPr lang="en-US"/>
        </a:p>
      </dgm:t>
    </dgm:pt>
    <dgm:pt modelId="{B062F088-C22D-4AB0-841B-B5CAD0290943}" type="sibTrans" cxnId="{6CBA5C06-D0B1-40D0-9926-26F465D35279}">
      <dgm:prSet/>
      <dgm:spPr/>
      <dgm:t>
        <a:bodyPr/>
        <a:lstStyle/>
        <a:p>
          <a:endParaRPr lang="en-US"/>
        </a:p>
      </dgm:t>
    </dgm:pt>
    <dgm:pt modelId="{D5A9370F-1C59-4C2C-B39B-81FEBFFCA753}">
      <dgm:prSet/>
      <dgm:spPr/>
      <dgm:t>
        <a:bodyPr/>
        <a:lstStyle/>
        <a:p>
          <a:pPr rtl="0"/>
          <a:r>
            <a:rPr lang="sr-Cyrl-RS" b="1" u="sng" dirty="0" smtClean="0"/>
            <a:t>ПОЛИСА ОСИГУРАЊА </a:t>
          </a:r>
          <a:r>
            <a:rPr lang="sr-Cyrl-RS" dirty="0" smtClean="0"/>
            <a:t>је </a:t>
          </a:r>
          <a:r>
            <a:rPr lang="en-US" dirty="0" err="1" smtClean="0"/>
            <a:t>исправа</a:t>
          </a:r>
          <a:r>
            <a:rPr lang="en-US" dirty="0" smtClean="0"/>
            <a:t> </a:t>
          </a:r>
          <a:r>
            <a:rPr lang="en-US" dirty="0" err="1" smtClean="0"/>
            <a:t>која</a:t>
          </a:r>
          <a:r>
            <a:rPr lang="en-US" dirty="0" smtClean="0"/>
            <a:t> </a:t>
          </a:r>
          <a:r>
            <a:rPr lang="en-US" dirty="0" err="1" smtClean="0"/>
            <a:t>прати</a:t>
          </a:r>
          <a:r>
            <a:rPr lang="en-US" dirty="0" smtClean="0"/>
            <a:t> </a:t>
          </a:r>
          <a:r>
            <a:rPr lang="en-US" dirty="0" err="1" smtClean="0"/>
            <a:t>посао</a:t>
          </a:r>
          <a:r>
            <a:rPr lang="en-US" dirty="0" smtClean="0"/>
            <a:t> </a:t>
          </a:r>
          <a:r>
            <a:rPr lang="en-US" dirty="0" err="1" smtClean="0"/>
            <a:t>осигурања</a:t>
          </a:r>
          <a:r>
            <a:rPr lang="sr-Cyrl-RS" dirty="0" smtClean="0"/>
            <a:t> и </a:t>
          </a:r>
          <a:r>
            <a:rPr lang="en-US" dirty="0" err="1" smtClean="0"/>
            <a:t>доказ</a:t>
          </a:r>
          <a:r>
            <a:rPr lang="sr-Cyrl-RS" dirty="0" smtClean="0"/>
            <a:t> о закљученом</a:t>
          </a:r>
          <a:r>
            <a:rPr lang="en-US" dirty="0" smtClean="0"/>
            <a:t> </a:t>
          </a:r>
          <a:r>
            <a:rPr lang="en-US" dirty="0" err="1" smtClean="0"/>
            <a:t>осигурању</a:t>
          </a:r>
          <a:r>
            <a:rPr lang="sr-Cyrl-RS" dirty="0" smtClean="0"/>
            <a:t>.</a:t>
          </a:r>
          <a:endParaRPr lang="en-US" dirty="0"/>
        </a:p>
      </dgm:t>
    </dgm:pt>
    <dgm:pt modelId="{F5687B40-CE30-4C68-A2F4-140A01F52D0E}" type="parTrans" cxnId="{82CB905C-DFAB-4392-8765-5C2D5E8E15F5}">
      <dgm:prSet/>
      <dgm:spPr/>
      <dgm:t>
        <a:bodyPr/>
        <a:lstStyle/>
        <a:p>
          <a:endParaRPr lang="en-US"/>
        </a:p>
      </dgm:t>
    </dgm:pt>
    <dgm:pt modelId="{9474BF81-E305-4EB7-9147-DDC9ADEEB314}" type="sibTrans" cxnId="{82CB905C-DFAB-4392-8765-5C2D5E8E15F5}">
      <dgm:prSet/>
      <dgm:spPr/>
      <dgm:t>
        <a:bodyPr/>
        <a:lstStyle/>
        <a:p>
          <a:endParaRPr lang="en-US"/>
        </a:p>
      </dgm:t>
    </dgm:pt>
    <dgm:pt modelId="{A611918F-7D07-4FA9-A89C-2A867DB4730C}" type="pres">
      <dgm:prSet presAssocID="{5125D23A-FAA9-48FF-A588-15E0837DEB0D}" presName="linear" presStyleCnt="0">
        <dgm:presLayoutVars>
          <dgm:animLvl val="lvl"/>
          <dgm:resizeHandles val="exact"/>
        </dgm:presLayoutVars>
      </dgm:prSet>
      <dgm:spPr/>
      <dgm:t>
        <a:bodyPr/>
        <a:lstStyle/>
        <a:p>
          <a:endParaRPr lang="en-US"/>
        </a:p>
      </dgm:t>
    </dgm:pt>
    <dgm:pt modelId="{CA0F0595-5D9B-4C85-B1F2-D5D4C951A281}" type="pres">
      <dgm:prSet presAssocID="{1A6B4FE4-2C42-4F79-9894-87642769F5F7}" presName="parentText" presStyleLbl="node1" presStyleIdx="0" presStyleCnt="4">
        <dgm:presLayoutVars>
          <dgm:chMax val="0"/>
          <dgm:bulletEnabled val="1"/>
        </dgm:presLayoutVars>
      </dgm:prSet>
      <dgm:spPr/>
      <dgm:t>
        <a:bodyPr/>
        <a:lstStyle/>
        <a:p>
          <a:endParaRPr lang="en-US"/>
        </a:p>
      </dgm:t>
    </dgm:pt>
    <dgm:pt modelId="{788856ED-EF49-4C93-827F-B2DEF331274F}" type="pres">
      <dgm:prSet presAssocID="{4C2592F4-4EE8-44AA-84F7-379460875979}" presName="spacer" presStyleCnt="0"/>
      <dgm:spPr/>
    </dgm:pt>
    <dgm:pt modelId="{D8F27424-8247-48EA-A5D0-9BE41FB0D609}" type="pres">
      <dgm:prSet presAssocID="{84B31649-6F3B-490B-8233-3C0DD9899ACB}" presName="parentText" presStyleLbl="node1" presStyleIdx="1" presStyleCnt="4">
        <dgm:presLayoutVars>
          <dgm:chMax val="0"/>
          <dgm:bulletEnabled val="1"/>
        </dgm:presLayoutVars>
      </dgm:prSet>
      <dgm:spPr/>
      <dgm:t>
        <a:bodyPr/>
        <a:lstStyle/>
        <a:p>
          <a:endParaRPr lang="en-US"/>
        </a:p>
      </dgm:t>
    </dgm:pt>
    <dgm:pt modelId="{DCF406BA-577A-4D95-A0B2-F7A9BB2E8C46}" type="pres">
      <dgm:prSet presAssocID="{04A13391-3319-4715-A4BF-143869C034D0}" presName="spacer" presStyleCnt="0"/>
      <dgm:spPr/>
    </dgm:pt>
    <dgm:pt modelId="{A6275134-405B-4C3D-88E6-602AAFDDA341}" type="pres">
      <dgm:prSet presAssocID="{4C447C50-DE3A-44C0-B3AA-881A7F64B34B}" presName="parentText" presStyleLbl="node1" presStyleIdx="2" presStyleCnt="4">
        <dgm:presLayoutVars>
          <dgm:chMax val="0"/>
          <dgm:bulletEnabled val="1"/>
        </dgm:presLayoutVars>
      </dgm:prSet>
      <dgm:spPr/>
      <dgm:t>
        <a:bodyPr/>
        <a:lstStyle/>
        <a:p>
          <a:endParaRPr lang="en-US"/>
        </a:p>
      </dgm:t>
    </dgm:pt>
    <dgm:pt modelId="{4B11D992-7EAF-4E42-A7D5-9F097CC708B6}" type="pres">
      <dgm:prSet presAssocID="{4C447C50-DE3A-44C0-B3AA-881A7F64B34B}" presName="childText" presStyleLbl="revTx" presStyleIdx="0" presStyleCnt="1">
        <dgm:presLayoutVars>
          <dgm:bulletEnabled val="1"/>
        </dgm:presLayoutVars>
      </dgm:prSet>
      <dgm:spPr/>
      <dgm:t>
        <a:bodyPr/>
        <a:lstStyle/>
        <a:p>
          <a:endParaRPr lang="en-US"/>
        </a:p>
      </dgm:t>
    </dgm:pt>
    <dgm:pt modelId="{F71F3127-7CE7-4B73-AB43-B03F7FBBB3A3}" type="pres">
      <dgm:prSet presAssocID="{D5A9370F-1C59-4C2C-B39B-81FEBFFCA753}" presName="parentText" presStyleLbl="node1" presStyleIdx="3" presStyleCnt="4">
        <dgm:presLayoutVars>
          <dgm:chMax val="0"/>
          <dgm:bulletEnabled val="1"/>
        </dgm:presLayoutVars>
      </dgm:prSet>
      <dgm:spPr/>
      <dgm:t>
        <a:bodyPr/>
        <a:lstStyle/>
        <a:p>
          <a:endParaRPr lang="en-US"/>
        </a:p>
      </dgm:t>
    </dgm:pt>
  </dgm:ptLst>
  <dgm:cxnLst>
    <dgm:cxn modelId="{9C5CF8AC-0FA2-4838-BF79-7BB8A883DE13}" type="presOf" srcId="{84B31649-6F3B-490B-8233-3C0DD9899ACB}" destId="{D8F27424-8247-48EA-A5D0-9BE41FB0D609}" srcOrd="0" destOrd="0" presId="urn:microsoft.com/office/officeart/2005/8/layout/vList2"/>
    <dgm:cxn modelId="{F77F0E4F-AF32-46D1-98CE-08F94EE6D548}" type="presOf" srcId="{1A6B4FE4-2C42-4F79-9894-87642769F5F7}" destId="{CA0F0595-5D9B-4C85-B1F2-D5D4C951A281}" srcOrd="0" destOrd="0" presId="urn:microsoft.com/office/officeart/2005/8/layout/vList2"/>
    <dgm:cxn modelId="{6CBA5C06-D0B1-40D0-9926-26F465D35279}" srcId="{4C447C50-DE3A-44C0-B3AA-881A7F64B34B}" destId="{4B76A7F2-C4EE-498E-BD8E-CEE4E400DEE9}" srcOrd="1" destOrd="0" parTransId="{6E2883C5-61E3-48FF-B176-445C6FE2E1E1}" sibTransId="{B062F088-C22D-4AB0-841B-B5CAD0290943}"/>
    <dgm:cxn modelId="{82CB905C-DFAB-4392-8765-5C2D5E8E15F5}" srcId="{5125D23A-FAA9-48FF-A588-15E0837DEB0D}" destId="{D5A9370F-1C59-4C2C-B39B-81FEBFFCA753}" srcOrd="3" destOrd="0" parTransId="{F5687B40-CE30-4C68-A2F4-140A01F52D0E}" sibTransId="{9474BF81-E305-4EB7-9147-DDC9ADEEB314}"/>
    <dgm:cxn modelId="{FA1E9C32-0595-4780-91CE-CE82366E6D03}" type="presOf" srcId="{D5A9370F-1C59-4C2C-B39B-81FEBFFCA753}" destId="{F71F3127-7CE7-4B73-AB43-B03F7FBBB3A3}" srcOrd="0" destOrd="0" presId="urn:microsoft.com/office/officeart/2005/8/layout/vList2"/>
    <dgm:cxn modelId="{F6FF5408-BAD9-48CD-97C6-1AF7874EC997}" srcId="{4C447C50-DE3A-44C0-B3AA-881A7F64B34B}" destId="{496A1B78-E663-4A5A-9FB9-3E98DFDC1539}" srcOrd="0" destOrd="0" parTransId="{67A16EBE-0C2B-4AC3-8C2B-4BD224FC2B57}" sibTransId="{3267D6C1-D2E0-4738-AB90-9C3EA0CB71E1}"/>
    <dgm:cxn modelId="{31137AEF-30AB-4B93-AFDD-3E9A20FFC9BD}" srcId="{5125D23A-FAA9-48FF-A588-15E0837DEB0D}" destId="{84B31649-6F3B-490B-8233-3C0DD9899ACB}" srcOrd="1" destOrd="0" parTransId="{7645A0C2-E2D1-49B0-8641-D91E1783336B}" sibTransId="{04A13391-3319-4715-A4BF-143869C034D0}"/>
    <dgm:cxn modelId="{F9826AA2-102D-4D69-BBCD-B61BD4AEC1D4}" srcId="{5125D23A-FAA9-48FF-A588-15E0837DEB0D}" destId="{1A6B4FE4-2C42-4F79-9894-87642769F5F7}" srcOrd="0" destOrd="0" parTransId="{743544EE-99A9-4AB0-A0F2-39F366DCAFE1}" sibTransId="{4C2592F4-4EE8-44AA-84F7-379460875979}"/>
    <dgm:cxn modelId="{071B5BF8-8EFD-4287-8596-D1F6EB3AB274}" type="presOf" srcId="{496A1B78-E663-4A5A-9FB9-3E98DFDC1539}" destId="{4B11D992-7EAF-4E42-A7D5-9F097CC708B6}" srcOrd="0" destOrd="0" presId="urn:microsoft.com/office/officeart/2005/8/layout/vList2"/>
    <dgm:cxn modelId="{ED3EF79B-9154-49C7-B641-782E3F9991C3}" type="presOf" srcId="{4C447C50-DE3A-44C0-B3AA-881A7F64B34B}" destId="{A6275134-405B-4C3D-88E6-602AAFDDA341}" srcOrd="0" destOrd="0" presId="urn:microsoft.com/office/officeart/2005/8/layout/vList2"/>
    <dgm:cxn modelId="{22F0F12D-602B-42D4-94B5-91FFC5A81FF7}" type="presOf" srcId="{4B76A7F2-C4EE-498E-BD8E-CEE4E400DEE9}" destId="{4B11D992-7EAF-4E42-A7D5-9F097CC708B6}" srcOrd="0" destOrd="1" presId="urn:microsoft.com/office/officeart/2005/8/layout/vList2"/>
    <dgm:cxn modelId="{EC204E3E-16F9-44C6-8ABC-5416DA55BE30}" srcId="{5125D23A-FAA9-48FF-A588-15E0837DEB0D}" destId="{4C447C50-DE3A-44C0-B3AA-881A7F64B34B}" srcOrd="2" destOrd="0" parTransId="{1E7FCC0C-F9A0-47B9-9593-C75F6F154CC5}" sibTransId="{017DFF12-BDA7-4F87-9067-F77D66AE78A2}"/>
    <dgm:cxn modelId="{49EA3890-6780-411C-924B-9A54962BDFC0}" type="presOf" srcId="{5125D23A-FAA9-48FF-A588-15E0837DEB0D}" destId="{A611918F-7D07-4FA9-A89C-2A867DB4730C}" srcOrd="0" destOrd="0" presId="urn:microsoft.com/office/officeart/2005/8/layout/vList2"/>
    <dgm:cxn modelId="{D70079EF-73BC-4BED-8454-F1A962803ADE}" type="presParOf" srcId="{A611918F-7D07-4FA9-A89C-2A867DB4730C}" destId="{CA0F0595-5D9B-4C85-B1F2-D5D4C951A281}" srcOrd="0" destOrd="0" presId="urn:microsoft.com/office/officeart/2005/8/layout/vList2"/>
    <dgm:cxn modelId="{F7D77538-050F-4124-A8AC-1F93FA248BDD}" type="presParOf" srcId="{A611918F-7D07-4FA9-A89C-2A867DB4730C}" destId="{788856ED-EF49-4C93-827F-B2DEF331274F}" srcOrd="1" destOrd="0" presId="urn:microsoft.com/office/officeart/2005/8/layout/vList2"/>
    <dgm:cxn modelId="{9925583C-FB5F-4042-9E85-F05775F0B6AB}" type="presParOf" srcId="{A611918F-7D07-4FA9-A89C-2A867DB4730C}" destId="{D8F27424-8247-48EA-A5D0-9BE41FB0D609}" srcOrd="2" destOrd="0" presId="urn:microsoft.com/office/officeart/2005/8/layout/vList2"/>
    <dgm:cxn modelId="{BFD81485-98F1-49B3-ABB5-AC0F490335C6}" type="presParOf" srcId="{A611918F-7D07-4FA9-A89C-2A867DB4730C}" destId="{DCF406BA-577A-4D95-A0B2-F7A9BB2E8C46}" srcOrd="3" destOrd="0" presId="urn:microsoft.com/office/officeart/2005/8/layout/vList2"/>
    <dgm:cxn modelId="{089EC9BF-6851-4B24-8DD5-72B8FEBCD702}" type="presParOf" srcId="{A611918F-7D07-4FA9-A89C-2A867DB4730C}" destId="{A6275134-405B-4C3D-88E6-602AAFDDA341}" srcOrd="4" destOrd="0" presId="urn:microsoft.com/office/officeart/2005/8/layout/vList2"/>
    <dgm:cxn modelId="{D3105239-46C8-486F-A170-EF5DC47F9FD7}" type="presParOf" srcId="{A611918F-7D07-4FA9-A89C-2A867DB4730C}" destId="{4B11D992-7EAF-4E42-A7D5-9F097CC708B6}" srcOrd="5" destOrd="0" presId="urn:microsoft.com/office/officeart/2005/8/layout/vList2"/>
    <dgm:cxn modelId="{3DF463B1-A85C-461C-BFFB-1DA77A86879B}" type="presParOf" srcId="{A611918F-7D07-4FA9-A89C-2A867DB4730C}" destId="{F71F3127-7CE7-4B73-AB43-B03F7FBBB3A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5C103D8-5F80-46F5-840D-8CC64EEAF2A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11E3FA8-11BE-40E6-AD9D-BB980D55A718}">
      <dgm:prSet custT="1"/>
      <dgm:spPr/>
      <dgm:t>
        <a:bodyPr/>
        <a:lstStyle/>
        <a:p>
          <a:pPr algn="ctr" rtl="0"/>
          <a:r>
            <a:rPr lang="sr-Cyrl-RS" sz="2800" b="1" u="sng" dirty="0" smtClean="0"/>
            <a:t>Послови</a:t>
          </a:r>
          <a:r>
            <a:rPr lang="sr-Cyrl-RS" sz="2600" b="1" u="sng" dirty="0" smtClean="0"/>
            <a:t> медицинских процена (вештачења) у осигурању</a:t>
          </a:r>
          <a:r>
            <a:rPr lang="en-US" sz="2600" dirty="0" smtClean="0"/>
            <a:t/>
          </a:r>
          <a:br>
            <a:rPr lang="en-US" sz="2600" dirty="0" smtClean="0"/>
          </a:br>
          <a:endParaRPr lang="en-US" sz="2600" dirty="0"/>
        </a:p>
      </dgm:t>
    </dgm:pt>
    <dgm:pt modelId="{832FAD02-A4A4-4E83-B0AF-8EA377ED90CF}" type="parTrans" cxnId="{9C4A420C-85CA-428C-86BB-D2B000F85250}">
      <dgm:prSet/>
      <dgm:spPr/>
      <dgm:t>
        <a:bodyPr/>
        <a:lstStyle/>
        <a:p>
          <a:endParaRPr lang="en-US"/>
        </a:p>
      </dgm:t>
    </dgm:pt>
    <dgm:pt modelId="{5B14E47E-F719-4E47-B25F-79C3BF1F9442}" type="sibTrans" cxnId="{9C4A420C-85CA-428C-86BB-D2B000F85250}">
      <dgm:prSet/>
      <dgm:spPr/>
      <dgm:t>
        <a:bodyPr/>
        <a:lstStyle/>
        <a:p>
          <a:endParaRPr lang="en-US"/>
        </a:p>
      </dgm:t>
    </dgm:pt>
    <dgm:pt modelId="{7795F351-628D-4CA8-B5CC-712F374FF330}" type="pres">
      <dgm:prSet presAssocID="{B5C103D8-5F80-46F5-840D-8CC64EEAF2A0}" presName="linear" presStyleCnt="0">
        <dgm:presLayoutVars>
          <dgm:animLvl val="lvl"/>
          <dgm:resizeHandles val="exact"/>
        </dgm:presLayoutVars>
      </dgm:prSet>
      <dgm:spPr/>
      <dgm:t>
        <a:bodyPr/>
        <a:lstStyle/>
        <a:p>
          <a:endParaRPr lang="en-US"/>
        </a:p>
      </dgm:t>
    </dgm:pt>
    <dgm:pt modelId="{A3E647CE-47AF-41BD-B5FB-6F45317916BB}" type="pres">
      <dgm:prSet presAssocID="{611E3FA8-11BE-40E6-AD9D-BB980D55A718}" presName="parentText" presStyleLbl="node1" presStyleIdx="0" presStyleCnt="1">
        <dgm:presLayoutVars>
          <dgm:chMax val="0"/>
          <dgm:bulletEnabled val="1"/>
        </dgm:presLayoutVars>
      </dgm:prSet>
      <dgm:spPr/>
      <dgm:t>
        <a:bodyPr/>
        <a:lstStyle/>
        <a:p>
          <a:endParaRPr lang="en-US"/>
        </a:p>
      </dgm:t>
    </dgm:pt>
  </dgm:ptLst>
  <dgm:cxnLst>
    <dgm:cxn modelId="{6D6E76C3-B1F9-49D2-A4E2-0D10166ADF64}" type="presOf" srcId="{611E3FA8-11BE-40E6-AD9D-BB980D55A718}" destId="{A3E647CE-47AF-41BD-B5FB-6F45317916BB}" srcOrd="0" destOrd="0" presId="urn:microsoft.com/office/officeart/2005/8/layout/vList2"/>
    <dgm:cxn modelId="{167CB7B1-7F48-47C2-8F25-14FE01DCCD00}" type="presOf" srcId="{B5C103D8-5F80-46F5-840D-8CC64EEAF2A0}" destId="{7795F351-628D-4CA8-B5CC-712F374FF330}" srcOrd="0" destOrd="0" presId="urn:microsoft.com/office/officeart/2005/8/layout/vList2"/>
    <dgm:cxn modelId="{9C4A420C-85CA-428C-86BB-D2B000F85250}" srcId="{B5C103D8-5F80-46F5-840D-8CC64EEAF2A0}" destId="{611E3FA8-11BE-40E6-AD9D-BB980D55A718}" srcOrd="0" destOrd="0" parTransId="{832FAD02-A4A4-4E83-B0AF-8EA377ED90CF}" sibTransId="{5B14E47E-F719-4E47-B25F-79C3BF1F9442}"/>
    <dgm:cxn modelId="{AAE191BE-6B24-4293-9BF4-BA2B1DD9C3E9}" type="presParOf" srcId="{7795F351-628D-4CA8-B5CC-712F374FF330}" destId="{A3E647CE-47AF-41BD-B5FB-6F45317916B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383D319-0A9D-40AE-BBB4-9BFC5D864BF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2F7B3BB-25DE-4B86-BC69-518409125F87}">
      <dgm:prSet/>
      <dgm:spPr/>
      <dgm:t>
        <a:bodyPr/>
        <a:lstStyle/>
        <a:p>
          <a:pPr algn="ctr" rtl="0"/>
          <a:r>
            <a:rPr lang="sr-Cyrl-RS" b="1" u="sng" dirty="0" smtClean="0"/>
            <a:t>Осигурање лица од последица несрећног случаја (незгоде)</a:t>
          </a:r>
          <a:endParaRPr lang="en-US" dirty="0"/>
        </a:p>
      </dgm:t>
    </dgm:pt>
    <dgm:pt modelId="{D2069C74-3F14-4393-B6D5-04A58B2DD995}" type="parTrans" cxnId="{58B8438E-1C14-4C19-8536-8FFAFF00BE8B}">
      <dgm:prSet/>
      <dgm:spPr/>
      <dgm:t>
        <a:bodyPr/>
        <a:lstStyle/>
        <a:p>
          <a:endParaRPr lang="en-US"/>
        </a:p>
      </dgm:t>
    </dgm:pt>
    <dgm:pt modelId="{C90FCA17-7D80-4C7C-9EE9-44ECFC73A859}" type="sibTrans" cxnId="{58B8438E-1C14-4C19-8536-8FFAFF00BE8B}">
      <dgm:prSet/>
      <dgm:spPr/>
      <dgm:t>
        <a:bodyPr/>
        <a:lstStyle/>
        <a:p>
          <a:endParaRPr lang="en-US"/>
        </a:p>
      </dgm:t>
    </dgm:pt>
    <dgm:pt modelId="{A9A3CF95-2BD4-4AF4-8A27-8781FB502322}" type="pres">
      <dgm:prSet presAssocID="{5383D319-0A9D-40AE-BBB4-9BFC5D864BF5}" presName="linear" presStyleCnt="0">
        <dgm:presLayoutVars>
          <dgm:animLvl val="lvl"/>
          <dgm:resizeHandles val="exact"/>
        </dgm:presLayoutVars>
      </dgm:prSet>
      <dgm:spPr/>
      <dgm:t>
        <a:bodyPr/>
        <a:lstStyle/>
        <a:p>
          <a:endParaRPr lang="sr-Latn-RS"/>
        </a:p>
      </dgm:t>
    </dgm:pt>
    <dgm:pt modelId="{425FA212-5508-452E-92DE-B77414F3F041}" type="pres">
      <dgm:prSet presAssocID="{72F7B3BB-25DE-4B86-BC69-518409125F87}" presName="parentText" presStyleLbl="node1" presStyleIdx="0" presStyleCnt="1">
        <dgm:presLayoutVars>
          <dgm:chMax val="0"/>
          <dgm:bulletEnabled val="1"/>
        </dgm:presLayoutVars>
      </dgm:prSet>
      <dgm:spPr/>
      <dgm:t>
        <a:bodyPr/>
        <a:lstStyle/>
        <a:p>
          <a:endParaRPr lang="sr-Latn-RS"/>
        </a:p>
      </dgm:t>
    </dgm:pt>
  </dgm:ptLst>
  <dgm:cxnLst>
    <dgm:cxn modelId="{C95FB658-4B8B-4960-AD69-F21DCFB1BBD9}" type="presOf" srcId="{72F7B3BB-25DE-4B86-BC69-518409125F87}" destId="{425FA212-5508-452E-92DE-B77414F3F041}" srcOrd="0" destOrd="0" presId="urn:microsoft.com/office/officeart/2005/8/layout/vList2"/>
    <dgm:cxn modelId="{9CFDC859-F0AD-4B05-A322-0807F1FE7E4B}" type="presOf" srcId="{5383D319-0A9D-40AE-BBB4-9BFC5D864BF5}" destId="{A9A3CF95-2BD4-4AF4-8A27-8781FB502322}" srcOrd="0" destOrd="0" presId="urn:microsoft.com/office/officeart/2005/8/layout/vList2"/>
    <dgm:cxn modelId="{58B8438E-1C14-4C19-8536-8FFAFF00BE8B}" srcId="{5383D319-0A9D-40AE-BBB4-9BFC5D864BF5}" destId="{72F7B3BB-25DE-4B86-BC69-518409125F87}" srcOrd="0" destOrd="0" parTransId="{D2069C74-3F14-4393-B6D5-04A58B2DD995}" sibTransId="{C90FCA17-7D80-4C7C-9EE9-44ECFC73A859}"/>
    <dgm:cxn modelId="{10464CC4-9564-4CB9-8A31-3D5FA328BEAC}" type="presParOf" srcId="{A9A3CF95-2BD4-4AF4-8A27-8781FB502322}" destId="{425FA212-5508-452E-92DE-B77414F3F04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3AF8954-51F7-402A-AAD0-B85962D85E77}"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sr-Latn-RS"/>
        </a:p>
      </dgm:t>
    </dgm:pt>
    <dgm:pt modelId="{6B0F3FAA-4CC6-424F-86F5-4EAC8D453C4F}">
      <dgm:prSet custT="1"/>
      <dgm:spPr/>
      <dgm:t>
        <a:bodyPr/>
        <a:lstStyle/>
        <a:p>
          <a:pPr rtl="0"/>
          <a:r>
            <a:rPr lang="hr-HR" sz="2000" b="1" dirty="0" smtClean="0"/>
            <a:t>Несрећни случај </a:t>
          </a:r>
          <a:r>
            <a:rPr lang="sr-Cyrl-RS" sz="2000" dirty="0" smtClean="0"/>
            <a:t>је сваки и</a:t>
          </a:r>
          <a:r>
            <a:rPr lang="en-US" sz="2000" dirty="0" err="1" smtClean="0"/>
            <a:t>зненадни</a:t>
          </a:r>
          <a:r>
            <a:rPr lang="en-US" sz="2000" dirty="0" smtClean="0"/>
            <a:t> и </a:t>
          </a:r>
          <a:r>
            <a:rPr lang="en-US" sz="2000" dirty="0" err="1" smtClean="0"/>
            <a:t>од</a:t>
          </a:r>
          <a:r>
            <a:rPr lang="en-US" sz="2000" dirty="0" smtClean="0"/>
            <a:t> </a:t>
          </a:r>
          <a:r>
            <a:rPr lang="en-US" sz="2000" dirty="0" err="1" smtClean="0"/>
            <a:t>во</a:t>
          </a:r>
          <a:r>
            <a:rPr lang="sr-Cyrl-RS" sz="2000" dirty="0" smtClean="0"/>
            <a:t>љ</a:t>
          </a:r>
          <a:r>
            <a:rPr lang="en-US" sz="2000" dirty="0" smtClean="0"/>
            <a:t>е </a:t>
          </a:r>
          <a:r>
            <a:rPr lang="en-US" sz="2000" dirty="0" err="1" smtClean="0"/>
            <a:t>осигураника</a:t>
          </a:r>
          <a:r>
            <a:rPr lang="en-US" sz="2000" dirty="0" smtClean="0"/>
            <a:t> </a:t>
          </a:r>
          <a:r>
            <a:rPr lang="en-US" sz="2000" dirty="0" err="1" smtClean="0"/>
            <a:t>независни</a:t>
          </a:r>
          <a:r>
            <a:rPr lang="en-US" sz="2000" dirty="0" smtClean="0"/>
            <a:t> </a:t>
          </a:r>
          <a:r>
            <a:rPr lang="en-US" sz="2000" dirty="0" err="1" smtClean="0"/>
            <a:t>догађај</a:t>
          </a:r>
          <a:r>
            <a:rPr lang="en-US" sz="2000" dirty="0" smtClean="0"/>
            <a:t> </a:t>
          </a:r>
          <a:r>
            <a:rPr lang="en-US" sz="2000" dirty="0" err="1" smtClean="0"/>
            <a:t>који</a:t>
          </a:r>
          <a:r>
            <a:rPr lang="en-US" sz="2000" dirty="0" smtClean="0"/>
            <a:t>, </a:t>
          </a:r>
          <a:r>
            <a:rPr lang="en-US" sz="2000" dirty="0" err="1" smtClean="0"/>
            <a:t>делује</a:t>
          </a:r>
          <a:r>
            <a:rPr lang="en-US" sz="2000" dirty="0" smtClean="0"/>
            <a:t> </a:t>
          </a:r>
          <a:r>
            <a:rPr lang="en-US" sz="2000" dirty="0" err="1" smtClean="0"/>
            <a:t>спо</a:t>
          </a:r>
          <a:r>
            <a:rPr lang="sr-Cyrl-RS" sz="2000" dirty="0" smtClean="0"/>
            <a:t>љ</a:t>
          </a:r>
          <a:r>
            <a:rPr lang="en-US" sz="2000" dirty="0" smtClean="0"/>
            <a:t>а и </a:t>
          </a:r>
          <a:r>
            <a:rPr lang="en-US" sz="2000" dirty="0" err="1" smtClean="0"/>
            <a:t>нагло</a:t>
          </a:r>
          <a:r>
            <a:rPr lang="en-US" sz="2000" dirty="0" smtClean="0"/>
            <a:t> </a:t>
          </a:r>
          <a:r>
            <a:rPr lang="en-US" sz="2000" dirty="0" err="1" smtClean="0"/>
            <a:t>на</a:t>
          </a:r>
          <a:r>
            <a:rPr lang="en-US" sz="2000" dirty="0" smtClean="0"/>
            <a:t> </a:t>
          </a:r>
          <a:r>
            <a:rPr lang="en-US" sz="2000" dirty="0" err="1" smtClean="0"/>
            <a:t>тело</a:t>
          </a:r>
          <a:r>
            <a:rPr lang="en-US" sz="2000" dirty="0" smtClean="0"/>
            <a:t> </a:t>
          </a:r>
          <a:r>
            <a:rPr lang="en-US" sz="2000" dirty="0" err="1" smtClean="0"/>
            <a:t>осигураника</a:t>
          </a:r>
          <a:r>
            <a:rPr lang="en-US" sz="2000" dirty="0" smtClean="0"/>
            <a:t> и </a:t>
          </a:r>
          <a:r>
            <a:rPr lang="en-US" sz="2000" dirty="0" err="1" smtClean="0"/>
            <a:t>има</a:t>
          </a:r>
          <a:r>
            <a:rPr lang="en-US" sz="2000" dirty="0" smtClean="0"/>
            <a:t> </a:t>
          </a:r>
          <a:r>
            <a:rPr lang="en-US" sz="2000" dirty="0" err="1" smtClean="0"/>
            <a:t>за</a:t>
          </a:r>
          <a:r>
            <a:rPr lang="en-US" sz="2000" dirty="0" smtClean="0"/>
            <a:t> </a:t>
          </a:r>
          <a:r>
            <a:rPr lang="en-US" sz="2000" dirty="0" err="1" smtClean="0"/>
            <a:t>последицу</a:t>
          </a:r>
          <a:r>
            <a:rPr lang="en-US" sz="2000" dirty="0" smtClean="0"/>
            <a:t> његову </a:t>
          </a:r>
          <a:r>
            <a:rPr lang="en-US" sz="2000" dirty="0" err="1" smtClean="0"/>
            <a:t>смрт</a:t>
          </a:r>
          <a:r>
            <a:rPr lang="en-US" sz="2000" dirty="0" smtClean="0"/>
            <a:t>, </a:t>
          </a:r>
          <a:r>
            <a:rPr lang="en-US" sz="2000" dirty="0" err="1" smtClean="0"/>
            <a:t>потпуни</a:t>
          </a:r>
          <a:r>
            <a:rPr lang="en-US" sz="2000" dirty="0" smtClean="0"/>
            <a:t> </a:t>
          </a:r>
          <a:r>
            <a:rPr lang="en-US" sz="2000" dirty="0" err="1" smtClean="0"/>
            <a:t>или</a:t>
          </a:r>
          <a:r>
            <a:rPr lang="en-US" sz="2000" dirty="0" smtClean="0"/>
            <a:t> </a:t>
          </a:r>
          <a:r>
            <a:rPr lang="en-US" sz="2000" dirty="0" err="1" smtClean="0"/>
            <a:t>делимични</a:t>
          </a:r>
          <a:r>
            <a:rPr lang="en-US" sz="2000" dirty="0" smtClean="0"/>
            <a:t> </a:t>
          </a:r>
          <a:r>
            <a:rPr lang="en-US" sz="2000" dirty="0" err="1" smtClean="0"/>
            <a:t>инвалидитет</a:t>
          </a:r>
          <a:r>
            <a:rPr lang="sr-Cyrl-RS" sz="2000" dirty="0" smtClean="0"/>
            <a:t>. </a:t>
          </a:r>
          <a:endParaRPr lang="sr-Latn-RS" sz="2000" dirty="0"/>
        </a:p>
      </dgm:t>
    </dgm:pt>
    <dgm:pt modelId="{5F612000-BDEA-4999-98E4-1622D0C5B24F}" type="parTrans" cxnId="{E9C29120-9247-4A03-9AC0-4A339474147F}">
      <dgm:prSet/>
      <dgm:spPr/>
      <dgm:t>
        <a:bodyPr/>
        <a:lstStyle/>
        <a:p>
          <a:endParaRPr lang="sr-Latn-RS"/>
        </a:p>
      </dgm:t>
    </dgm:pt>
    <dgm:pt modelId="{A4DF1B17-7F90-462C-9ACD-EF7570038388}" type="sibTrans" cxnId="{E9C29120-9247-4A03-9AC0-4A339474147F}">
      <dgm:prSet/>
      <dgm:spPr/>
      <dgm:t>
        <a:bodyPr/>
        <a:lstStyle/>
        <a:p>
          <a:endParaRPr lang="sr-Latn-RS"/>
        </a:p>
      </dgm:t>
    </dgm:pt>
    <dgm:pt modelId="{F85DBD2E-CC9F-491C-9758-2AC3B948CFC4}">
      <dgm:prSet custT="1"/>
      <dgm:spPr/>
      <dgm:t>
        <a:bodyPr/>
        <a:lstStyle/>
        <a:p>
          <a:pPr rtl="0"/>
          <a:r>
            <a:rPr lang="sr-Latn-RS" sz="2000" spc="0" dirty="0" smtClean="0"/>
            <a:t>Уколико услед несрећног случаја наступи смрт осигураника, осигуравач исплаћује уговорену суму за случај смрти.</a:t>
          </a:r>
          <a:endParaRPr lang="sr-Latn-RS" sz="2000" spc="0" dirty="0"/>
        </a:p>
      </dgm:t>
    </dgm:pt>
    <dgm:pt modelId="{DF1B5D96-9857-43F6-932B-12DD3D2D5F26}" type="parTrans" cxnId="{DFA1920F-F433-466E-BCC2-0B0D12F035E4}">
      <dgm:prSet/>
      <dgm:spPr/>
      <dgm:t>
        <a:bodyPr/>
        <a:lstStyle/>
        <a:p>
          <a:endParaRPr lang="sr-Latn-RS"/>
        </a:p>
      </dgm:t>
    </dgm:pt>
    <dgm:pt modelId="{3829D8CA-D957-47D6-99F1-852799A18B52}" type="sibTrans" cxnId="{DFA1920F-F433-466E-BCC2-0B0D12F035E4}">
      <dgm:prSet/>
      <dgm:spPr/>
      <dgm:t>
        <a:bodyPr/>
        <a:lstStyle/>
        <a:p>
          <a:endParaRPr lang="sr-Latn-RS"/>
        </a:p>
      </dgm:t>
    </dgm:pt>
    <dgm:pt modelId="{D146ECB6-E79F-4239-905E-136A17418248}">
      <dgm:prSet custT="1"/>
      <dgm:spPr/>
      <dgm:t>
        <a:bodyPr/>
        <a:lstStyle/>
        <a:p>
          <a:pPr rtl="0"/>
          <a:r>
            <a:rPr lang="sr-Cyrl-RS" sz="2000" spc="0" dirty="0" smtClean="0"/>
            <a:t>У</a:t>
          </a:r>
          <a:r>
            <a:rPr lang="en-US" sz="2000" spc="0" dirty="0" err="1" smtClean="0"/>
            <a:t>колико</a:t>
          </a:r>
          <a:r>
            <a:rPr lang="en-US" sz="2000" spc="0" dirty="0" smtClean="0"/>
            <a:t> </a:t>
          </a:r>
          <a:r>
            <a:rPr lang="en-US" sz="2000" spc="0" dirty="0" err="1" smtClean="0"/>
            <a:t>је</a:t>
          </a:r>
          <a:r>
            <a:rPr lang="en-US" sz="2000" spc="0" dirty="0" smtClean="0"/>
            <a:t> </a:t>
          </a:r>
          <a:r>
            <a:rPr lang="en-US" sz="2000" spc="0" dirty="0" err="1" smtClean="0"/>
            <a:t>услед</a:t>
          </a:r>
          <a:r>
            <a:rPr lang="en-US" sz="2000" spc="0" dirty="0" smtClean="0"/>
            <a:t> </a:t>
          </a:r>
          <a:r>
            <a:rPr lang="en-US" sz="2000" spc="0" dirty="0" err="1" smtClean="0"/>
            <a:t>несрећног</a:t>
          </a:r>
          <a:r>
            <a:rPr lang="en-US" sz="2000" spc="0" dirty="0" smtClean="0"/>
            <a:t> </a:t>
          </a:r>
          <a:r>
            <a:rPr lang="en-US" sz="2000" spc="0" dirty="0" err="1" smtClean="0"/>
            <a:t>случаја</a:t>
          </a:r>
          <a:r>
            <a:rPr lang="en-US" sz="2000" spc="0" dirty="0" smtClean="0"/>
            <a:t> </a:t>
          </a:r>
          <a:r>
            <a:rPr lang="en-US" sz="2000" spc="0" dirty="0" err="1" smtClean="0"/>
            <a:t>наступи</a:t>
          </a:r>
          <a:r>
            <a:rPr lang="en-US" sz="2000" spc="0" dirty="0" smtClean="0"/>
            <a:t> </a:t>
          </a:r>
          <a:r>
            <a:rPr lang="en-US" sz="2000" spc="0" dirty="0" err="1" smtClean="0"/>
            <a:t>потпуни</a:t>
          </a:r>
          <a:r>
            <a:rPr lang="en-US" sz="2000" spc="0" dirty="0" smtClean="0"/>
            <a:t> </a:t>
          </a:r>
          <a:r>
            <a:rPr lang="en-US" sz="2000" spc="0" dirty="0" err="1" smtClean="0"/>
            <a:t>инвалидитет</a:t>
          </a:r>
          <a:r>
            <a:rPr lang="en-US" sz="2000" spc="0" dirty="0" smtClean="0"/>
            <a:t> </a:t>
          </a:r>
          <a:r>
            <a:rPr lang="en-US" sz="2000" spc="0" dirty="0" err="1" smtClean="0"/>
            <a:t>осигураника</a:t>
          </a:r>
          <a:r>
            <a:rPr lang="en-US" sz="2000" spc="0" dirty="0" smtClean="0"/>
            <a:t>, </a:t>
          </a:r>
          <a:r>
            <a:rPr lang="en-US" sz="2000" spc="0" dirty="0" err="1" smtClean="0"/>
            <a:t>осигуравач</a:t>
          </a:r>
          <a:r>
            <a:rPr lang="en-US" sz="2000" spc="0" dirty="0" smtClean="0"/>
            <a:t> </a:t>
          </a:r>
          <a:r>
            <a:rPr lang="en-US" sz="2000" spc="0" dirty="0" err="1" smtClean="0"/>
            <a:t>исплаћује</a:t>
          </a:r>
          <a:r>
            <a:rPr lang="en-US" sz="2000" spc="0" dirty="0" smtClean="0"/>
            <a:t> </a:t>
          </a:r>
          <a:r>
            <a:rPr lang="sr-Cyrl-RS" sz="2000" spc="0" dirty="0" smtClean="0"/>
            <a:t>уговорену </a:t>
          </a:r>
          <a:r>
            <a:rPr lang="en-US" sz="2000" spc="0" dirty="0" err="1" smtClean="0"/>
            <a:t>осигурану</a:t>
          </a:r>
          <a:r>
            <a:rPr lang="en-US" sz="2000" spc="0" dirty="0" smtClean="0"/>
            <a:t> </a:t>
          </a:r>
          <a:r>
            <a:rPr lang="en-US" sz="2000" spc="0" dirty="0" err="1" smtClean="0"/>
            <a:t>суму</a:t>
          </a:r>
          <a:r>
            <a:rPr lang="en-US" sz="2000" spc="0" dirty="0" smtClean="0"/>
            <a:t> </a:t>
          </a:r>
          <a:r>
            <a:rPr lang="en-US" sz="2000" spc="0" dirty="0" err="1" smtClean="0"/>
            <a:t>за</a:t>
          </a:r>
          <a:r>
            <a:rPr lang="en-US" sz="2000" spc="0" dirty="0" smtClean="0"/>
            <a:t> </a:t>
          </a:r>
          <a:r>
            <a:rPr lang="en-US" sz="2000" spc="0" dirty="0" err="1" smtClean="0"/>
            <a:t>случај</a:t>
          </a:r>
          <a:r>
            <a:rPr lang="en-US" sz="2000" spc="0" dirty="0" smtClean="0"/>
            <a:t> </a:t>
          </a:r>
          <a:r>
            <a:rPr lang="en-US" sz="2000" spc="0" dirty="0" err="1" smtClean="0"/>
            <a:t>инвалидитета</a:t>
          </a:r>
          <a:r>
            <a:rPr lang="en-US" sz="2000" spc="0" dirty="0" smtClean="0"/>
            <a:t> </a:t>
          </a:r>
          <a:r>
            <a:rPr lang="sr-Cyrl-RS" sz="2000" spc="0" dirty="0" smtClean="0"/>
            <a:t>(инвалидитет 100%).</a:t>
          </a:r>
          <a:endParaRPr lang="sr-Latn-RS" sz="2000" spc="0" dirty="0"/>
        </a:p>
      </dgm:t>
    </dgm:pt>
    <dgm:pt modelId="{F0A39579-320B-4F63-9BC4-0FD4A841533F}" type="parTrans" cxnId="{987896E9-9921-4823-A829-9B0FDFA27A54}">
      <dgm:prSet/>
      <dgm:spPr/>
      <dgm:t>
        <a:bodyPr/>
        <a:lstStyle/>
        <a:p>
          <a:endParaRPr lang="sr-Latn-RS"/>
        </a:p>
      </dgm:t>
    </dgm:pt>
    <dgm:pt modelId="{B582A813-D6AD-464D-ABBF-FF83355F21C8}" type="sibTrans" cxnId="{987896E9-9921-4823-A829-9B0FDFA27A54}">
      <dgm:prSet/>
      <dgm:spPr/>
      <dgm:t>
        <a:bodyPr/>
        <a:lstStyle/>
        <a:p>
          <a:endParaRPr lang="sr-Latn-RS"/>
        </a:p>
      </dgm:t>
    </dgm:pt>
    <dgm:pt modelId="{18EEEFA3-00F7-4C0B-85C4-72092504C651}">
      <dgm:prSet custT="1"/>
      <dgm:spPr/>
      <dgm:t>
        <a:bodyPr/>
        <a:lstStyle/>
        <a:p>
          <a:pPr rtl="0"/>
          <a:r>
            <a:rPr lang="sr-Latn-RS" sz="2000" spc="0" dirty="0" smtClean="0"/>
            <a:t>Ако услед несрећног случаја наступи делимични инвалидитет осигуравач исплаћује проценат осигуране суме која одговара проценту инвалидитета</a:t>
          </a:r>
          <a:r>
            <a:rPr lang="sr-Cyrl-RS" sz="2000" spc="0" dirty="0" smtClean="0"/>
            <a:t>.</a:t>
          </a:r>
          <a:endParaRPr lang="sr-Latn-RS" sz="2000" spc="0" dirty="0"/>
        </a:p>
      </dgm:t>
    </dgm:pt>
    <dgm:pt modelId="{B2B3702A-CDF3-44DB-AE6F-59D6C78E791A}" type="parTrans" cxnId="{F2A47D2C-B057-4788-9835-AA16AFD955E7}">
      <dgm:prSet/>
      <dgm:spPr/>
      <dgm:t>
        <a:bodyPr/>
        <a:lstStyle/>
        <a:p>
          <a:endParaRPr lang="sr-Latn-RS"/>
        </a:p>
      </dgm:t>
    </dgm:pt>
    <dgm:pt modelId="{8DA633EF-6126-427C-9C0E-24D4BB7982BE}" type="sibTrans" cxnId="{F2A47D2C-B057-4788-9835-AA16AFD955E7}">
      <dgm:prSet/>
      <dgm:spPr/>
      <dgm:t>
        <a:bodyPr/>
        <a:lstStyle/>
        <a:p>
          <a:endParaRPr lang="sr-Latn-RS"/>
        </a:p>
      </dgm:t>
    </dgm:pt>
    <dgm:pt modelId="{2A808033-DE72-42E9-9BE5-19BA9A67484F}" type="pres">
      <dgm:prSet presAssocID="{03AF8954-51F7-402A-AAD0-B85962D85E77}" presName="linear" presStyleCnt="0">
        <dgm:presLayoutVars>
          <dgm:animLvl val="lvl"/>
          <dgm:resizeHandles val="exact"/>
        </dgm:presLayoutVars>
      </dgm:prSet>
      <dgm:spPr/>
      <dgm:t>
        <a:bodyPr/>
        <a:lstStyle/>
        <a:p>
          <a:endParaRPr lang="en-US"/>
        </a:p>
      </dgm:t>
    </dgm:pt>
    <dgm:pt modelId="{9C2946D9-A296-48EF-9FDC-C1984D73A9A6}" type="pres">
      <dgm:prSet presAssocID="{6B0F3FAA-4CC6-424F-86F5-4EAC8D453C4F}" presName="parentText" presStyleLbl="node1" presStyleIdx="0" presStyleCnt="1" custScaleY="90393" custLinFactNeighborY="-1931">
        <dgm:presLayoutVars>
          <dgm:chMax val="0"/>
          <dgm:bulletEnabled val="1"/>
        </dgm:presLayoutVars>
      </dgm:prSet>
      <dgm:spPr/>
      <dgm:t>
        <a:bodyPr/>
        <a:lstStyle/>
        <a:p>
          <a:endParaRPr lang="en-US"/>
        </a:p>
      </dgm:t>
    </dgm:pt>
    <dgm:pt modelId="{11D95D48-C56E-42BA-B4D8-BB5397B75157}" type="pres">
      <dgm:prSet presAssocID="{6B0F3FAA-4CC6-424F-86F5-4EAC8D453C4F}" presName="childText" presStyleLbl="revTx" presStyleIdx="0" presStyleCnt="1">
        <dgm:presLayoutVars>
          <dgm:bulletEnabled val="1"/>
        </dgm:presLayoutVars>
      </dgm:prSet>
      <dgm:spPr/>
      <dgm:t>
        <a:bodyPr/>
        <a:lstStyle/>
        <a:p>
          <a:endParaRPr lang="en-US"/>
        </a:p>
      </dgm:t>
    </dgm:pt>
  </dgm:ptLst>
  <dgm:cxnLst>
    <dgm:cxn modelId="{987896E9-9921-4823-A829-9B0FDFA27A54}" srcId="{6B0F3FAA-4CC6-424F-86F5-4EAC8D453C4F}" destId="{D146ECB6-E79F-4239-905E-136A17418248}" srcOrd="1" destOrd="0" parTransId="{F0A39579-320B-4F63-9BC4-0FD4A841533F}" sibTransId="{B582A813-D6AD-464D-ABBF-FF83355F21C8}"/>
    <dgm:cxn modelId="{E9C29120-9247-4A03-9AC0-4A339474147F}" srcId="{03AF8954-51F7-402A-AAD0-B85962D85E77}" destId="{6B0F3FAA-4CC6-424F-86F5-4EAC8D453C4F}" srcOrd="0" destOrd="0" parTransId="{5F612000-BDEA-4999-98E4-1622D0C5B24F}" sibTransId="{A4DF1B17-7F90-462C-9ACD-EF7570038388}"/>
    <dgm:cxn modelId="{F2A47D2C-B057-4788-9835-AA16AFD955E7}" srcId="{6B0F3FAA-4CC6-424F-86F5-4EAC8D453C4F}" destId="{18EEEFA3-00F7-4C0B-85C4-72092504C651}" srcOrd="2" destOrd="0" parTransId="{B2B3702A-CDF3-44DB-AE6F-59D6C78E791A}" sibTransId="{8DA633EF-6126-427C-9C0E-24D4BB7982BE}"/>
    <dgm:cxn modelId="{F9FE1483-EB7C-496D-81BC-333EE92CF82F}" type="presOf" srcId="{F85DBD2E-CC9F-491C-9758-2AC3B948CFC4}" destId="{11D95D48-C56E-42BA-B4D8-BB5397B75157}" srcOrd="0" destOrd="0" presId="urn:microsoft.com/office/officeart/2005/8/layout/vList2"/>
    <dgm:cxn modelId="{DFA1920F-F433-466E-BCC2-0B0D12F035E4}" srcId="{6B0F3FAA-4CC6-424F-86F5-4EAC8D453C4F}" destId="{F85DBD2E-CC9F-491C-9758-2AC3B948CFC4}" srcOrd="0" destOrd="0" parTransId="{DF1B5D96-9857-43F6-932B-12DD3D2D5F26}" sibTransId="{3829D8CA-D957-47D6-99F1-852799A18B52}"/>
    <dgm:cxn modelId="{B4E7E0F3-5B1F-4956-89F5-BAE13C131417}" type="presOf" srcId="{D146ECB6-E79F-4239-905E-136A17418248}" destId="{11D95D48-C56E-42BA-B4D8-BB5397B75157}" srcOrd="0" destOrd="1" presId="urn:microsoft.com/office/officeart/2005/8/layout/vList2"/>
    <dgm:cxn modelId="{54C95DE7-CC18-4DAF-AC45-56EC15791254}" type="presOf" srcId="{6B0F3FAA-4CC6-424F-86F5-4EAC8D453C4F}" destId="{9C2946D9-A296-48EF-9FDC-C1984D73A9A6}" srcOrd="0" destOrd="0" presId="urn:microsoft.com/office/officeart/2005/8/layout/vList2"/>
    <dgm:cxn modelId="{5D1AD4E5-78CE-4D00-84DA-342941E08890}" type="presOf" srcId="{18EEEFA3-00F7-4C0B-85C4-72092504C651}" destId="{11D95D48-C56E-42BA-B4D8-BB5397B75157}" srcOrd="0" destOrd="2" presId="urn:microsoft.com/office/officeart/2005/8/layout/vList2"/>
    <dgm:cxn modelId="{DD890444-FB44-4D6F-AE1D-16F781090CBC}" type="presOf" srcId="{03AF8954-51F7-402A-AAD0-B85962D85E77}" destId="{2A808033-DE72-42E9-9BE5-19BA9A67484F}" srcOrd="0" destOrd="0" presId="urn:microsoft.com/office/officeart/2005/8/layout/vList2"/>
    <dgm:cxn modelId="{EE3B1045-1F05-4311-8850-5F6FF6D0A5A1}" type="presParOf" srcId="{2A808033-DE72-42E9-9BE5-19BA9A67484F}" destId="{9C2946D9-A296-48EF-9FDC-C1984D73A9A6}" srcOrd="0" destOrd="0" presId="urn:microsoft.com/office/officeart/2005/8/layout/vList2"/>
    <dgm:cxn modelId="{71D30CFF-BB4D-4663-8680-F0F8880ADF09}" type="presParOf" srcId="{2A808033-DE72-42E9-9BE5-19BA9A67484F}" destId="{11D95D48-C56E-42BA-B4D8-BB5397B75157}"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2E9C343-B0B5-41E5-A7DC-E11BB3220A7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62DAE25-4AF2-46F8-B2EB-79A4FB15E783}">
      <dgm:prSet/>
      <dgm:spPr/>
      <dgm:t>
        <a:bodyPr/>
        <a:lstStyle/>
        <a:p>
          <a:pPr rtl="0"/>
          <a:r>
            <a:rPr lang="sr-Cyrl-RS" b="1" u="sng" smtClean="0"/>
            <a:t>Н</a:t>
          </a:r>
          <a:r>
            <a:rPr lang="en-US" b="1" u="sng" smtClean="0"/>
            <a:t>есрећним случајем сматрају се догађаји који настану услед</a:t>
          </a:r>
          <a:r>
            <a:rPr lang="en-US" b="1" smtClean="0"/>
            <a:t>:</a:t>
          </a:r>
          <a:br>
            <a:rPr lang="en-US" b="1" smtClean="0"/>
          </a:br>
          <a:endParaRPr lang="en-US"/>
        </a:p>
      </dgm:t>
    </dgm:pt>
    <dgm:pt modelId="{38549213-B17B-4819-8FBE-108402D73920}" type="parTrans" cxnId="{202053AA-214A-4049-81D4-DF65864632BF}">
      <dgm:prSet/>
      <dgm:spPr/>
      <dgm:t>
        <a:bodyPr/>
        <a:lstStyle/>
        <a:p>
          <a:endParaRPr lang="en-US"/>
        </a:p>
      </dgm:t>
    </dgm:pt>
    <dgm:pt modelId="{97BAE590-BB4F-4E08-9CF0-2E925ED3E026}" type="sibTrans" cxnId="{202053AA-214A-4049-81D4-DF65864632BF}">
      <dgm:prSet/>
      <dgm:spPr/>
      <dgm:t>
        <a:bodyPr/>
        <a:lstStyle/>
        <a:p>
          <a:endParaRPr lang="en-US"/>
        </a:p>
      </dgm:t>
    </dgm:pt>
    <dgm:pt modelId="{FEDCCE09-3B9B-443A-B7E5-BA129A8C40DF}">
      <dgm:prSet/>
      <dgm:spPr/>
      <dgm:t>
        <a:bodyPr/>
        <a:lstStyle/>
        <a:p>
          <a:pPr rtl="0"/>
          <a:r>
            <a:rPr lang="en-US" smtClean="0"/>
            <a:t>гажења,</a:t>
          </a:r>
          <a:endParaRPr lang="en-US"/>
        </a:p>
      </dgm:t>
    </dgm:pt>
    <dgm:pt modelId="{57654EF3-62AD-43AA-932D-AEB6EBC552C3}" type="parTrans" cxnId="{AA56CE65-8A45-44D6-9FC5-2646E2468C61}">
      <dgm:prSet/>
      <dgm:spPr/>
      <dgm:t>
        <a:bodyPr/>
        <a:lstStyle/>
        <a:p>
          <a:endParaRPr lang="en-US"/>
        </a:p>
      </dgm:t>
    </dgm:pt>
    <dgm:pt modelId="{1E5473B1-71A5-4272-AE2D-2D4C010A86DC}" type="sibTrans" cxnId="{AA56CE65-8A45-44D6-9FC5-2646E2468C61}">
      <dgm:prSet/>
      <dgm:spPr/>
      <dgm:t>
        <a:bodyPr/>
        <a:lstStyle/>
        <a:p>
          <a:endParaRPr lang="en-US"/>
        </a:p>
      </dgm:t>
    </dgm:pt>
    <dgm:pt modelId="{A1339EDB-FC8B-401B-A0D6-EB6F1C14DDF3}">
      <dgm:prSet/>
      <dgm:spPr/>
      <dgm:t>
        <a:bodyPr/>
        <a:lstStyle/>
        <a:p>
          <a:pPr rtl="0"/>
          <a:r>
            <a:rPr lang="en-US" smtClean="0"/>
            <a:t>судара</a:t>
          </a:r>
          <a:r>
            <a:rPr lang="sr-Cyrl-RS" smtClean="0"/>
            <a:t>.</a:t>
          </a:r>
          <a:endParaRPr lang="en-US"/>
        </a:p>
      </dgm:t>
    </dgm:pt>
    <dgm:pt modelId="{E337F284-109F-49CE-AB34-C859A91B498D}" type="parTrans" cxnId="{A1E46B11-ACBB-4646-89EA-488980507E6F}">
      <dgm:prSet/>
      <dgm:spPr/>
      <dgm:t>
        <a:bodyPr/>
        <a:lstStyle/>
        <a:p>
          <a:endParaRPr lang="en-US"/>
        </a:p>
      </dgm:t>
    </dgm:pt>
    <dgm:pt modelId="{91186669-078D-4791-A9C2-619EE2FF3602}" type="sibTrans" cxnId="{A1E46B11-ACBB-4646-89EA-488980507E6F}">
      <dgm:prSet/>
      <dgm:spPr/>
      <dgm:t>
        <a:bodyPr/>
        <a:lstStyle/>
        <a:p>
          <a:endParaRPr lang="en-US"/>
        </a:p>
      </dgm:t>
    </dgm:pt>
    <dgm:pt modelId="{9CEBBB73-76E6-4379-B7C0-77D485D57A74}">
      <dgm:prSet/>
      <dgm:spPr/>
      <dgm:t>
        <a:bodyPr/>
        <a:lstStyle/>
        <a:p>
          <a:pPr rtl="0"/>
          <a:r>
            <a:rPr lang="en-US" smtClean="0"/>
            <a:t>удара електричне струје или грома,</a:t>
          </a:r>
          <a:endParaRPr lang="en-US"/>
        </a:p>
      </dgm:t>
    </dgm:pt>
    <dgm:pt modelId="{999D5C5D-871E-4254-96E9-85F413D2F249}" type="parTrans" cxnId="{93486AB5-C8D7-423C-984D-386B66384A01}">
      <dgm:prSet/>
      <dgm:spPr/>
      <dgm:t>
        <a:bodyPr/>
        <a:lstStyle/>
        <a:p>
          <a:endParaRPr lang="en-US"/>
        </a:p>
      </dgm:t>
    </dgm:pt>
    <dgm:pt modelId="{6CFEBDFB-B878-427F-9029-46C1915512F3}" type="sibTrans" cxnId="{93486AB5-C8D7-423C-984D-386B66384A01}">
      <dgm:prSet/>
      <dgm:spPr/>
      <dgm:t>
        <a:bodyPr/>
        <a:lstStyle/>
        <a:p>
          <a:endParaRPr lang="en-US"/>
        </a:p>
      </dgm:t>
    </dgm:pt>
    <dgm:pt modelId="{72DB7EBB-98D5-47FF-8AA6-19FAFFB85E4C}">
      <dgm:prSet/>
      <dgm:spPr/>
      <dgm:t>
        <a:bodyPr/>
        <a:lstStyle/>
        <a:p>
          <a:pPr rtl="0"/>
          <a:r>
            <a:rPr lang="en-US" smtClean="0"/>
            <a:t>пада, оклизнућа или сурвавања,</a:t>
          </a:r>
          <a:endParaRPr lang="en-US"/>
        </a:p>
      </dgm:t>
    </dgm:pt>
    <dgm:pt modelId="{D44D1646-731A-4C67-B165-E3E5E77B4F38}" type="parTrans" cxnId="{A9FDD5E2-E8AF-489A-BA65-3BCAE32FBE28}">
      <dgm:prSet/>
      <dgm:spPr/>
      <dgm:t>
        <a:bodyPr/>
        <a:lstStyle/>
        <a:p>
          <a:endParaRPr lang="en-US"/>
        </a:p>
      </dgm:t>
    </dgm:pt>
    <dgm:pt modelId="{CABC76E9-FEB5-409A-96B1-98C7B79E35D6}" type="sibTrans" cxnId="{A9FDD5E2-E8AF-489A-BA65-3BCAE32FBE28}">
      <dgm:prSet/>
      <dgm:spPr/>
      <dgm:t>
        <a:bodyPr/>
        <a:lstStyle/>
        <a:p>
          <a:endParaRPr lang="en-US"/>
        </a:p>
      </dgm:t>
    </dgm:pt>
    <dgm:pt modelId="{07666DE3-30B8-4A79-BDA4-4175D24BC4D5}">
      <dgm:prSet/>
      <dgm:spPr/>
      <dgm:t>
        <a:bodyPr/>
        <a:lstStyle/>
        <a:p>
          <a:pPr rtl="0"/>
          <a:r>
            <a:rPr lang="en-US" smtClean="0"/>
            <a:t>рањавања оружјем, експлозивним средствим и</a:t>
          </a:r>
          <a:r>
            <a:rPr lang="sr-Latn-RS" smtClean="0"/>
            <a:t> </a:t>
          </a:r>
          <a:r>
            <a:rPr lang="sr-Cyrl-RS" smtClean="0"/>
            <a:t>д</a:t>
          </a:r>
          <a:r>
            <a:rPr lang="en-US" smtClean="0"/>
            <a:t>ругим предметима,</a:t>
          </a:r>
          <a:endParaRPr lang="en-US"/>
        </a:p>
      </dgm:t>
    </dgm:pt>
    <dgm:pt modelId="{40F55A2C-76E6-49B8-988E-14177C669EC1}" type="parTrans" cxnId="{3EA50E66-D40C-459E-A08F-73C8D9E52D79}">
      <dgm:prSet/>
      <dgm:spPr/>
      <dgm:t>
        <a:bodyPr/>
        <a:lstStyle/>
        <a:p>
          <a:endParaRPr lang="en-US"/>
        </a:p>
      </dgm:t>
    </dgm:pt>
    <dgm:pt modelId="{CF5DDD3C-0760-4A0F-A57F-8A4033905A5E}" type="sibTrans" cxnId="{3EA50E66-D40C-459E-A08F-73C8D9E52D79}">
      <dgm:prSet/>
      <dgm:spPr/>
      <dgm:t>
        <a:bodyPr/>
        <a:lstStyle/>
        <a:p>
          <a:endParaRPr lang="en-US"/>
        </a:p>
      </dgm:t>
    </dgm:pt>
    <dgm:pt modelId="{8DC2DBD7-FF6C-4DA8-A92C-F624978EDFF6}">
      <dgm:prSet/>
      <dgm:spPr/>
      <dgm:t>
        <a:bodyPr/>
        <a:lstStyle/>
        <a:p>
          <a:pPr rtl="0"/>
          <a:r>
            <a:rPr lang="en-US" smtClean="0"/>
            <a:t>тровања услед удисања гасова или отровних пара </a:t>
          </a:r>
          <a:endParaRPr lang="en-US"/>
        </a:p>
      </dgm:t>
    </dgm:pt>
    <dgm:pt modelId="{BD412D22-8673-41C0-86F4-5BF64EEC778C}" type="parTrans" cxnId="{9D35C487-554A-4DD2-B31D-DEEAE6C9DAC3}">
      <dgm:prSet/>
      <dgm:spPr/>
      <dgm:t>
        <a:bodyPr/>
        <a:lstStyle/>
        <a:p>
          <a:endParaRPr lang="en-US"/>
        </a:p>
      </dgm:t>
    </dgm:pt>
    <dgm:pt modelId="{98161606-D648-41A4-841F-4C33704170A4}" type="sibTrans" cxnId="{9D35C487-554A-4DD2-B31D-DEEAE6C9DAC3}">
      <dgm:prSet/>
      <dgm:spPr/>
      <dgm:t>
        <a:bodyPr/>
        <a:lstStyle/>
        <a:p>
          <a:endParaRPr lang="en-US"/>
        </a:p>
      </dgm:t>
    </dgm:pt>
    <dgm:pt modelId="{FC85454F-318F-4FC1-B77A-7F60F08CDD68}">
      <dgm:prSet/>
      <dgm:spPr/>
      <dgm:t>
        <a:bodyPr/>
        <a:lstStyle/>
        <a:p>
          <a:pPr rtl="0"/>
          <a:r>
            <a:rPr lang="en-US" smtClean="0"/>
            <a:t>опекотине изазване ватром, електрицитетом, врућим </a:t>
          </a:r>
          <a:r>
            <a:rPr lang="sr-Cyrl-RS" smtClean="0"/>
            <a:t>   </a:t>
          </a:r>
          <a:r>
            <a:rPr lang="en-US" smtClean="0"/>
            <a:t>п</a:t>
          </a:r>
          <a:r>
            <a:rPr lang="sr-Cyrl-RS" smtClean="0"/>
            <a:t>р</a:t>
          </a:r>
          <a:r>
            <a:rPr lang="en-US" smtClean="0"/>
            <a:t>едметима, течностима</a:t>
          </a:r>
          <a:r>
            <a:rPr lang="sr-Cyrl-RS" smtClean="0"/>
            <a:t>.</a:t>
          </a:r>
          <a:endParaRPr lang="en-US"/>
        </a:p>
      </dgm:t>
    </dgm:pt>
    <dgm:pt modelId="{5616C966-C10C-41BA-930A-98AD068BF0E1}" type="parTrans" cxnId="{E4F8811C-8F0B-49D5-BE42-5F4EB810BDB1}">
      <dgm:prSet/>
      <dgm:spPr/>
      <dgm:t>
        <a:bodyPr/>
        <a:lstStyle/>
        <a:p>
          <a:endParaRPr lang="en-US"/>
        </a:p>
      </dgm:t>
    </dgm:pt>
    <dgm:pt modelId="{BFE77BC0-4188-4EDD-B631-C14D20B184B6}" type="sibTrans" cxnId="{E4F8811C-8F0B-49D5-BE42-5F4EB810BDB1}">
      <dgm:prSet/>
      <dgm:spPr/>
      <dgm:t>
        <a:bodyPr/>
        <a:lstStyle/>
        <a:p>
          <a:endParaRPr lang="en-US"/>
        </a:p>
      </dgm:t>
    </dgm:pt>
    <dgm:pt modelId="{1FFF9759-6172-4602-9FF7-D430BE974A90}">
      <dgm:prSet/>
      <dgm:spPr/>
      <dgm:t>
        <a:bodyPr/>
        <a:lstStyle/>
        <a:p>
          <a:pPr rtl="0"/>
          <a:r>
            <a:rPr lang="sr-Cyrl-RS" dirty="0" smtClean="0"/>
            <a:t>д</a:t>
          </a:r>
          <a:r>
            <a:rPr lang="en-US" dirty="0" err="1" smtClean="0"/>
            <a:t>ав</a:t>
          </a:r>
          <a:r>
            <a:rPr lang="sr-Cyrl-RS" dirty="0" smtClean="0"/>
            <a:t>љ</a:t>
          </a:r>
          <a:r>
            <a:rPr lang="en-US" dirty="0" err="1" smtClean="0"/>
            <a:t>ења</a:t>
          </a:r>
          <a:r>
            <a:rPr lang="en-US" dirty="0" smtClean="0"/>
            <a:t> </a:t>
          </a:r>
          <a:r>
            <a:rPr lang="en-US" dirty="0" err="1" smtClean="0"/>
            <a:t>или</a:t>
          </a:r>
          <a:r>
            <a:rPr lang="en-US" dirty="0" smtClean="0"/>
            <a:t> </a:t>
          </a:r>
          <a:r>
            <a:rPr lang="en-US" dirty="0" err="1" smtClean="0"/>
            <a:t>утоп</a:t>
          </a:r>
          <a:r>
            <a:rPr lang="sr-Cyrl-RS" dirty="0" smtClean="0"/>
            <a:t>љ</a:t>
          </a:r>
          <a:r>
            <a:rPr lang="en-US" dirty="0" err="1" smtClean="0"/>
            <a:t>ења</a:t>
          </a:r>
          <a:r>
            <a:rPr lang="en-US" dirty="0" smtClean="0"/>
            <a:t>,</a:t>
          </a:r>
          <a:endParaRPr lang="en-US" dirty="0"/>
        </a:p>
      </dgm:t>
    </dgm:pt>
    <dgm:pt modelId="{B9275E3C-2697-4FAB-8B80-FD56F368B25F}" type="parTrans" cxnId="{B0F9A85E-A58B-4662-B7F4-28E66D400D9E}">
      <dgm:prSet/>
      <dgm:spPr/>
      <dgm:t>
        <a:bodyPr/>
        <a:lstStyle/>
        <a:p>
          <a:endParaRPr lang="en-US"/>
        </a:p>
      </dgm:t>
    </dgm:pt>
    <dgm:pt modelId="{D5944F26-8765-49C8-BF34-0F8E5FE9172C}" type="sibTrans" cxnId="{B0F9A85E-A58B-4662-B7F4-28E66D400D9E}">
      <dgm:prSet/>
      <dgm:spPr/>
      <dgm:t>
        <a:bodyPr/>
        <a:lstStyle/>
        <a:p>
          <a:endParaRPr lang="en-US"/>
        </a:p>
      </dgm:t>
    </dgm:pt>
    <dgm:pt modelId="{17CF86C3-FD23-4CF4-9A61-6D01752EDFD3}">
      <dgm:prSet/>
      <dgm:spPr/>
      <dgm:t>
        <a:bodyPr/>
        <a:lstStyle/>
        <a:p>
          <a:pPr rtl="0"/>
          <a:r>
            <a:rPr lang="en-US" smtClean="0"/>
            <a:t>гушења или угушења услед затрпавања зем</a:t>
          </a:r>
          <a:r>
            <a:rPr lang="sr-Cyrl-RS" smtClean="0"/>
            <a:t>љ</a:t>
          </a:r>
          <a:r>
            <a:rPr lang="en-US" smtClean="0"/>
            <a:t>ом, песком и сл.,</a:t>
          </a:r>
          <a:endParaRPr lang="en-US"/>
        </a:p>
      </dgm:t>
    </dgm:pt>
    <dgm:pt modelId="{E9459C56-19FE-4E0F-A6EA-C08D8D8CBDA9}" type="parTrans" cxnId="{93E023CE-2D5E-4A5C-8154-82F1ABDE0ECB}">
      <dgm:prSet/>
      <dgm:spPr/>
      <dgm:t>
        <a:bodyPr/>
        <a:lstStyle/>
        <a:p>
          <a:endParaRPr lang="en-US"/>
        </a:p>
      </dgm:t>
    </dgm:pt>
    <dgm:pt modelId="{86B3C316-3313-4932-8538-C0AADD248A7A}" type="sibTrans" cxnId="{93E023CE-2D5E-4A5C-8154-82F1ABDE0ECB}">
      <dgm:prSet/>
      <dgm:spPr/>
      <dgm:t>
        <a:bodyPr/>
        <a:lstStyle/>
        <a:p>
          <a:endParaRPr lang="en-US"/>
        </a:p>
      </dgm:t>
    </dgm:pt>
    <dgm:pt modelId="{EFCB1D88-AE57-4F52-84F8-22AB24E00A9D}" type="pres">
      <dgm:prSet presAssocID="{62E9C343-B0B5-41E5-A7DC-E11BB3220A7C}" presName="linear" presStyleCnt="0">
        <dgm:presLayoutVars>
          <dgm:animLvl val="lvl"/>
          <dgm:resizeHandles val="exact"/>
        </dgm:presLayoutVars>
      </dgm:prSet>
      <dgm:spPr/>
      <dgm:t>
        <a:bodyPr/>
        <a:lstStyle/>
        <a:p>
          <a:endParaRPr lang="en-US"/>
        </a:p>
      </dgm:t>
    </dgm:pt>
    <dgm:pt modelId="{BB1A3DB4-8E6E-4674-BDDD-64B1E0517B67}" type="pres">
      <dgm:prSet presAssocID="{662DAE25-4AF2-46F8-B2EB-79A4FB15E783}" presName="parentText" presStyleLbl="node1" presStyleIdx="0" presStyleCnt="1">
        <dgm:presLayoutVars>
          <dgm:chMax val="0"/>
          <dgm:bulletEnabled val="1"/>
        </dgm:presLayoutVars>
      </dgm:prSet>
      <dgm:spPr/>
      <dgm:t>
        <a:bodyPr/>
        <a:lstStyle/>
        <a:p>
          <a:endParaRPr lang="en-US"/>
        </a:p>
      </dgm:t>
    </dgm:pt>
    <dgm:pt modelId="{6702F0FB-C51B-45CA-9616-660A05BBF048}" type="pres">
      <dgm:prSet presAssocID="{662DAE25-4AF2-46F8-B2EB-79A4FB15E783}" presName="childText" presStyleLbl="revTx" presStyleIdx="0" presStyleCnt="1">
        <dgm:presLayoutVars>
          <dgm:bulletEnabled val="1"/>
        </dgm:presLayoutVars>
      </dgm:prSet>
      <dgm:spPr/>
      <dgm:t>
        <a:bodyPr/>
        <a:lstStyle/>
        <a:p>
          <a:endParaRPr lang="en-US"/>
        </a:p>
      </dgm:t>
    </dgm:pt>
  </dgm:ptLst>
  <dgm:cxnLst>
    <dgm:cxn modelId="{8C0F0E3D-7E20-4992-80F7-F2A8ABA9B44C}" type="presOf" srcId="{9CEBBB73-76E6-4379-B7C0-77D485D57A74}" destId="{6702F0FB-C51B-45CA-9616-660A05BBF048}" srcOrd="0" destOrd="2" presId="urn:microsoft.com/office/officeart/2005/8/layout/vList2"/>
    <dgm:cxn modelId="{202053AA-214A-4049-81D4-DF65864632BF}" srcId="{62E9C343-B0B5-41E5-A7DC-E11BB3220A7C}" destId="{662DAE25-4AF2-46F8-B2EB-79A4FB15E783}" srcOrd="0" destOrd="0" parTransId="{38549213-B17B-4819-8FBE-108402D73920}" sibTransId="{97BAE590-BB4F-4E08-9CF0-2E925ED3E026}"/>
    <dgm:cxn modelId="{AA56CE65-8A45-44D6-9FC5-2646E2468C61}" srcId="{662DAE25-4AF2-46F8-B2EB-79A4FB15E783}" destId="{FEDCCE09-3B9B-443A-B7E5-BA129A8C40DF}" srcOrd="0" destOrd="0" parTransId="{57654EF3-62AD-43AA-932D-AEB6EBC552C3}" sibTransId="{1E5473B1-71A5-4272-AE2D-2D4C010A86DC}"/>
    <dgm:cxn modelId="{84F0EB11-EF9D-4A42-B4A4-E43E5CCF946F}" type="presOf" srcId="{FC85454F-318F-4FC1-B77A-7F60F08CDD68}" destId="{6702F0FB-C51B-45CA-9616-660A05BBF048}" srcOrd="0" destOrd="6" presId="urn:microsoft.com/office/officeart/2005/8/layout/vList2"/>
    <dgm:cxn modelId="{60AC7A78-7CAB-4A3A-99F4-0A02199FB69F}" type="presOf" srcId="{07666DE3-30B8-4A79-BDA4-4175D24BC4D5}" destId="{6702F0FB-C51B-45CA-9616-660A05BBF048}" srcOrd="0" destOrd="4" presId="urn:microsoft.com/office/officeart/2005/8/layout/vList2"/>
    <dgm:cxn modelId="{E4F8811C-8F0B-49D5-BE42-5F4EB810BDB1}" srcId="{662DAE25-4AF2-46F8-B2EB-79A4FB15E783}" destId="{FC85454F-318F-4FC1-B77A-7F60F08CDD68}" srcOrd="6" destOrd="0" parTransId="{5616C966-C10C-41BA-930A-98AD068BF0E1}" sibTransId="{BFE77BC0-4188-4EDD-B631-C14D20B184B6}"/>
    <dgm:cxn modelId="{7DFE9FE9-3590-462E-BA59-6BCAFD570155}" type="presOf" srcId="{662DAE25-4AF2-46F8-B2EB-79A4FB15E783}" destId="{BB1A3DB4-8E6E-4674-BDDD-64B1E0517B67}" srcOrd="0" destOrd="0" presId="urn:microsoft.com/office/officeart/2005/8/layout/vList2"/>
    <dgm:cxn modelId="{A9FDD5E2-E8AF-489A-BA65-3BCAE32FBE28}" srcId="{662DAE25-4AF2-46F8-B2EB-79A4FB15E783}" destId="{72DB7EBB-98D5-47FF-8AA6-19FAFFB85E4C}" srcOrd="3" destOrd="0" parTransId="{D44D1646-731A-4C67-B165-E3E5E77B4F38}" sibTransId="{CABC76E9-FEB5-409A-96B1-98C7B79E35D6}"/>
    <dgm:cxn modelId="{4B25B970-246F-4F02-9070-AA0E150AAED0}" type="presOf" srcId="{A1339EDB-FC8B-401B-A0D6-EB6F1C14DDF3}" destId="{6702F0FB-C51B-45CA-9616-660A05BBF048}" srcOrd="0" destOrd="1" presId="urn:microsoft.com/office/officeart/2005/8/layout/vList2"/>
    <dgm:cxn modelId="{717089C1-3D7C-4E36-8D18-0D0022284BA8}" type="presOf" srcId="{1FFF9759-6172-4602-9FF7-D430BE974A90}" destId="{6702F0FB-C51B-45CA-9616-660A05BBF048}" srcOrd="0" destOrd="7" presId="urn:microsoft.com/office/officeart/2005/8/layout/vList2"/>
    <dgm:cxn modelId="{3EA50E66-D40C-459E-A08F-73C8D9E52D79}" srcId="{662DAE25-4AF2-46F8-B2EB-79A4FB15E783}" destId="{07666DE3-30B8-4A79-BDA4-4175D24BC4D5}" srcOrd="4" destOrd="0" parTransId="{40F55A2C-76E6-49B8-988E-14177C669EC1}" sibTransId="{CF5DDD3C-0760-4A0F-A57F-8A4033905A5E}"/>
    <dgm:cxn modelId="{BBFEFB93-4BF4-425D-A65E-6500FF03DAFC}" type="presOf" srcId="{72DB7EBB-98D5-47FF-8AA6-19FAFFB85E4C}" destId="{6702F0FB-C51B-45CA-9616-660A05BBF048}" srcOrd="0" destOrd="3" presId="urn:microsoft.com/office/officeart/2005/8/layout/vList2"/>
    <dgm:cxn modelId="{93486AB5-C8D7-423C-984D-386B66384A01}" srcId="{662DAE25-4AF2-46F8-B2EB-79A4FB15E783}" destId="{9CEBBB73-76E6-4379-B7C0-77D485D57A74}" srcOrd="2" destOrd="0" parTransId="{999D5C5D-871E-4254-96E9-85F413D2F249}" sibTransId="{6CFEBDFB-B878-427F-9029-46C1915512F3}"/>
    <dgm:cxn modelId="{184A761F-90A7-4484-8FAF-365C7F5678C1}" type="presOf" srcId="{8DC2DBD7-FF6C-4DA8-A92C-F624978EDFF6}" destId="{6702F0FB-C51B-45CA-9616-660A05BBF048}" srcOrd="0" destOrd="5" presId="urn:microsoft.com/office/officeart/2005/8/layout/vList2"/>
    <dgm:cxn modelId="{93E023CE-2D5E-4A5C-8154-82F1ABDE0ECB}" srcId="{662DAE25-4AF2-46F8-B2EB-79A4FB15E783}" destId="{17CF86C3-FD23-4CF4-9A61-6D01752EDFD3}" srcOrd="8" destOrd="0" parTransId="{E9459C56-19FE-4E0F-A6EA-C08D8D8CBDA9}" sibTransId="{86B3C316-3313-4932-8538-C0AADD248A7A}"/>
    <dgm:cxn modelId="{A1E46B11-ACBB-4646-89EA-488980507E6F}" srcId="{662DAE25-4AF2-46F8-B2EB-79A4FB15E783}" destId="{A1339EDB-FC8B-401B-A0D6-EB6F1C14DDF3}" srcOrd="1" destOrd="0" parTransId="{E337F284-109F-49CE-AB34-C859A91B498D}" sibTransId="{91186669-078D-4791-A9C2-619EE2FF3602}"/>
    <dgm:cxn modelId="{9D35C487-554A-4DD2-B31D-DEEAE6C9DAC3}" srcId="{662DAE25-4AF2-46F8-B2EB-79A4FB15E783}" destId="{8DC2DBD7-FF6C-4DA8-A92C-F624978EDFF6}" srcOrd="5" destOrd="0" parTransId="{BD412D22-8673-41C0-86F4-5BF64EEC778C}" sibTransId="{98161606-D648-41A4-841F-4C33704170A4}"/>
    <dgm:cxn modelId="{B0F9A85E-A58B-4662-B7F4-28E66D400D9E}" srcId="{662DAE25-4AF2-46F8-B2EB-79A4FB15E783}" destId="{1FFF9759-6172-4602-9FF7-D430BE974A90}" srcOrd="7" destOrd="0" parTransId="{B9275E3C-2697-4FAB-8B80-FD56F368B25F}" sibTransId="{D5944F26-8765-49C8-BF34-0F8E5FE9172C}"/>
    <dgm:cxn modelId="{1E8E08C5-628F-4383-9F7E-9001D42F63DD}" type="presOf" srcId="{62E9C343-B0B5-41E5-A7DC-E11BB3220A7C}" destId="{EFCB1D88-AE57-4F52-84F8-22AB24E00A9D}" srcOrd="0" destOrd="0" presId="urn:microsoft.com/office/officeart/2005/8/layout/vList2"/>
    <dgm:cxn modelId="{D587AFDA-DC5A-4C01-A7AF-2F74BB551860}" type="presOf" srcId="{FEDCCE09-3B9B-443A-B7E5-BA129A8C40DF}" destId="{6702F0FB-C51B-45CA-9616-660A05BBF048}" srcOrd="0" destOrd="0" presId="urn:microsoft.com/office/officeart/2005/8/layout/vList2"/>
    <dgm:cxn modelId="{BC778932-7D26-4ADC-A237-D8B17F7F5551}" type="presOf" srcId="{17CF86C3-FD23-4CF4-9A61-6D01752EDFD3}" destId="{6702F0FB-C51B-45CA-9616-660A05BBF048}" srcOrd="0" destOrd="8" presId="urn:microsoft.com/office/officeart/2005/8/layout/vList2"/>
    <dgm:cxn modelId="{0FC5BE57-F6F1-4394-978E-18F1F6DFDB33}" type="presParOf" srcId="{EFCB1D88-AE57-4F52-84F8-22AB24E00A9D}" destId="{BB1A3DB4-8E6E-4674-BDDD-64B1E0517B67}" srcOrd="0" destOrd="0" presId="urn:microsoft.com/office/officeart/2005/8/layout/vList2"/>
    <dgm:cxn modelId="{AEFABDEE-8747-416C-B685-18F9B7AF4B61}" type="presParOf" srcId="{EFCB1D88-AE57-4F52-84F8-22AB24E00A9D}" destId="{6702F0FB-C51B-45CA-9616-660A05BBF04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1E7C350-0A1D-4820-8DA3-020E3FF0F28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958662A-CA01-4D49-BF35-D5D57EA31654}">
      <dgm:prSet/>
      <dgm:spPr/>
      <dgm:t>
        <a:bodyPr/>
        <a:lstStyle/>
        <a:p>
          <a:pPr rtl="0"/>
          <a:r>
            <a:rPr lang="en-US" b="1" u="sng" smtClean="0"/>
            <a:t>Не сматрају се несрећним случајем </a:t>
          </a:r>
          <a:endParaRPr lang="en-US"/>
        </a:p>
      </dgm:t>
    </dgm:pt>
    <dgm:pt modelId="{484B50F5-2D1D-4008-8D39-FE5D1247662A}" type="parTrans" cxnId="{3A78224E-7D79-40EB-84B2-F40D303D97D9}">
      <dgm:prSet/>
      <dgm:spPr/>
      <dgm:t>
        <a:bodyPr/>
        <a:lstStyle/>
        <a:p>
          <a:endParaRPr lang="en-US"/>
        </a:p>
      </dgm:t>
    </dgm:pt>
    <dgm:pt modelId="{524CA3B3-68AD-4F42-882A-A9C0080BFFCD}" type="sibTrans" cxnId="{3A78224E-7D79-40EB-84B2-F40D303D97D9}">
      <dgm:prSet/>
      <dgm:spPr/>
      <dgm:t>
        <a:bodyPr/>
        <a:lstStyle/>
        <a:p>
          <a:endParaRPr lang="en-US"/>
        </a:p>
      </dgm:t>
    </dgm:pt>
    <dgm:pt modelId="{73E66F23-500F-4EFD-872E-F8E67DF079A6}">
      <dgm:prSet/>
      <dgm:spPr/>
      <dgm:t>
        <a:bodyPr/>
        <a:lstStyle/>
        <a:p>
          <a:pPr rtl="0"/>
          <a:r>
            <a:rPr lang="sr-Cyrl-RS" smtClean="0"/>
            <a:t>с</a:t>
          </a:r>
          <a:r>
            <a:rPr lang="en-US" smtClean="0"/>
            <a:t>ве заразне, професионалне и остале болести</a:t>
          </a:r>
          <a:r>
            <a:rPr lang="sr-Cyrl-RS" smtClean="0"/>
            <a:t>.</a:t>
          </a:r>
          <a:r>
            <a:rPr lang="en-US" smtClean="0"/>
            <a:t> </a:t>
          </a:r>
          <a:endParaRPr lang="en-US"/>
        </a:p>
      </dgm:t>
    </dgm:pt>
    <dgm:pt modelId="{178CE161-3802-4E87-BDAE-013C9C964FE6}" type="parTrans" cxnId="{93834F28-1D0A-49F0-BF8F-EAAF53F4CAEA}">
      <dgm:prSet/>
      <dgm:spPr/>
      <dgm:t>
        <a:bodyPr/>
        <a:lstStyle/>
        <a:p>
          <a:endParaRPr lang="en-US"/>
        </a:p>
      </dgm:t>
    </dgm:pt>
    <dgm:pt modelId="{B8F80F0D-A8F9-4E57-BCA4-258F808546CA}" type="sibTrans" cxnId="{93834F28-1D0A-49F0-BF8F-EAAF53F4CAEA}">
      <dgm:prSet/>
      <dgm:spPr/>
      <dgm:t>
        <a:bodyPr/>
        <a:lstStyle/>
        <a:p>
          <a:endParaRPr lang="en-US"/>
        </a:p>
      </dgm:t>
    </dgm:pt>
    <dgm:pt modelId="{E394DBB6-9534-4A0C-ACC7-A42E458EE261}">
      <dgm:prSet/>
      <dgm:spPr/>
      <dgm:t>
        <a:bodyPr/>
        <a:lstStyle/>
        <a:p>
          <a:pPr rtl="0"/>
          <a:r>
            <a:rPr lang="sr-Cyrl-RS" smtClean="0"/>
            <a:t>т</a:t>
          </a:r>
          <a:r>
            <a:rPr lang="en-US" smtClean="0"/>
            <a:t>рбушне и остале киле, осим оних које настану </a:t>
          </a:r>
          <a:r>
            <a:rPr lang="en-US" i="1" smtClean="0"/>
            <a:t>због</a:t>
          </a:r>
          <a:r>
            <a:rPr lang="sr-Cyrl-RS" i="1" smtClean="0"/>
            <a:t> </a:t>
          </a:r>
          <a:r>
            <a:rPr lang="en-US" i="1" smtClean="0"/>
            <a:t>директног оштећења трбушног зида деловањем спо</a:t>
          </a:r>
          <a:r>
            <a:rPr lang="sr-Cyrl-RS" i="1" smtClean="0"/>
            <a:t>љ</a:t>
          </a:r>
          <a:r>
            <a:rPr lang="en-US" i="1" smtClean="0"/>
            <a:t>ашње</a:t>
          </a:r>
          <a:r>
            <a:rPr lang="sr-Cyrl-RS" i="1" smtClean="0"/>
            <a:t> </a:t>
          </a:r>
          <a:r>
            <a:rPr lang="en-US" i="1" smtClean="0"/>
            <a:t>механичке силе </a:t>
          </a:r>
          <a:r>
            <a:rPr lang="en-US" smtClean="0"/>
            <a:t>на трбушни зид, </a:t>
          </a:r>
          <a:endParaRPr lang="en-US"/>
        </a:p>
      </dgm:t>
    </dgm:pt>
    <dgm:pt modelId="{44B4F3E0-8AC6-4B6C-A7EB-E61B3FF6111B}" type="parTrans" cxnId="{C61BD644-C409-49F3-9459-71BF6E654227}">
      <dgm:prSet/>
      <dgm:spPr/>
      <dgm:t>
        <a:bodyPr/>
        <a:lstStyle/>
        <a:p>
          <a:endParaRPr lang="en-US"/>
        </a:p>
      </dgm:t>
    </dgm:pt>
    <dgm:pt modelId="{EC096303-E8D9-436C-9FCF-4BEE740C26D6}" type="sibTrans" cxnId="{C61BD644-C409-49F3-9459-71BF6E654227}">
      <dgm:prSet/>
      <dgm:spPr/>
      <dgm:t>
        <a:bodyPr/>
        <a:lstStyle/>
        <a:p>
          <a:endParaRPr lang="en-US"/>
        </a:p>
      </dgm:t>
    </dgm:pt>
    <dgm:pt modelId="{B79171C2-1B39-441F-9871-8CB21EF2C998}">
      <dgm:prSet/>
      <dgm:spPr/>
      <dgm:t>
        <a:bodyPr/>
        <a:lstStyle/>
        <a:p>
          <a:pPr rtl="0"/>
          <a:r>
            <a:rPr lang="sr-Cyrl-RS" dirty="0" smtClean="0"/>
            <a:t>х</a:t>
          </a:r>
          <a:r>
            <a:rPr lang="en-US" dirty="0" err="1" smtClean="0"/>
            <a:t>ернија</a:t>
          </a:r>
          <a:r>
            <a:rPr lang="en-US" dirty="0" smtClean="0"/>
            <a:t> </a:t>
          </a:r>
          <a:r>
            <a:rPr lang="en-US" dirty="0" err="1" smtClean="0"/>
            <a:t>интервертебралног</a:t>
          </a:r>
          <a:r>
            <a:rPr lang="en-US" dirty="0" smtClean="0"/>
            <a:t> </a:t>
          </a:r>
          <a:r>
            <a:rPr lang="en-US" dirty="0" err="1" smtClean="0"/>
            <a:t>диска</a:t>
          </a:r>
          <a:r>
            <a:rPr lang="sr-Cyrl-RS" dirty="0" smtClean="0"/>
            <a:t>.</a:t>
          </a:r>
          <a:endParaRPr lang="en-US" dirty="0"/>
        </a:p>
      </dgm:t>
    </dgm:pt>
    <dgm:pt modelId="{994C903C-B3B6-4188-A9E8-5F811A2C95E8}" type="parTrans" cxnId="{3BDBFFC6-8AC6-43F2-8FAD-0C133971CCB5}">
      <dgm:prSet/>
      <dgm:spPr/>
      <dgm:t>
        <a:bodyPr/>
        <a:lstStyle/>
        <a:p>
          <a:endParaRPr lang="en-US"/>
        </a:p>
      </dgm:t>
    </dgm:pt>
    <dgm:pt modelId="{FD65E49F-2DDA-44EC-9A92-BD3542AB17BB}" type="sibTrans" cxnId="{3BDBFFC6-8AC6-43F2-8FAD-0C133971CCB5}">
      <dgm:prSet/>
      <dgm:spPr/>
      <dgm:t>
        <a:bodyPr/>
        <a:lstStyle/>
        <a:p>
          <a:endParaRPr lang="en-US"/>
        </a:p>
      </dgm:t>
    </dgm:pt>
    <dgm:pt modelId="{B771EE8F-EA6C-40E1-9084-192C773640C3}">
      <dgm:prSet/>
      <dgm:spPr/>
      <dgm:t>
        <a:bodyPr/>
        <a:lstStyle/>
        <a:p>
          <a:pPr rtl="0"/>
          <a:r>
            <a:rPr lang="sr-Cyrl-RS" dirty="0" smtClean="0"/>
            <a:t>о</a:t>
          </a:r>
          <a:r>
            <a:rPr lang="en-US" dirty="0" err="1" smtClean="0"/>
            <a:t>длеп</a:t>
          </a:r>
          <a:r>
            <a:rPr lang="sr-Cyrl-RS" dirty="0" smtClean="0"/>
            <a:t>љ</a:t>
          </a:r>
          <a:r>
            <a:rPr lang="en-US" dirty="0" err="1" smtClean="0"/>
            <a:t>ење</a:t>
          </a:r>
          <a:r>
            <a:rPr lang="en-US" dirty="0" smtClean="0"/>
            <a:t> </a:t>
          </a:r>
          <a:r>
            <a:rPr lang="en-US" dirty="0" err="1" smtClean="0"/>
            <a:t>мрежњаче</a:t>
          </a:r>
          <a:r>
            <a:rPr lang="en-US" dirty="0" smtClean="0"/>
            <a:t> (</a:t>
          </a:r>
          <a:r>
            <a:rPr lang="en-US" dirty="0" err="1" smtClean="0"/>
            <a:t>аблатио</a:t>
          </a:r>
          <a:r>
            <a:rPr lang="en-US" dirty="0" smtClean="0"/>
            <a:t> </a:t>
          </a:r>
          <a:r>
            <a:rPr lang="en-US" dirty="0" err="1" smtClean="0"/>
            <a:t>ретинае</a:t>
          </a:r>
          <a:r>
            <a:rPr lang="en-US" dirty="0" smtClean="0"/>
            <a:t>) </a:t>
          </a:r>
          <a:r>
            <a:rPr lang="en-US" dirty="0" err="1" smtClean="0"/>
            <a:t>претходно</a:t>
          </a:r>
          <a:r>
            <a:rPr lang="en-US" dirty="0" smtClean="0"/>
            <a:t> </a:t>
          </a:r>
          <a:r>
            <a:rPr lang="en-US" dirty="0" err="1" smtClean="0"/>
            <a:t>болесног</a:t>
          </a:r>
          <a:r>
            <a:rPr lang="en-US" dirty="0" smtClean="0"/>
            <a:t> </a:t>
          </a:r>
          <a:r>
            <a:rPr lang="en-US" dirty="0" err="1" smtClean="0"/>
            <a:t>или</a:t>
          </a:r>
          <a:r>
            <a:rPr lang="en-US" dirty="0" smtClean="0"/>
            <a:t> </a:t>
          </a:r>
          <a:r>
            <a:rPr lang="en-US" dirty="0" err="1" smtClean="0"/>
            <a:t>дегенеративно</a:t>
          </a:r>
          <a:r>
            <a:rPr lang="sr-Cyrl-RS" dirty="0" smtClean="0"/>
            <a:t> </a:t>
          </a:r>
          <a:r>
            <a:rPr lang="en-US" dirty="0" err="1" smtClean="0"/>
            <a:t>промењеног</a:t>
          </a:r>
          <a:r>
            <a:rPr lang="en-US" dirty="0" smtClean="0"/>
            <a:t> </a:t>
          </a:r>
          <a:r>
            <a:rPr lang="en-US" dirty="0" err="1" smtClean="0"/>
            <a:t>ока</a:t>
          </a:r>
          <a:r>
            <a:rPr lang="en-US" dirty="0" smtClean="0"/>
            <a:t>, а </a:t>
          </a:r>
          <a:r>
            <a:rPr lang="en-US" dirty="0" err="1" smtClean="0"/>
            <a:t>изузетно</a:t>
          </a:r>
          <a:r>
            <a:rPr lang="en-US" dirty="0" smtClean="0"/>
            <a:t> </a:t>
          </a:r>
          <a:r>
            <a:rPr lang="en-US" dirty="0" err="1" smtClean="0"/>
            <a:t>се</a:t>
          </a:r>
          <a:r>
            <a:rPr lang="en-US" dirty="0" smtClean="0"/>
            <a:t> </a:t>
          </a:r>
          <a:r>
            <a:rPr lang="en-US" u="none" dirty="0" err="1" smtClean="0"/>
            <a:t>признаје</a:t>
          </a:r>
          <a:r>
            <a:rPr lang="en-US" u="none" dirty="0" smtClean="0"/>
            <a:t> </a:t>
          </a:r>
          <a:r>
            <a:rPr lang="en-US" u="none" dirty="0" err="1" smtClean="0"/>
            <a:t>одлеп</a:t>
          </a:r>
          <a:r>
            <a:rPr lang="sr-Cyrl-RS" u="none" dirty="0" smtClean="0"/>
            <a:t>љ</a:t>
          </a:r>
          <a:r>
            <a:rPr lang="en-US" u="none" dirty="0" err="1" smtClean="0"/>
            <a:t>ење</a:t>
          </a:r>
          <a:r>
            <a:rPr lang="en-US" u="none" dirty="0" smtClean="0"/>
            <a:t> </a:t>
          </a:r>
          <a:r>
            <a:rPr lang="en-US" u="none" dirty="0" err="1" smtClean="0"/>
            <a:t>мрежњаче</a:t>
          </a:r>
          <a:r>
            <a:rPr lang="en-US" u="none" dirty="0" smtClean="0"/>
            <a:t> </a:t>
          </a:r>
          <a:r>
            <a:rPr lang="en-US" u="none" dirty="0" err="1" smtClean="0"/>
            <a:t>претходно</a:t>
          </a:r>
          <a:r>
            <a:rPr lang="en-US" u="none" dirty="0" smtClean="0"/>
            <a:t> </a:t>
          </a:r>
          <a:r>
            <a:rPr lang="en-US" u="none" dirty="0" err="1" smtClean="0"/>
            <a:t>здравог</a:t>
          </a:r>
          <a:r>
            <a:rPr lang="sr-Cyrl-RS" u="none" dirty="0" smtClean="0"/>
            <a:t> </a:t>
          </a:r>
          <a:r>
            <a:rPr lang="en-US" u="none" dirty="0" err="1" smtClean="0"/>
            <a:t>ока</a:t>
          </a:r>
          <a:r>
            <a:rPr lang="en-US" u="none" dirty="0" smtClean="0"/>
            <a:t>, </a:t>
          </a:r>
          <a:r>
            <a:rPr lang="en-US" u="none" dirty="0" err="1" smtClean="0"/>
            <a:t>уколико</a:t>
          </a:r>
          <a:r>
            <a:rPr lang="en-US" u="none" dirty="0" smtClean="0"/>
            <a:t> </a:t>
          </a:r>
          <a:r>
            <a:rPr lang="en-US" u="none" dirty="0" err="1" smtClean="0"/>
            <a:t>постоје</a:t>
          </a:r>
          <a:r>
            <a:rPr lang="en-US" u="none" dirty="0" smtClean="0"/>
            <a:t> </a:t>
          </a:r>
          <a:r>
            <a:rPr lang="en-US" u="none" dirty="0" err="1" smtClean="0"/>
            <a:t>знакови</a:t>
          </a:r>
          <a:r>
            <a:rPr lang="en-US" u="none" dirty="0" smtClean="0"/>
            <a:t> </a:t>
          </a:r>
          <a:r>
            <a:rPr lang="en-US" u="none" dirty="0" err="1" smtClean="0"/>
            <a:t>директне</a:t>
          </a:r>
          <a:r>
            <a:rPr lang="en-US" u="none" dirty="0" smtClean="0"/>
            <a:t> </a:t>
          </a:r>
          <a:r>
            <a:rPr lang="en-US" u="none" dirty="0" err="1" smtClean="0"/>
            <a:t>спо</a:t>
          </a:r>
          <a:r>
            <a:rPr lang="sr-Cyrl-RS" u="none" dirty="0" smtClean="0"/>
            <a:t>љ</a:t>
          </a:r>
          <a:r>
            <a:rPr lang="en-US" u="none" dirty="0" err="1" smtClean="0"/>
            <a:t>не</a:t>
          </a:r>
          <a:r>
            <a:rPr lang="en-US" u="none" dirty="0" smtClean="0"/>
            <a:t> </a:t>
          </a:r>
          <a:r>
            <a:rPr lang="en-US" u="none" dirty="0" err="1" smtClean="0"/>
            <a:t>озледе</a:t>
          </a:r>
          <a:r>
            <a:rPr lang="en-US" u="none" dirty="0" smtClean="0"/>
            <a:t> </a:t>
          </a:r>
          <a:r>
            <a:rPr lang="en-US" u="none" dirty="0" err="1" smtClean="0"/>
            <a:t>очне</a:t>
          </a:r>
          <a:r>
            <a:rPr lang="en-US" u="none" dirty="0" smtClean="0"/>
            <a:t> </a:t>
          </a:r>
          <a:r>
            <a:rPr lang="en-US" u="none" dirty="0" err="1" smtClean="0"/>
            <a:t>јабучице</a:t>
          </a:r>
          <a:r>
            <a:rPr lang="en-US" u="none" dirty="0" smtClean="0"/>
            <a:t> </a:t>
          </a:r>
          <a:r>
            <a:rPr lang="en-US" u="none" dirty="0" err="1" smtClean="0"/>
            <a:t>утврђени</a:t>
          </a:r>
          <a:r>
            <a:rPr lang="en-US" u="none" dirty="0" smtClean="0"/>
            <a:t> у</a:t>
          </a:r>
          <a:r>
            <a:rPr lang="sr-Cyrl-RS" u="none" dirty="0" smtClean="0"/>
            <a:t> </a:t>
          </a:r>
          <a:r>
            <a:rPr lang="en-US" u="none" dirty="0" err="1" smtClean="0"/>
            <a:t>здравственој</a:t>
          </a:r>
          <a:r>
            <a:rPr lang="en-US" u="none" dirty="0" smtClean="0"/>
            <a:t> </a:t>
          </a:r>
          <a:r>
            <a:rPr lang="en-US" u="none" dirty="0" err="1" smtClean="0"/>
            <a:t>установи</a:t>
          </a:r>
          <a:r>
            <a:rPr lang="en-US" u="none" dirty="0" smtClean="0"/>
            <a:t>, </a:t>
          </a:r>
          <a:endParaRPr lang="en-US" u="none" dirty="0"/>
        </a:p>
      </dgm:t>
    </dgm:pt>
    <dgm:pt modelId="{9D12BA7D-3E8A-4334-88CD-119E8566C4AA}" type="parTrans" cxnId="{B742D734-A8F2-45E3-BD21-B8E558372D67}">
      <dgm:prSet/>
      <dgm:spPr/>
      <dgm:t>
        <a:bodyPr/>
        <a:lstStyle/>
        <a:p>
          <a:endParaRPr lang="en-US"/>
        </a:p>
      </dgm:t>
    </dgm:pt>
    <dgm:pt modelId="{DBDECAD7-9ABB-47E1-8F43-7415D02C5607}" type="sibTrans" cxnId="{B742D734-A8F2-45E3-BD21-B8E558372D67}">
      <dgm:prSet/>
      <dgm:spPr/>
      <dgm:t>
        <a:bodyPr/>
        <a:lstStyle/>
        <a:p>
          <a:endParaRPr lang="en-US"/>
        </a:p>
      </dgm:t>
    </dgm:pt>
    <dgm:pt modelId="{E69D439E-7219-44B8-A735-618B91E16FE5}">
      <dgm:prSet/>
      <dgm:spPr/>
      <dgm:t>
        <a:bodyPr/>
        <a:lstStyle/>
        <a:p>
          <a:pPr rtl="0"/>
          <a:r>
            <a:rPr lang="sr-Cyrl-RS" dirty="0" smtClean="0"/>
            <a:t>п</a:t>
          </a:r>
          <a:r>
            <a:rPr lang="en-US" dirty="0" err="1" smtClean="0"/>
            <a:t>атолошке</a:t>
          </a:r>
          <a:r>
            <a:rPr lang="en-US" dirty="0" smtClean="0"/>
            <a:t> </a:t>
          </a:r>
          <a:r>
            <a:rPr lang="en-US" dirty="0" err="1" smtClean="0"/>
            <a:t>промене</a:t>
          </a:r>
          <a:r>
            <a:rPr lang="en-US" dirty="0" smtClean="0"/>
            <a:t> </a:t>
          </a:r>
          <a:r>
            <a:rPr lang="en-US" dirty="0" err="1" smtClean="0"/>
            <a:t>костију</a:t>
          </a:r>
          <a:r>
            <a:rPr lang="en-US" dirty="0" smtClean="0"/>
            <a:t> и </a:t>
          </a:r>
          <a:r>
            <a:rPr lang="en-US" dirty="0" err="1" smtClean="0"/>
            <a:t>патолошке</a:t>
          </a:r>
          <a:r>
            <a:rPr lang="en-US" dirty="0" smtClean="0"/>
            <a:t> </a:t>
          </a:r>
          <a:r>
            <a:rPr lang="en-US" dirty="0" err="1" smtClean="0"/>
            <a:t>епифизиолизе</a:t>
          </a:r>
          <a:endParaRPr lang="en-US" dirty="0"/>
        </a:p>
      </dgm:t>
    </dgm:pt>
    <dgm:pt modelId="{608E60CB-8AA9-4E48-993F-CD01126A2782}" type="parTrans" cxnId="{3C215FCE-0886-45BB-82DB-75ADB443AF16}">
      <dgm:prSet/>
      <dgm:spPr/>
      <dgm:t>
        <a:bodyPr/>
        <a:lstStyle/>
        <a:p>
          <a:endParaRPr lang="en-US"/>
        </a:p>
      </dgm:t>
    </dgm:pt>
    <dgm:pt modelId="{0AE0FDB8-E65E-4092-A721-BF58BC39F9E1}" type="sibTrans" cxnId="{3C215FCE-0886-45BB-82DB-75ADB443AF16}">
      <dgm:prSet/>
      <dgm:spPr/>
      <dgm:t>
        <a:bodyPr/>
        <a:lstStyle/>
        <a:p>
          <a:endParaRPr lang="en-US"/>
        </a:p>
      </dgm:t>
    </dgm:pt>
    <dgm:pt modelId="{AFB449A8-E988-4926-A592-A4E366707E99}" type="pres">
      <dgm:prSet presAssocID="{31E7C350-0A1D-4820-8DA3-020E3FF0F28A}" presName="linear" presStyleCnt="0">
        <dgm:presLayoutVars>
          <dgm:animLvl val="lvl"/>
          <dgm:resizeHandles val="exact"/>
        </dgm:presLayoutVars>
      </dgm:prSet>
      <dgm:spPr/>
      <dgm:t>
        <a:bodyPr/>
        <a:lstStyle/>
        <a:p>
          <a:endParaRPr lang="en-US"/>
        </a:p>
      </dgm:t>
    </dgm:pt>
    <dgm:pt modelId="{FCA05CC1-CFC3-4D02-8BE2-23A0A7BCC14A}" type="pres">
      <dgm:prSet presAssocID="{1958662A-CA01-4D49-BF35-D5D57EA31654}" presName="parentText" presStyleLbl="node1" presStyleIdx="0" presStyleCnt="1">
        <dgm:presLayoutVars>
          <dgm:chMax val="0"/>
          <dgm:bulletEnabled val="1"/>
        </dgm:presLayoutVars>
      </dgm:prSet>
      <dgm:spPr/>
      <dgm:t>
        <a:bodyPr/>
        <a:lstStyle/>
        <a:p>
          <a:endParaRPr lang="en-US"/>
        </a:p>
      </dgm:t>
    </dgm:pt>
    <dgm:pt modelId="{C8493105-0D23-4726-9552-C791303BB1BB}" type="pres">
      <dgm:prSet presAssocID="{1958662A-CA01-4D49-BF35-D5D57EA31654}" presName="childText" presStyleLbl="revTx" presStyleIdx="0" presStyleCnt="1">
        <dgm:presLayoutVars>
          <dgm:bulletEnabled val="1"/>
        </dgm:presLayoutVars>
      </dgm:prSet>
      <dgm:spPr/>
      <dgm:t>
        <a:bodyPr/>
        <a:lstStyle/>
        <a:p>
          <a:endParaRPr lang="en-US"/>
        </a:p>
      </dgm:t>
    </dgm:pt>
  </dgm:ptLst>
  <dgm:cxnLst>
    <dgm:cxn modelId="{93834F28-1D0A-49F0-BF8F-EAAF53F4CAEA}" srcId="{1958662A-CA01-4D49-BF35-D5D57EA31654}" destId="{73E66F23-500F-4EFD-872E-F8E67DF079A6}" srcOrd="0" destOrd="0" parTransId="{178CE161-3802-4E87-BDAE-013C9C964FE6}" sibTransId="{B8F80F0D-A8F9-4E57-BCA4-258F808546CA}"/>
    <dgm:cxn modelId="{3788F043-3CDD-4713-8A31-A79CAE093A24}" type="presOf" srcId="{E394DBB6-9534-4A0C-ACC7-A42E458EE261}" destId="{C8493105-0D23-4726-9552-C791303BB1BB}" srcOrd="0" destOrd="1" presId="urn:microsoft.com/office/officeart/2005/8/layout/vList2"/>
    <dgm:cxn modelId="{11FE5A01-E7E7-4292-AAFD-22DE5D72B9E5}" type="presOf" srcId="{1958662A-CA01-4D49-BF35-D5D57EA31654}" destId="{FCA05CC1-CFC3-4D02-8BE2-23A0A7BCC14A}" srcOrd="0" destOrd="0" presId="urn:microsoft.com/office/officeart/2005/8/layout/vList2"/>
    <dgm:cxn modelId="{C61BD644-C409-49F3-9459-71BF6E654227}" srcId="{1958662A-CA01-4D49-BF35-D5D57EA31654}" destId="{E394DBB6-9534-4A0C-ACC7-A42E458EE261}" srcOrd="1" destOrd="0" parTransId="{44B4F3E0-8AC6-4B6C-A7EB-E61B3FF6111B}" sibTransId="{EC096303-E8D9-436C-9FCF-4BEE740C26D6}"/>
    <dgm:cxn modelId="{1D5E3A24-837C-4EC1-8E5E-478543BB17C9}" type="presOf" srcId="{B771EE8F-EA6C-40E1-9084-192C773640C3}" destId="{C8493105-0D23-4726-9552-C791303BB1BB}" srcOrd="0" destOrd="3" presId="urn:microsoft.com/office/officeart/2005/8/layout/vList2"/>
    <dgm:cxn modelId="{3A78224E-7D79-40EB-84B2-F40D303D97D9}" srcId="{31E7C350-0A1D-4820-8DA3-020E3FF0F28A}" destId="{1958662A-CA01-4D49-BF35-D5D57EA31654}" srcOrd="0" destOrd="0" parTransId="{484B50F5-2D1D-4008-8D39-FE5D1247662A}" sibTransId="{524CA3B3-68AD-4F42-882A-A9C0080BFFCD}"/>
    <dgm:cxn modelId="{A97C887D-A3C0-4119-A35C-E6672D9BBCBB}" type="presOf" srcId="{73E66F23-500F-4EFD-872E-F8E67DF079A6}" destId="{C8493105-0D23-4726-9552-C791303BB1BB}" srcOrd="0" destOrd="0" presId="urn:microsoft.com/office/officeart/2005/8/layout/vList2"/>
    <dgm:cxn modelId="{3BDBFFC6-8AC6-43F2-8FAD-0C133971CCB5}" srcId="{1958662A-CA01-4D49-BF35-D5D57EA31654}" destId="{B79171C2-1B39-441F-9871-8CB21EF2C998}" srcOrd="2" destOrd="0" parTransId="{994C903C-B3B6-4188-A9E8-5F811A2C95E8}" sibTransId="{FD65E49F-2DDA-44EC-9A92-BD3542AB17BB}"/>
    <dgm:cxn modelId="{CFFB3E90-E5AB-40B6-9FD3-1E328D20920A}" type="presOf" srcId="{B79171C2-1B39-441F-9871-8CB21EF2C998}" destId="{C8493105-0D23-4726-9552-C791303BB1BB}" srcOrd="0" destOrd="2" presId="urn:microsoft.com/office/officeart/2005/8/layout/vList2"/>
    <dgm:cxn modelId="{3C215FCE-0886-45BB-82DB-75ADB443AF16}" srcId="{1958662A-CA01-4D49-BF35-D5D57EA31654}" destId="{E69D439E-7219-44B8-A735-618B91E16FE5}" srcOrd="4" destOrd="0" parTransId="{608E60CB-8AA9-4E48-993F-CD01126A2782}" sibTransId="{0AE0FDB8-E65E-4092-A721-BF58BC39F9E1}"/>
    <dgm:cxn modelId="{B742D734-A8F2-45E3-BD21-B8E558372D67}" srcId="{1958662A-CA01-4D49-BF35-D5D57EA31654}" destId="{B771EE8F-EA6C-40E1-9084-192C773640C3}" srcOrd="3" destOrd="0" parTransId="{9D12BA7D-3E8A-4334-88CD-119E8566C4AA}" sibTransId="{DBDECAD7-9ABB-47E1-8F43-7415D02C5607}"/>
    <dgm:cxn modelId="{272F459C-3A61-45DE-AD5A-79A0152DFB44}" type="presOf" srcId="{E69D439E-7219-44B8-A735-618B91E16FE5}" destId="{C8493105-0D23-4726-9552-C791303BB1BB}" srcOrd="0" destOrd="4" presId="urn:microsoft.com/office/officeart/2005/8/layout/vList2"/>
    <dgm:cxn modelId="{D8501293-3E19-4E0E-9DFA-FDAAE68F107C}" type="presOf" srcId="{31E7C350-0A1D-4820-8DA3-020E3FF0F28A}" destId="{AFB449A8-E988-4926-A592-A4E366707E99}" srcOrd="0" destOrd="0" presId="urn:microsoft.com/office/officeart/2005/8/layout/vList2"/>
    <dgm:cxn modelId="{87BA9C5D-F25B-49EC-9ADA-22467FFC6EB5}" type="presParOf" srcId="{AFB449A8-E988-4926-A592-A4E366707E99}" destId="{FCA05CC1-CFC3-4D02-8BE2-23A0A7BCC14A}" srcOrd="0" destOrd="0" presId="urn:microsoft.com/office/officeart/2005/8/layout/vList2"/>
    <dgm:cxn modelId="{BC09D7C8-7BD7-40B3-BD97-74E8834DAE5E}" type="presParOf" srcId="{AFB449A8-E988-4926-A592-A4E366707E99}" destId="{C8493105-0D23-4726-9552-C791303BB1BB}"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3FF8CE6-74AC-4ACB-A165-8F75DAEE79F4}"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D57A1644-8A3C-4D3A-AEC0-B38B615D5928}">
      <dgm:prSet custT="1"/>
      <dgm:spPr/>
      <dgm:t>
        <a:bodyPr/>
        <a:lstStyle/>
        <a:p>
          <a:pPr rtl="0"/>
          <a:r>
            <a:rPr lang="sr-Cyrl-RS" sz="2400" b="1" dirty="0" smtClean="0"/>
            <a:t>Проблеми везани за утврђивање обавезе осигуравача, примери из праксе</a:t>
          </a:r>
          <a:endParaRPr lang="en-US" sz="2400" dirty="0"/>
        </a:p>
      </dgm:t>
    </dgm:pt>
    <dgm:pt modelId="{995043E2-FA3C-45DB-8F25-EE9209FF3422}" type="parTrans" cxnId="{AD2B8234-D751-4EC2-A69F-604371AECCF2}">
      <dgm:prSet/>
      <dgm:spPr/>
      <dgm:t>
        <a:bodyPr/>
        <a:lstStyle/>
        <a:p>
          <a:endParaRPr lang="en-US"/>
        </a:p>
      </dgm:t>
    </dgm:pt>
    <dgm:pt modelId="{25EB9378-0473-42B0-B9BB-B79FE6191848}" type="sibTrans" cxnId="{AD2B8234-D751-4EC2-A69F-604371AECCF2}">
      <dgm:prSet/>
      <dgm:spPr/>
      <dgm:t>
        <a:bodyPr/>
        <a:lstStyle/>
        <a:p>
          <a:endParaRPr lang="en-US"/>
        </a:p>
      </dgm:t>
    </dgm:pt>
    <dgm:pt modelId="{0625F7B5-E791-430F-A62A-248E0B2BCC1D}" type="pres">
      <dgm:prSet presAssocID="{A3FF8CE6-74AC-4ACB-A165-8F75DAEE79F4}" presName="linear" presStyleCnt="0">
        <dgm:presLayoutVars>
          <dgm:animLvl val="lvl"/>
          <dgm:resizeHandles val="exact"/>
        </dgm:presLayoutVars>
      </dgm:prSet>
      <dgm:spPr/>
      <dgm:t>
        <a:bodyPr/>
        <a:lstStyle/>
        <a:p>
          <a:endParaRPr lang="en-US"/>
        </a:p>
      </dgm:t>
    </dgm:pt>
    <dgm:pt modelId="{84BE1204-51D5-4538-8D71-EDDD8802BAB0}" type="pres">
      <dgm:prSet presAssocID="{D57A1644-8A3C-4D3A-AEC0-B38B615D5928}" presName="parentText" presStyleLbl="node1" presStyleIdx="0" presStyleCnt="1">
        <dgm:presLayoutVars>
          <dgm:chMax val="0"/>
          <dgm:bulletEnabled val="1"/>
        </dgm:presLayoutVars>
      </dgm:prSet>
      <dgm:spPr/>
      <dgm:t>
        <a:bodyPr/>
        <a:lstStyle/>
        <a:p>
          <a:endParaRPr lang="en-US"/>
        </a:p>
      </dgm:t>
    </dgm:pt>
  </dgm:ptLst>
  <dgm:cxnLst>
    <dgm:cxn modelId="{F91F8003-F706-4812-96C3-BFDDB49CE196}" type="presOf" srcId="{A3FF8CE6-74AC-4ACB-A165-8F75DAEE79F4}" destId="{0625F7B5-E791-430F-A62A-248E0B2BCC1D}" srcOrd="0" destOrd="0" presId="urn:microsoft.com/office/officeart/2005/8/layout/vList2"/>
    <dgm:cxn modelId="{AD2B8234-D751-4EC2-A69F-604371AECCF2}" srcId="{A3FF8CE6-74AC-4ACB-A165-8F75DAEE79F4}" destId="{D57A1644-8A3C-4D3A-AEC0-B38B615D5928}" srcOrd="0" destOrd="0" parTransId="{995043E2-FA3C-45DB-8F25-EE9209FF3422}" sibTransId="{25EB9378-0473-42B0-B9BB-B79FE6191848}"/>
    <dgm:cxn modelId="{84C10D03-4B44-4774-B1F7-3FBC17051C8E}" type="presOf" srcId="{D57A1644-8A3C-4D3A-AEC0-B38B615D5928}" destId="{84BE1204-51D5-4538-8D71-EDDD8802BAB0}" srcOrd="0" destOrd="0" presId="urn:microsoft.com/office/officeart/2005/8/layout/vList2"/>
    <dgm:cxn modelId="{49ABF51B-5A16-4F45-B876-049C54B9609B}" type="presParOf" srcId="{0625F7B5-E791-430F-A62A-248E0B2BCC1D}" destId="{84BE1204-51D5-4538-8D71-EDDD8802BAB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300B27-2BCF-4A28-B87E-AF427C98FA31}">
      <dsp:nvSpPr>
        <dsp:cNvPr id="0" name=""/>
        <dsp:cNvSpPr/>
      </dsp:nvSpPr>
      <dsp:spPr>
        <a:xfrm>
          <a:off x="0" y="14580"/>
          <a:ext cx="8915400" cy="1113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sr-Cyrl-RS" sz="2800" b="1" u="sng" kern="1200" dirty="0" smtClean="0"/>
            <a:t>ОСИГУРАЊЕ- дефиниција, детерминанте, начела и основни појмови </a:t>
          </a:r>
          <a:endParaRPr lang="en-US" sz="2800" kern="1200" dirty="0"/>
        </a:p>
      </dsp:txBody>
      <dsp:txXfrm>
        <a:off x="54373" y="68953"/>
        <a:ext cx="8806654" cy="100509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999135-F605-4C08-9175-ADEF7622E6CA}">
      <dsp:nvSpPr>
        <dsp:cNvPr id="0" name=""/>
        <dsp:cNvSpPr/>
      </dsp:nvSpPr>
      <dsp:spPr>
        <a:xfrm>
          <a:off x="0" y="0"/>
          <a:ext cx="9906000" cy="49350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lvl="0" algn="l" defTabSz="2533650" rtl="0">
            <a:lnSpc>
              <a:spcPct val="90000"/>
            </a:lnSpc>
            <a:spcBef>
              <a:spcPct val="0"/>
            </a:spcBef>
            <a:spcAft>
              <a:spcPct val="35000"/>
            </a:spcAft>
          </a:pPr>
          <a:r>
            <a:rPr lang="sr-Cyrl-RS" sz="5700" b="1" kern="1200" dirty="0" smtClean="0"/>
            <a:t>Ризик </a:t>
          </a:r>
          <a:r>
            <a:rPr lang="sr-Cyrl-RS" sz="5700" kern="1200" dirty="0" smtClean="0"/>
            <a:t>је могући</a:t>
          </a:r>
          <a:r>
            <a:rPr lang="sr-Latn-RS" sz="5700" kern="1200" dirty="0" smtClean="0"/>
            <a:t>, </a:t>
          </a:r>
          <a:r>
            <a:rPr lang="en-US" sz="5700" kern="1200" dirty="0" err="1" smtClean="0"/>
            <a:t>неизвестан</a:t>
          </a:r>
          <a:r>
            <a:rPr lang="en-US" sz="5700" kern="1200" dirty="0" smtClean="0"/>
            <a:t>,</a:t>
          </a:r>
          <a:r>
            <a:rPr lang="sr-Cyrl-RS" sz="5700" kern="1200" dirty="0" smtClean="0"/>
            <a:t> будући</a:t>
          </a:r>
          <a:r>
            <a:rPr lang="en-US" sz="5700" kern="1200" dirty="0" smtClean="0"/>
            <a:t> </a:t>
          </a:r>
          <a:r>
            <a:rPr lang="en-US" sz="5700" kern="1200" dirty="0" err="1" smtClean="0"/>
            <a:t>догађај</a:t>
          </a:r>
          <a:r>
            <a:rPr lang="en-US" sz="5700" kern="1200" dirty="0" smtClean="0"/>
            <a:t>, </a:t>
          </a:r>
          <a:r>
            <a:rPr lang="en-US" sz="5700" kern="1200" dirty="0" err="1" smtClean="0"/>
            <a:t>који</a:t>
          </a:r>
          <a:r>
            <a:rPr lang="sr-Cyrl-RS" sz="5700" kern="1200" dirty="0" smtClean="0"/>
            <a:t> не зависи од осигураника или трећег лица и наноси штету личности  или имовини.</a:t>
          </a:r>
          <a:endParaRPr lang="en-US" sz="5700" kern="1200" dirty="0"/>
        </a:p>
      </dsp:txBody>
      <dsp:txXfrm>
        <a:off x="240910" y="240910"/>
        <a:ext cx="9424180" cy="4453239"/>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0F0595-5D9B-4C85-B1F2-D5D4C951A281}">
      <dsp:nvSpPr>
        <dsp:cNvPr id="0" name=""/>
        <dsp:cNvSpPr/>
      </dsp:nvSpPr>
      <dsp:spPr>
        <a:xfrm>
          <a:off x="0" y="62868"/>
          <a:ext cx="9705528" cy="1099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sr-Cyrl-RS" sz="2000" b="1" u="sng" kern="1200" smtClean="0"/>
            <a:t>ДРУШТВО ЗА ОСИГУРАЊЕ (ОСИГУРАВАЧ)</a:t>
          </a:r>
          <a:r>
            <a:rPr lang="sr-Cyrl-RS" sz="2000" kern="1200" smtClean="0"/>
            <a:t> је п</a:t>
          </a:r>
          <a:r>
            <a:rPr lang="en-US" sz="2000" kern="1200" smtClean="0"/>
            <a:t>равно лице које се Уговором о осигурању обавезује на накнаду штете, односно исплату уговореног новчаног износа </a:t>
          </a:r>
          <a:r>
            <a:rPr lang="sr-Cyrl-RS" sz="2000" kern="1200" smtClean="0"/>
            <a:t>осигуранику или кориснику осигурања </a:t>
          </a:r>
          <a:r>
            <a:rPr lang="en-US" sz="2000" kern="1200" smtClean="0"/>
            <a:t>када се оствари </a:t>
          </a:r>
          <a:r>
            <a:rPr lang="sr-Cyrl-RS" sz="2000" kern="1200" smtClean="0"/>
            <a:t>уговорени </a:t>
          </a:r>
          <a:r>
            <a:rPr lang="en-US" sz="2000" kern="1200" smtClean="0"/>
            <a:t>ризик. </a:t>
          </a:r>
          <a:endParaRPr lang="en-US" sz="2000" kern="1200"/>
        </a:p>
      </dsp:txBody>
      <dsp:txXfrm>
        <a:off x="53688" y="116556"/>
        <a:ext cx="9598152" cy="992424"/>
      </dsp:txXfrm>
    </dsp:sp>
    <dsp:sp modelId="{D8F27424-8247-48EA-A5D0-9BE41FB0D609}">
      <dsp:nvSpPr>
        <dsp:cNvPr id="0" name=""/>
        <dsp:cNvSpPr/>
      </dsp:nvSpPr>
      <dsp:spPr>
        <a:xfrm>
          <a:off x="0" y="1220268"/>
          <a:ext cx="9705528" cy="1099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sr-Cyrl-RS" sz="2000" b="1" u="sng" kern="1200" smtClean="0"/>
            <a:t>УГОВОР О ОСИГУРАЊУ</a:t>
          </a:r>
          <a:r>
            <a:rPr lang="sr-Cyrl-RS" sz="2000" u="sng" kern="1200" smtClean="0"/>
            <a:t> </a:t>
          </a:r>
          <a:r>
            <a:rPr lang="sr-Cyrl-RS" sz="2000" kern="1200" smtClean="0"/>
            <a:t>је правни акт, којим се регулишу односи друштва за осигурање и осигураника за сваки осигурани ризик.</a:t>
          </a:r>
          <a:endParaRPr lang="en-US" sz="2000" kern="1200"/>
        </a:p>
      </dsp:txBody>
      <dsp:txXfrm>
        <a:off x="53688" y="1273956"/>
        <a:ext cx="9598152" cy="992424"/>
      </dsp:txXfrm>
    </dsp:sp>
    <dsp:sp modelId="{A6275134-405B-4C3D-88E6-602AAFDDA341}">
      <dsp:nvSpPr>
        <dsp:cNvPr id="0" name=""/>
        <dsp:cNvSpPr/>
      </dsp:nvSpPr>
      <dsp:spPr>
        <a:xfrm>
          <a:off x="0" y="2377668"/>
          <a:ext cx="9705528" cy="1099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sr-Cyrl-RS" sz="2000" b="1" u="sng" kern="1200" smtClean="0"/>
            <a:t>УСЛОВИ ОСИГУРАЊА </a:t>
          </a:r>
          <a:r>
            <a:rPr lang="sr-Cyrl-RS" sz="2000" kern="1200" smtClean="0"/>
            <a:t>су део Уговора о осигурању којим се: </a:t>
          </a:r>
          <a:endParaRPr lang="en-US" sz="2000" kern="1200"/>
        </a:p>
      </dsp:txBody>
      <dsp:txXfrm>
        <a:off x="53688" y="2431356"/>
        <a:ext cx="9598152" cy="992424"/>
      </dsp:txXfrm>
    </dsp:sp>
    <dsp:sp modelId="{4B11D992-7EAF-4E42-A7D5-9F097CC708B6}">
      <dsp:nvSpPr>
        <dsp:cNvPr id="0" name=""/>
        <dsp:cNvSpPr/>
      </dsp:nvSpPr>
      <dsp:spPr>
        <a:xfrm>
          <a:off x="0" y="3477468"/>
          <a:ext cx="9705528" cy="683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8151"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lang="sr-Cyrl-RS" sz="2000" b="1" kern="1200" dirty="0" smtClean="0"/>
            <a:t>прецизно дефинише ризик који је обухваћен осигурањем.  </a:t>
          </a:r>
          <a:endParaRPr lang="en-US" sz="2000" b="1" kern="1200" dirty="0"/>
        </a:p>
        <a:p>
          <a:pPr marL="228600" lvl="1" indent="-228600" algn="l" defTabSz="889000" rtl="0">
            <a:lnSpc>
              <a:spcPct val="90000"/>
            </a:lnSpc>
            <a:spcBef>
              <a:spcPct val="0"/>
            </a:spcBef>
            <a:spcAft>
              <a:spcPct val="20000"/>
            </a:spcAft>
            <a:buChar char="••"/>
          </a:pPr>
          <a:r>
            <a:rPr lang="sr-Cyrl-RS" sz="2000" b="1" kern="1200" dirty="0" smtClean="0"/>
            <a:t>прописују п</a:t>
          </a:r>
          <a:r>
            <a:rPr lang="hr-HR" sz="2000" b="1" kern="1200" dirty="0" smtClean="0"/>
            <a:t>рава и обавезе </a:t>
          </a:r>
          <a:r>
            <a:rPr lang="sr-Cyrl-RS" sz="2000" b="1" kern="1200" dirty="0" smtClean="0"/>
            <a:t>осигуравача и осигураника за сваку врсту осигурања.</a:t>
          </a:r>
          <a:endParaRPr lang="en-US" sz="2000" b="1" kern="1200" dirty="0"/>
        </a:p>
      </dsp:txBody>
      <dsp:txXfrm>
        <a:off x="0" y="3477468"/>
        <a:ext cx="9705528" cy="683100"/>
      </dsp:txXfrm>
    </dsp:sp>
    <dsp:sp modelId="{F71F3127-7CE7-4B73-AB43-B03F7FBBB3A3}">
      <dsp:nvSpPr>
        <dsp:cNvPr id="0" name=""/>
        <dsp:cNvSpPr/>
      </dsp:nvSpPr>
      <dsp:spPr>
        <a:xfrm>
          <a:off x="0" y="4160568"/>
          <a:ext cx="9705528" cy="1099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sr-Cyrl-RS" sz="2000" b="1" u="sng" kern="1200" dirty="0" smtClean="0"/>
            <a:t>ПОЛИСА ОСИГУРАЊА </a:t>
          </a:r>
          <a:r>
            <a:rPr lang="sr-Cyrl-RS" sz="2000" kern="1200" dirty="0" smtClean="0"/>
            <a:t>је </a:t>
          </a:r>
          <a:r>
            <a:rPr lang="en-US" sz="2000" kern="1200" dirty="0" err="1" smtClean="0"/>
            <a:t>исправа</a:t>
          </a:r>
          <a:r>
            <a:rPr lang="en-US" sz="2000" kern="1200" dirty="0" smtClean="0"/>
            <a:t> </a:t>
          </a:r>
          <a:r>
            <a:rPr lang="en-US" sz="2000" kern="1200" dirty="0" err="1" smtClean="0"/>
            <a:t>која</a:t>
          </a:r>
          <a:r>
            <a:rPr lang="en-US" sz="2000" kern="1200" dirty="0" smtClean="0"/>
            <a:t> </a:t>
          </a:r>
          <a:r>
            <a:rPr lang="en-US" sz="2000" kern="1200" dirty="0" err="1" smtClean="0"/>
            <a:t>прати</a:t>
          </a:r>
          <a:r>
            <a:rPr lang="en-US" sz="2000" kern="1200" dirty="0" smtClean="0"/>
            <a:t> </a:t>
          </a:r>
          <a:r>
            <a:rPr lang="en-US" sz="2000" kern="1200" dirty="0" err="1" smtClean="0"/>
            <a:t>посао</a:t>
          </a:r>
          <a:r>
            <a:rPr lang="en-US" sz="2000" kern="1200" dirty="0" smtClean="0"/>
            <a:t> </a:t>
          </a:r>
          <a:r>
            <a:rPr lang="en-US" sz="2000" kern="1200" dirty="0" err="1" smtClean="0"/>
            <a:t>осигурања</a:t>
          </a:r>
          <a:r>
            <a:rPr lang="sr-Cyrl-RS" sz="2000" kern="1200" dirty="0" smtClean="0"/>
            <a:t> и </a:t>
          </a:r>
          <a:r>
            <a:rPr lang="en-US" sz="2000" kern="1200" dirty="0" err="1" smtClean="0"/>
            <a:t>доказ</a:t>
          </a:r>
          <a:r>
            <a:rPr lang="sr-Cyrl-RS" sz="2000" kern="1200" dirty="0" smtClean="0"/>
            <a:t> о закљученом</a:t>
          </a:r>
          <a:r>
            <a:rPr lang="en-US" sz="2000" kern="1200" dirty="0" smtClean="0"/>
            <a:t> </a:t>
          </a:r>
          <a:r>
            <a:rPr lang="en-US" sz="2000" kern="1200" dirty="0" err="1" smtClean="0"/>
            <a:t>осигурању</a:t>
          </a:r>
          <a:r>
            <a:rPr lang="sr-Cyrl-RS" sz="2000" kern="1200" dirty="0" smtClean="0"/>
            <a:t>.</a:t>
          </a:r>
          <a:endParaRPr lang="en-US" sz="2000" kern="1200" dirty="0"/>
        </a:p>
      </dsp:txBody>
      <dsp:txXfrm>
        <a:off x="53688" y="4214256"/>
        <a:ext cx="9598152" cy="9924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E647CE-47AF-41BD-B5FB-6F45317916BB}">
      <dsp:nvSpPr>
        <dsp:cNvPr id="0" name=""/>
        <dsp:cNvSpPr/>
      </dsp:nvSpPr>
      <dsp:spPr>
        <a:xfrm>
          <a:off x="0" y="539"/>
          <a:ext cx="8915400" cy="1141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sr-Cyrl-RS" sz="2800" b="1" u="sng" kern="1200" dirty="0" smtClean="0"/>
            <a:t>Послови</a:t>
          </a:r>
          <a:r>
            <a:rPr lang="sr-Cyrl-RS" sz="2600" b="1" u="sng" kern="1200" dirty="0" smtClean="0"/>
            <a:t> медицинских процена (вештачења) у осигурању</a:t>
          </a:r>
          <a:r>
            <a:rPr lang="en-US" sz="2600" kern="1200" dirty="0" smtClean="0"/>
            <a:t/>
          </a:r>
          <a:br>
            <a:rPr lang="en-US" sz="2600" kern="1200" dirty="0" smtClean="0"/>
          </a:br>
          <a:endParaRPr lang="en-US" sz="2600" kern="1200" dirty="0"/>
        </a:p>
      </dsp:txBody>
      <dsp:txXfrm>
        <a:off x="55744" y="56283"/>
        <a:ext cx="8803912" cy="10304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5FA212-5508-452E-92DE-B77414F3F041}">
      <dsp:nvSpPr>
        <dsp:cNvPr id="0" name=""/>
        <dsp:cNvSpPr/>
      </dsp:nvSpPr>
      <dsp:spPr>
        <a:xfrm>
          <a:off x="0" y="14023"/>
          <a:ext cx="8922196" cy="1272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sr-Cyrl-RS" sz="3200" b="1" u="sng" kern="1200" dirty="0" smtClean="0"/>
            <a:t>Осигурање лица од последица несрећног случаја (незгоде)</a:t>
          </a:r>
          <a:endParaRPr lang="en-US" sz="3200" kern="1200" dirty="0"/>
        </a:p>
      </dsp:txBody>
      <dsp:txXfrm>
        <a:off x="62141" y="76164"/>
        <a:ext cx="8797914" cy="114867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2946D9-A296-48EF-9FDC-C1984D73A9A6}">
      <dsp:nvSpPr>
        <dsp:cNvPr id="0" name=""/>
        <dsp:cNvSpPr/>
      </dsp:nvSpPr>
      <dsp:spPr>
        <a:xfrm>
          <a:off x="0" y="384305"/>
          <a:ext cx="8856984" cy="109990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hr-HR" sz="2000" b="1" kern="1200" dirty="0" smtClean="0"/>
            <a:t>Несрећни случај </a:t>
          </a:r>
          <a:r>
            <a:rPr lang="sr-Cyrl-RS" sz="2000" kern="1200" dirty="0" smtClean="0"/>
            <a:t>је сваки и</a:t>
          </a:r>
          <a:r>
            <a:rPr lang="en-US" sz="2000" kern="1200" dirty="0" err="1" smtClean="0"/>
            <a:t>зненадни</a:t>
          </a:r>
          <a:r>
            <a:rPr lang="en-US" sz="2000" kern="1200" dirty="0" smtClean="0"/>
            <a:t> и </a:t>
          </a:r>
          <a:r>
            <a:rPr lang="en-US" sz="2000" kern="1200" dirty="0" err="1" smtClean="0"/>
            <a:t>од</a:t>
          </a:r>
          <a:r>
            <a:rPr lang="en-US" sz="2000" kern="1200" dirty="0" smtClean="0"/>
            <a:t> </a:t>
          </a:r>
          <a:r>
            <a:rPr lang="en-US" sz="2000" kern="1200" dirty="0" err="1" smtClean="0"/>
            <a:t>во</a:t>
          </a:r>
          <a:r>
            <a:rPr lang="sr-Cyrl-RS" sz="2000" kern="1200" dirty="0" smtClean="0"/>
            <a:t>љ</a:t>
          </a:r>
          <a:r>
            <a:rPr lang="en-US" sz="2000" kern="1200" dirty="0" smtClean="0"/>
            <a:t>е </a:t>
          </a:r>
          <a:r>
            <a:rPr lang="en-US" sz="2000" kern="1200" dirty="0" err="1" smtClean="0"/>
            <a:t>осигураника</a:t>
          </a:r>
          <a:r>
            <a:rPr lang="en-US" sz="2000" kern="1200" dirty="0" smtClean="0"/>
            <a:t> </a:t>
          </a:r>
          <a:r>
            <a:rPr lang="en-US" sz="2000" kern="1200" dirty="0" err="1" smtClean="0"/>
            <a:t>независни</a:t>
          </a:r>
          <a:r>
            <a:rPr lang="en-US" sz="2000" kern="1200" dirty="0" smtClean="0"/>
            <a:t> </a:t>
          </a:r>
          <a:r>
            <a:rPr lang="en-US" sz="2000" kern="1200" dirty="0" err="1" smtClean="0"/>
            <a:t>догађај</a:t>
          </a:r>
          <a:r>
            <a:rPr lang="en-US" sz="2000" kern="1200" dirty="0" smtClean="0"/>
            <a:t> </a:t>
          </a:r>
          <a:r>
            <a:rPr lang="en-US" sz="2000" kern="1200" dirty="0" err="1" smtClean="0"/>
            <a:t>који</a:t>
          </a:r>
          <a:r>
            <a:rPr lang="en-US" sz="2000" kern="1200" dirty="0" smtClean="0"/>
            <a:t>, </a:t>
          </a:r>
          <a:r>
            <a:rPr lang="en-US" sz="2000" kern="1200" dirty="0" err="1" smtClean="0"/>
            <a:t>делује</a:t>
          </a:r>
          <a:r>
            <a:rPr lang="en-US" sz="2000" kern="1200" dirty="0" smtClean="0"/>
            <a:t> </a:t>
          </a:r>
          <a:r>
            <a:rPr lang="en-US" sz="2000" kern="1200" dirty="0" err="1" smtClean="0"/>
            <a:t>спо</a:t>
          </a:r>
          <a:r>
            <a:rPr lang="sr-Cyrl-RS" sz="2000" kern="1200" dirty="0" smtClean="0"/>
            <a:t>љ</a:t>
          </a:r>
          <a:r>
            <a:rPr lang="en-US" sz="2000" kern="1200" dirty="0" smtClean="0"/>
            <a:t>а и </a:t>
          </a:r>
          <a:r>
            <a:rPr lang="en-US" sz="2000" kern="1200" dirty="0" err="1" smtClean="0"/>
            <a:t>нагло</a:t>
          </a:r>
          <a:r>
            <a:rPr lang="en-US" sz="2000" kern="1200" dirty="0" smtClean="0"/>
            <a:t> </a:t>
          </a:r>
          <a:r>
            <a:rPr lang="en-US" sz="2000" kern="1200" dirty="0" err="1" smtClean="0"/>
            <a:t>на</a:t>
          </a:r>
          <a:r>
            <a:rPr lang="en-US" sz="2000" kern="1200" dirty="0" smtClean="0"/>
            <a:t> </a:t>
          </a:r>
          <a:r>
            <a:rPr lang="en-US" sz="2000" kern="1200" dirty="0" err="1" smtClean="0"/>
            <a:t>тело</a:t>
          </a:r>
          <a:r>
            <a:rPr lang="en-US" sz="2000" kern="1200" dirty="0" smtClean="0"/>
            <a:t> </a:t>
          </a:r>
          <a:r>
            <a:rPr lang="en-US" sz="2000" kern="1200" dirty="0" err="1" smtClean="0"/>
            <a:t>осигураника</a:t>
          </a:r>
          <a:r>
            <a:rPr lang="en-US" sz="2000" kern="1200" dirty="0" smtClean="0"/>
            <a:t> и </a:t>
          </a:r>
          <a:r>
            <a:rPr lang="en-US" sz="2000" kern="1200" dirty="0" err="1" smtClean="0"/>
            <a:t>има</a:t>
          </a:r>
          <a:r>
            <a:rPr lang="en-US" sz="2000" kern="1200" dirty="0" smtClean="0"/>
            <a:t> </a:t>
          </a:r>
          <a:r>
            <a:rPr lang="en-US" sz="2000" kern="1200" dirty="0" err="1" smtClean="0"/>
            <a:t>за</a:t>
          </a:r>
          <a:r>
            <a:rPr lang="en-US" sz="2000" kern="1200" dirty="0" smtClean="0"/>
            <a:t> </a:t>
          </a:r>
          <a:r>
            <a:rPr lang="en-US" sz="2000" kern="1200" dirty="0" err="1" smtClean="0"/>
            <a:t>последицу</a:t>
          </a:r>
          <a:r>
            <a:rPr lang="en-US" sz="2000" kern="1200" dirty="0" smtClean="0"/>
            <a:t> његову </a:t>
          </a:r>
          <a:r>
            <a:rPr lang="en-US" sz="2000" kern="1200" dirty="0" err="1" smtClean="0"/>
            <a:t>смрт</a:t>
          </a:r>
          <a:r>
            <a:rPr lang="en-US" sz="2000" kern="1200" dirty="0" smtClean="0"/>
            <a:t>, </a:t>
          </a:r>
          <a:r>
            <a:rPr lang="en-US" sz="2000" kern="1200" dirty="0" err="1" smtClean="0"/>
            <a:t>потпуни</a:t>
          </a:r>
          <a:r>
            <a:rPr lang="en-US" sz="2000" kern="1200" dirty="0" smtClean="0"/>
            <a:t> </a:t>
          </a:r>
          <a:r>
            <a:rPr lang="en-US" sz="2000" kern="1200" dirty="0" err="1" smtClean="0"/>
            <a:t>или</a:t>
          </a:r>
          <a:r>
            <a:rPr lang="en-US" sz="2000" kern="1200" dirty="0" smtClean="0"/>
            <a:t> </a:t>
          </a:r>
          <a:r>
            <a:rPr lang="en-US" sz="2000" kern="1200" dirty="0" err="1" smtClean="0"/>
            <a:t>делимични</a:t>
          </a:r>
          <a:r>
            <a:rPr lang="en-US" sz="2000" kern="1200" dirty="0" smtClean="0"/>
            <a:t> </a:t>
          </a:r>
          <a:r>
            <a:rPr lang="en-US" sz="2000" kern="1200" dirty="0" err="1" smtClean="0"/>
            <a:t>инвалидитет</a:t>
          </a:r>
          <a:r>
            <a:rPr lang="sr-Cyrl-RS" sz="2000" kern="1200" dirty="0" smtClean="0"/>
            <a:t>. </a:t>
          </a:r>
          <a:endParaRPr lang="sr-Latn-RS" sz="2000" kern="1200" dirty="0"/>
        </a:p>
      </dsp:txBody>
      <dsp:txXfrm>
        <a:off x="53693" y="437998"/>
        <a:ext cx="8749598" cy="992516"/>
      </dsp:txXfrm>
    </dsp:sp>
    <dsp:sp modelId="{11D95D48-C56E-42BA-B4D8-BB5397B75157}">
      <dsp:nvSpPr>
        <dsp:cNvPr id="0" name=""/>
        <dsp:cNvSpPr/>
      </dsp:nvSpPr>
      <dsp:spPr>
        <a:xfrm>
          <a:off x="0" y="1525778"/>
          <a:ext cx="8856984" cy="2152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1209"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lang="sr-Latn-RS" sz="2000" kern="1200" spc="0" dirty="0" smtClean="0"/>
            <a:t>Уколико услед несрећног случаја наступи смрт осигураника, осигуравач исплаћује уговорену суму за случај смрти.</a:t>
          </a:r>
          <a:endParaRPr lang="sr-Latn-RS" sz="2000" kern="1200" spc="0" dirty="0"/>
        </a:p>
        <a:p>
          <a:pPr marL="228600" lvl="1" indent="-228600" algn="l" defTabSz="889000" rtl="0">
            <a:lnSpc>
              <a:spcPct val="90000"/>
            </a:lnSpc>
            <a:spcBef>
              <a:spcPct val="0"/>
            </a:spcBef>
            <a:spcAft>
              <a:spcPct val="20000"/>
            </a:spcAft>
            <a:buChar char="••"/>
          </a:pPr>
          <a:r>
            <a:rPr lang="sr-Cyrl-RS" sz="2000" kern="1200" spc="0" dirty="0" smtClean="0"/>
            <a:t>У</a:t>
          </a:r>
          <a:r>
            <a:rPr lang="en-US" sz="2000" kern="1200" spc="0" dirty="0" err="1" smtClean="0"/>
            <a:t>колико</a:t>
          </a:r>
          <a:r>
            <a:rPr lang="en-US" sz="2000" kern="1200" spc="0" dirty="0" smtClean="0"/>
            <a:t> </a:t>
          </a:r>
          <a:r>
            <a:rPr lang="en-US" sz="2000" kern="1200" spc="0" dirty="0" err="1" smtClean="0"/>
            <a:t>је</a:t>
          </a:r>
          <a:r>
            <a:rPr lang="en-US" sz="2000" kern="1200" spc="0" dirty="0" smtClean="0"/>
            <a:t> </a:t>
          </a:r>
          <a:r>
            <a:rPr lang="en-US" sz="2000" kern="1200" spc="0" dirty="0" err="1" smtClean="0"/>
            <a:t>услед</a:t>
          </a:r>
          <a:r>
            <a:rPr lang="en-US" sz="2000" kern="1200" spc="0" dirty="0" smtClean="0"/>
            <a:t> </a:t>
          </a:r>
          <a:r>
            <a:rPr lang="en-US" sz="2000" kern="1200" spc="0" dirty="0" err="1" smtClean="0"/>
            <a:t>несрећног</a:t>
          </a:r>
          <a:r>
            <a:rPr lang="en-US" sz="2000" kern="1200" spc="0" dirty="0" smtClean="0"/>
            <a:t> </a:t>
          </a:r>
          <a:r>
            <a:rPr lang="en-US" sz="2000" kern="1200" spc="0" dirty="0" err="1" smtClean="0"/>
            <a:t>случаја</a:t>
          </a:r>
          <a:r>
            <a:rPr lang="en-US" sz="2000" kern="1200" spc="0" dirty="0" smtClean="0"/>
            <a:t> </a:t>
          </a:r>
          <a:r>
            <a:rPr lang="en-US" sz="2000" kern="1200" spc="0" dirty="0" err="1" smtClean="0"/>
            <a:t>наступи</a:t>
          </a:r>
          <a:r>
            <a:rPr lang="en-US" sz="2000" kern="1200" spc="0" dirty="0" smtClean="0"/>
            <a:t> </a:t>
          </a:r>
          <a:r>
            <a:rPr lang="en-US" sz="2000" kern="1200" spc="0" dirty="0" err="1" smtClean="0"/>
            <a:t>потпуни</a:t>
          </a:r>
          <a:r>
            <a:rPr lang="en-US" sz="2000" kern="1200" spc="0" dirty="0" smtClean="0"/>
            <a:t> </a:t>
          </a:r>
          <a:r>
            <a:rPr lang="en-US" sz="2000" kern="1200" spc="0" dirty="0" err="1" smtClean="0"/>
            <a:t>инвалидитет</a:t>
          </a:r>
          <a:r>
            <a:rPr lang="en-US" sz="2000" kern="1200" spc="0" dirty="0" smtClean="0"/>
            <a:t> </a:t>
          </a:r>
          <a:r>
            <a:rPr lang="en-US" sz="2000" kern="1200" spc="0" dirty="0" err="1" smtClean="0"/>
            <a:t>осигураника</a:t>
          </a:r>
          <a:r>
            <a:rPr lang="en-US" sz="2000" kern="1200" spc="0" dirty="0" smtClean="0"/>
            <a:t>, </a:t>
          </a:r>
          <a:r>
            <a:rPr lang="en-US" sz="2000" kern="1200" spc="0" dirty="0" err="1" smtClean="0"/>
            <a:t>осигуравач</a:t>
          </a:r>
          <a:r>
            <a:rPr lang="en-US" sz="2000" kern="1200" spc="0" dirty="0" smtClean="0"/>
            <a:t> </a:t>
          </a:r>
          <a:r>
            <a:rPr lang="en-US" sz="2000" kern="1200" spc="0" dirty="0" err="1" smtClean="0"/>
            <a:t>исплаћује</a:t>
          </a:r>
          <a:r>
            <a:rPr lang="en-US" sz="2000" kern="1200" spc="0" dirty="0" smtClean="0"/>
            <a:t> </a:t>
          </a:r>
          <a:r>
            <a:rPr lang="sr-Cyrl-RS" sz="2000" kern="1200" spc="0" dirty="0" smtClean="0"/>
            <a:t>уговорену </a:t>
          </a:r>
          <a:r>
            <a:rPr lang="en-US" sz="2000" kern="1200" spc="0" dirty="0" err="1" smtClean="0"/>
            <a:t>осигурану</a:t>
          </a:r>
          <a:r>
            <a:rPr lang="en-US" sz="2000" kern="1200" spc="0" dirty="0" smtClean="0"/>
            <a:t> </a:t>
          </a:r>
          <a:r>
            <a:rPr lang="en-US" sz="2000" kern="1200" spc="0" dirty="0" err="1" smtClean="0"/>
            <a:t>суму</a:t>
          </a:r>
          <a:r>
            <a:rPr lang="en-US" sz="2000" kern="1200" spc="0" dirty="0" smtClean="0"/>
            <a:t> </a:t>
          </a:r>
          <a:r>
            <a:rPr lang="en-US" sz="2000" kern="1200" spc="0" dirty="0" err="1" smtClean="0"/>
            <a:t>за</a:t>
          </a:r>
          <a:r>
            <a:rPr lang="en-US" sz="2000" kern="1200" spc="0" dirty="0" smtClean="0"/>
            <a:t> </a:t>
          </a:r>
          <a:r>
            <a:rPr lang="en-US" sz="2000" kern="1200" spc="0" dirty="0" err="1" smtClean="0"/>
            <a:t>случај</a:t>
          </a:r>
          <a:r>
            <a:rPr lang="en-US" sz="2000" kern="1200" spc="0" dirty="0" smtClean="0"/>
            <a:t> </a:t>
          </a:r>
          <a:r>
            <a:rPr lang="en-US" sz="2000" kern="1200" spc="0" dirty="0" err="1" smtClean="0"/>
            <a:t>инвалидитета</a:t>
          </a:r>
          <a:r>
            <a:rPr lang="en-US" sz="2000" kern="1200" spc="0" dirty="0" smtClean="0"/>
            <a:t> </a:t>
          </a:r>
          <a:r>
            <a:rPr lang="sr-Cyrl-RS" sz="2000" kern="1200" spc="0" dirty="0" smtClean="0"/>
            <a:t>(инвалидитет 100%).</a:t>
          </a:r>
          <a:endParaRPr lang="sr-Latn-RS" sz="2000" kern="1200" spc="0" dirty="0"/>
        </a:p>
        <a:p>
          <a:pPr marL="228600" lvl="1" indent="-228600" algn="l" defTabSz="889000" rtl="0">
            <a:lnSpc>
              <a:spcPct val="90000"/>
            </a:lnSpc>
            <a:spcBef>
              <a:spcPct val="0"/>
            </a:spcBef>
            <a:spcAft>
              <a:spcPct val="20000"/>
            </a:spcAft>
            <a:buChar char="••"/>
          </a:pPr>
          <a:r>
            <a:rPr lang="sr-Latn-RS" sz="2000" kern="1200" spc="0" dirty="0" smtClean="0"/>
            <a:t>Ако услед несрећног случаја наступи делимични инвалидитет осигуравач исплаћује проценат осигуране суме која одговара проценту инвалидитета</a:t>
          </a:r>
          <a:r>
            <a:rPr lang="sr-Cyrl-RS" sz="2000" kern="1200" spc="0" dirty="0" smtClean="0"/>
            <a:t>.</a:t>
          </a:r>
          <a:endParaRPr lang="sr-Latn-RS" sz="2000" kern="1200" spc="0" dirty="0"/>
        </a:p>
      </dsp:txBody>
      <dsp:txXfrm>
        <a:off x="0" y="1525778"/>
        <a:ext cx="8856984" cy="21528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1A3DB4-8E6E-4674-BDDD-64B1E0517B67}">
      <dsp:nvSpPr>
        <dsp:cNvPr id="0" name=""/>
        <dsp:cNvSpPr/>
      </dsp:nvSpPr>
      <dsp:spPr>
        <a:xfrm>
          <a:off x="0" y="324663"/>
          <a:ext cx="9906000" cy="1113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sr-Cyrl-RS" sz="2800" b="1" u="sng" kern="1200" smtClean="0"/>
            <a:t>Н</a:t>
          </a:r>
          <a:r>
            <a:rPr lang="en-US" sz="2800" b="1" u="sng" kern="1200" smtClean="0"/>
            <a:t>есрећним случајем сматрају се догађаји који настану услед</a:t>
          </a:r>
          <a:r>
            <a:rPr lang="en-US" sz="2800" b="1" kern="1200" smtClean="0"/>
            <a:t>:</a:t>
          </a:r>
          <a:br>
            <a:rPr lang="en-US" sz="2800" b="1" kern="1200" smtClean="0"/>
          </a:br>
          <a:endParaRPr lang="en-US" sz="2800" kern="1200"/>
        </a:p>
      </dsp:txBody>
      <dsp:txXfrm>
        <a:off x="54373" y="379036"/>
        <a:ext cx="9797254" cy="1005094"/>
      </dsp:txXfrm>
    </dsp:sp>
    <dsp:sp modelId="{6702F0FB-C51B-45CA-9616-660A05BBF048}">
      <dsp:nvSpPr>
        <dsp:cNvPr id="0" name=""/>
        <dsp:cNvSpPr/>
      </dsp:nvSpPr>
      <dsp:spPr>
        <a:xfrm>
          <a:off x="0" y="1438503"/>
          <a:ext cx="9906000" cy="3709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4516"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US" sz="2200" kern="1200" smtClean="0"/>
            <a:t>гажења,</a:t>
          </a:r>
          <a:endParaRPr lang="en-US" sz="2200" kern="1200"/>
        </a:p>
        <a:p>
          <a:pPr marL="228600" lvl="1" indent="-228600" algn="l" defTabSz="977900" rtl="0">
            <a:lnSpc>
              <a:spcPct val="90000"/>
            </a:lnSpc>
            <a:spcBef>
              <a:spcPct val="0"/>
            </a:spcBef>
            <a:spcAft>
              <a:spcPct val="20000"/>
            </a:spcAft>
            <a:buChar char="••"/>
          </a:pPr>
          <a:r>
            <a:rPr lang="en-US" sz="2200" kern="1200" smtClean="0"/>
            <a:t>судара</a:t>
          </a:r>
          <a:r>
            <a:rPr lang="sr-Cyrl-RS" sz="2200" kern="1200" smtClean="0"/>
            <a:t>.</a:t>
          </a:r>
          <a:endParaRPr lang="en-US" sz="2200" kern="1200"/>
        </a:p>
        <a:p>
          <a:pPr marL="228600" lvl="1" indent="-228600" algn="l" defTabSz="977900" rtl="0">
            <a:lnSpc>
              <a:spcPct val="90000"/>
            </a:lnSpc>
            <a:spcBef>
              <a:spcPct val="0"/>
            </a:spcBef>
            <a:spcAft>
              <a:spcPct val="20000"/>
            </a:spcAft>
            <a:buChar char="••"/>
          </a:pPr>
          <a:r>
            <a:rPr lang="en-US" sz="2200" kern="1200" smtClean="0"/>
            <a:t>удара електричне струје или грома,</a:t>
          </a:r>
          <a:endParaRPr lang="en-US" sz="2200" kern="1200"/>
        </a:p>
        <a:p>
          <a:pPr marL="228600" lvl="1" indent="-228600" algn="l" defTabSz="977900" rtl="0">
            <a:lnSpc>
              <a:spcPct val="90000"/>
            </a:lnSpc>
            <a:spcBef>
              <a:spcPct val="0"/>
            </a:spcBef>
            <a:spcAft>
              <a:spcPct val="20000"/>
            </a:spcAft>
            <a:buChar char="••"/>
          </a:pPr>
          <a:r>
            <a:rPr lang="en-US" sz="2200" kern="1200" smtClean="0"/>
            <a:t>пада, оклизнућа или сурвавања,</a:t>
          </a:r>
          <a:endParaRPr lang="en-US" sz="2200" kern="1200"/>
        </a:p>
        <a:p>
          <a:pPr marL="228600" lvl="1" indent="-228600" algn="l" defTabSz="977900" rtl="0">
            <a:lnSpc>
              <a:spcPct val="90000"/>
            </a:lnSpc>
            <a:spcBef>
              <a:spcPct val="0"/>
            </a:spcBef>
            <a:spcAft>
              <a:spcPct val="20000"/>
            </a:spcAft>
            <a:buChar char="••"/>
          </a:pPr>
          <a:r>
            <a:rPr lang="en-US" sz="2200" kern="1200" smtClean="0"/>
            <a:t>рањавања оружјем, експлозивним средствим и</a:t>
          </a:r>
          <a:r>
            <a:rPr lang="sr-Latn-RS" sz="2200" kern="1200" smtClean="0"/>
            <a:t> </a:t>
          </a:r>
          <a:r>
            <a:rPr lang="sr-Cyrl-RS" sz="2200" kern="1200" smtClean="0"/>
            <a:t>д</a:t>
          </a:r>
          <a:r>
            <a:rPr lang="en-US" sz="2200" kern="1200" smtClean="0"/>
            <a:t>ругим предметима,</a:t>
          </a:r>
          <a:endParaRPr lang="en-US" sz="2200" kern="1200"/>
        </a:p>
        <a:p>
          <a:pPr marL="228600" lvl="1" indent="-228600" algn="l" defTabSz="977900" rtl="0">
            <a:lnSpc>
              <a:spcPct val="90000"/>
            </a:lnSpc>
            <a:spcBef>
              <a:spcPct val="0"/>
            </a:spcBef>
            <a:spcAft>
              <a:spcPct val="20000"/>
            </a:spcAft>
            <a:buChar char="••"/>
          </a:pPr>
          <a:r>
            <a:rPr lang="en-US" sz="2200" kern="1200" smtClean="0"/>
            <a:t>тровања услед удисања гасова или отровних пара </a:t>
          </a:r>
          <a:endParaRPr lang="en-US" sz="2200" kern="1200"/>
        </a:p>
        <a:p>
          <a:pPr marL="228600" lvl="1" indent="-228600" algn="l" defTabSz="977900" rtl="0">
            <a:lnSpc>
              <a:spcPct val="90000"/>
            </a:lnSpc>
            <a:spcBef>
              <a:spcPct val="0"/>
            </a:spcBef>
            <a:spcAft>
              <a:spcPct val="20000"/>
            </a:spcAft>
            <a:buChar char="••"/>
          </a:pPr>
          <a:r>
            <a:rPr lang="en-US" sz="2200" kern="1200" smtClean="0"/>
            <a:t>опекотине изазване ватром, електрицитетом, врућим </a:t>
          </a:r>
          <a:r>
            <a:rPr lang="sr-Cyrl-RS" sz="2200" kern="1200" smtClean="0"/>
            <a:t>   </a:t>
          </a:r>
          <a:r>
            <a:rPr lang="en-US" sz="2200" kern="1200" smtClean="0"/>
            <a:t>п</a:t>
          </a:r>
          <a:r>
            <a:rPr lang="sr-Cyrl-RS" sz="2200" kern="1200" smtClean="0"/>
            <a:t>р</a:t>
          </a:r>
          <a:r>
            <a:rPr lang="en-US" sz="2200" kern="1200" smtClean="0"/>
            <a:t>едметима, течностима</a:t>
          </a:r>
          <a:r>
            <a:rPr lang="sr-Cyrl-RS" sz="2200" kern="1200" smtClean="0"/>
            <a:t>.</a:t>
          </a:r>
          <a:endParaRPr lang="en-US" sz="2200" kern="1200"/>
        </a:p>
        <a:p>
          <a:pPr marL="228600" lvl="1" indent="-228600" algn="l" defTabSz="977900" rtl="0">
            <a:lnSpc>
              <a:spcPct val="90000"/>
            </a:lnSpc>
            <a:spcBef>
              <a:spcPct val="0"/>
            </a:spcBef>
            <a:spcAft>
              <a:spcPct val="20000"/>
            </a:spcAft>
            <a:buChar char="••"/>
          </a:pPr>
          <a:r>
            <a:rPr lang="sr-Cyrl-RS" sz="2200" kern="1200" dirty="0" smtClean="0"/>
            <a:t>д</a:t>
          </a:r>
          <a:r>
            <a:rPr lang="en-US" sz="2200" kern="1200" dirty="0" err="1" smtClean="0"/>
            <a:t>ав</a:t>
          </a:r>
          <a:r>
            <a:rPr lang="sr-Cyrl-RS" sz="2200" kern="1200" dirty="0" smtClean="0"/>
            <a:t>љ</a:t>
          </a:r>
          <a:r>
            <a:rPr lang="en-US" sz="2200" kern="1200" dirty="0" err="1" smtClean="0"/>
            <a:t>ења</a:t>
          </a:r>
          <a:r>
            <a:rPr lang="en-US" sz="2200" kern="1200" dirty="0" smtClean="0"/>
            <a:t> </a:t>
          </a:r>
          <a:r>
            <a:rPr lang="en-US" sz="2200" kern="1200" dirty="0" err="1" smtClean="0"/>
            <a:t>или</a:t>
          </a:r>
          <a:r>
            <a:rPr lang="en-US" sz="2200" kern="1200" dirty="0" smtClean="0"/>
            <a:t> </a:t>
          </a:r>
          <a:r>
            <a:rPr lang="en-US" sz="2200" kern="1200" dirty="0" err="1" smtClean="0"/>
            <a:t>утоп</a:t>
          </a:r>
          <a:r>
            <a:rPr lang="sr-Cyrl-RS" sz="2200" kern="1200" dirty="0" smtClean="0"/>
            <a:t>љ</a:t>
          </a:r>
          <a:r>
            <a:rPr lang="en-US" sz="2200" kern="1200" dirty="0" err="1" smtClean="0"/>
            <a:t>ења</a:t>
          </a:r>
          <a:r>
            <a:rPr lang="en-US" sz="2200" kern="1200" dirty="0" smtClean="0"/>
            <a:t>,</a:t>
          </a:r>
          <a:endParaRPr lang="en-US" sz="2200" kern="1200" dirty="0"/>
        </a:p>
        <a:p>
          <a:pPr marL="228600" lvl="1" indent="-228600" algn="l" defTabSz="977900" rtl="0">
            <a:lnSpc>
              <a:spcPct val="90000"/>
            </a:lnSpc>
            <a:spcBef>
              <a:spcPct val="0"/>
            </a:spcBef>
            <a:spcAft>
              <a:spcPct val="20000"/>
            </a:spcAft>
            <a:buChar char="••"/>
          </a:pPr>
          <a:r>
            <a:rPr lang="en-US" sz="2200" kern="1200" smtClean="0"/>
            <a:t>гушења или угушења услед затрпавања зем</a:t>
          </a:r>
          <a:r>
            <a:rPr lang="sr-Cyrl-RS" sz="2200" kern="1200" smtClean="0"/>
            <a:t>љ</a:t>
          </a:r>
          <a:r>
            <a:rPr lang="en-US" sz="2200" kern="1200" smtClean="0"/>
            <a:t>ом, песком и сл.,</a:t>
          </a:r>
          <a:endParaRPr lang="en-US" sz="2200" kern="1200"/>
        </a:p>
      </dsp:txBody>
      <dsp:txXfrm>
        <a:off x="0" y="1438503"/>
        <a:ext cx="9906000" cy="37094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A05CC1-CFC3-4D02-8BE2-23A0A7BCC14A}">
      <dsp:nvSpPr>
        <dsp:cNvPr id="0" name=""/>
        <dsp:cNvSpPr/>
      </dsp:nvSpPr>
      <dsp:spPr>
        <a:xfrm>
          <a:off x="0" y="56482"/>
          <a:ext cx="9906000" cy="8394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500" b="1" u="sng" kern="1200" smtClean="0"/>
            <a:t>Не сматрају се несрећним случајем </a:t>
          </a:r>
          <a:endParaRPr lang="en-US" sz="3500" kern="1200"/>
        </a:p>
      </dsp:txBody>
      <dsp:txXfrm>
        <a:off x="40980" y="97462"/>
        <a:ext cx="9824040" cy="757514"/>
      </dsp:txXfrm>
    </dsp:sp>
    <dsp:sp modelId="{C8493105-0D23-4726-9552-C791303BB1BB}">
      <dsp:nvSpPr>
        <dsp:cNvPr id="0" name=""/>
        <dsp:cNvSpPr/>
      </dsp:nvSpPr>
      <dsp:spPr>
        <a:xfrm>
          <a:off x="0" y="895957"/>
          <a:ext cx="9906000" cy="463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4516"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sr-Cyrl-RS" sz="2700" kern="1200" smtClean="0"/>
            <a:t>с</a:t>
          </a:r>
          <a:r>
            <a:rPr lang="en-US" sz="2700" kern="1200" smtClean="0"/>
            <a:t>ве заразне, професионалне и остале болести</a:t>
          </a:r>
          <a:r>
            <a:rPr lang="sr-Cyrl-RS" sz="2700" kern="1200" smtClean="0"/>
            <a:t>.</a:t>
          </a:r>
          <a:r>
            <a:rPr lang="en-US" sz="2700" kern="1200" smtClean="0"/>
            <a:t> </a:t>
          </a:r>
          <a:endParaRPr lang="en-US" sz="2700" kern="1200"/>
        </a:p>
        <a:p>
          <a:pPr marL="228600" lvl="1" indent="-228600" algn="l" defTabSz="1200150" rtl="0">
            <a:lnSpc>
              <a:spcPct val="90000"/>
            </a:lnSpc>
            <a:spcBef>
              <a:spcPct val="0"/>
            </a:spcBef>
            <a:spcAft>
              <a:spcPct val="20000"/>
            </a:spcAft>
            <a:buChar char="••"/>
          </a:pPr>
          <a:r>
            <a:rPr lang="sr-Cyrl-RS" sz="2700" kern="1200" smtClean="0"/>
            <a:t>т</a:t>
          </a:r>
          <a:r>
            <a:rPr lang="en-US" sz="2700" kern="1200" smtClean="0"/>
            <a:t>рбушне и остале киле, осим оних које настану </a:t>
          </a:r>
          <a:r>
            <a:rPr lang="en-US" sz="2700" i="1" kern="1200" smtClean="0"/>
            <a:t>због</a:t>
          </a:r>
          <a:r>
            <a:rPr lang="sr-Cyrl-RS" sz="2700" i="1" kern="1200" smtClean="0"/>
            <a:t> </a:t>
          </a:r>
          <a:r>
            <a:rPr lang="en-US" sz="2700" i="1" kern="1200" smtClean="0"/>
            <a:t>директног оштећења трбушног зида деловањем спо</a:t>
          </a:r>
          <a:r>
            <a:rPr lang="sr-Cyrl-RS" sz="2700" i="1" kern="1200" smtClean="0"/>
            <a:t>љ</a:t>
          </a:r>
          <a:r>
            <a:rPr lang="en-US" sz="2700" i="1" kern="1200" smtClean="0"/>
            <a:t>ашње</a:t>
          </a:r>
          <a:r>
            <a:rPr lang="sr-Cyrl-RS" sz="2700" i="1" kern="1200" smtClean="0"/>
            <a:t> </a:t>
          </a:r>
          <a:r>
            <a:rPr lang="en-US" sz="2700" i="1" kern="1200" smtClean="0"/>
            <a:t>механичке силе </a:t>
          </a:r>
          <a:r>
            <a:rPr lang="en-US" sz="2700" kern="1200" smtClean="0"/>
            <a:t>на трбушни зид, </a:t>
          </a:r>
          <a:endParaRPr lang="en-US" sz="2700" kern="1200"/>
        </a:p>
        <a:p>
          <a:pPr marL="228600" lvl="1" indent="-228600" algn="l" defTabSz="1200150" rtl="0">
            <a:lnSpc>
              <a:spcPct val="90000"/>
            </a:lnSpc>
            <a:spcBef>
              <a:spcPct val="0"/>
            </a:spcBef>
            <a:spcAft>
              <a:spcPct val="20000"/>
            </a:spcAft>
            <a:buChar char="••"/>
          </a:pPr>
          <a:r>
            <a:rPr lang="sr-Cyrl-RS" sz="2700" kern="1200" dirty="0" smtClean="0"/>
            <a:t>х</a:t>
          </a:r>
          <a:r>
            <a:rPr lang="en-US" sz="2700" kern="1200" dirty="0" err="1" smtClean="0"/>
            <a:t>ернија</a:t>
          </a:r>
          <a:r>
            <a:rPr lang="en-US" sz="2700" kern="1200" dirty="0" smtClean="0"/>
            <a:t> </a:t>
          </a:r>
          <a:r>
            <a:rPr lang="en-US" sz="2700" kern="1200" dirty="0" err="1" smtClean="0"/>
            <a:t>интервертебралног</a:t>
          </a:r>
          <a:r>
            <a:rPr lang="en-US" sz="2700" kern="1200" dirty="0" smtClean="0"/>
            <a:t> </a:t>
          </a:r>
          <a:r>
            <a:rPr lang="en-US" sz="2700" kern="1200" dirty="0" err="1" smtClean="0"/>
            <a:t>диска</a:t>
          </a:r>
          <a:r>
            <a:rPr lang="sr-Cyrl-RS" sz="2700" kern="1200" dirty="0" smtClean="0"/>
            <a:t>.</a:t>
          </a:r>
          <a:endParaRPr lang="en-US" sz="2700" kern="1200" dirty="0"/>
        </a:p>
        <a:p>
          <a:pPr marL="228600" lvl="1" indent="-228600" algn="l" defTabSz="1200150" rtl="0">
            <a:lnSpc>
              <a:spcPct val="90000"/>
            </a:lnSpc>
            <a:spcBef>
              <a:spcPct val="0"/>
            </a:spcBef>
            <a:spcAft>
              <a:spcPct val="20000"/>
            </a:spcAft>
            <a:buChar char="••"/>
          </a:pPr>
          <a:r>
            <a:rPr lang="sr-Cyrl-RS" sz="2700" kern="1200" dirty="0" smtClean="0"/>
            <a:t>о</a:t>
          </a:r>
          <a:r>
            <a:rPr lang="en-US" sz="2700" kern="1200" dirty="0" err="1" smtClean="0"/>
            <a:t>длеп</a:t>
          </a:r>
          <a:r>
            <a:rPr lang="sr-Cyrl-RS" sz="2700" kern="1200" dirty="0" smtClean="0"/>
            <a:t>љ</a:t>
          </a:r>
          <a:r>
            <a:rPr lang="en-US" sz="2700" kern="1200" dirty="0" err="1" smtClean="0"/>
            <a:t>ење</a:t>
          </a:r>
          <a:r>
            <a:rPr lang="en-US" sz="2700" kern="1200" dirty="0" smtClean="0"/>
            <a:t> </a:t>
          </a:r>
          <a:r>
            <a:rPr lang="en-US" sz="2700" kern="1200" dirty="0" err="1" smtClean="0"/>
            <a:t>мрежњаче</a:t>
          </a:r>
          <a:r>
            <a:rPr lang="en-US" sz="2700" kern="1200" dirty="0" smtClean="0"/>
            <a:t> (</a:t>
          </a:r>
          <a:r>
            <a:rPr lang="en-US" sz="2700" kern="1200" dirty="0" err="1" smtClean="0"/>
            <a:t>аблатио</a:t>
          </a:r>
          <a:r>
            <a:rPr lang="en-US" sz="2700" kern="1200" dirty="0" smtClean="0"/>
            <a:t> </a:t>
          </a:r>
          <a:r>
            <a:rPr lang="en-US" sz="2700" kern="1200" dirty="0" err="1" smtClean="0"/>
            <a:t>ретинае</a:t>
          </a:r>
          <a:r>
            <a:rPr lang="en-US" sz="2700" kern="1200" dirty="0" smtClean="0"/>
            <a:t>) </a:t>
          </a:r>
          <a:r>
            <a:rPr lang="en-US" sz="2700" kern="1200" dirty="0" err="1" smtClean="0"/>
            <a:t>претходно</a:t>
          </a:r>
          <a:r>
            <a:rPr lang="en-US" sz="2700" kern="1200" dirty="0" smtClean="0"/>
            <a:t> </a:t>
          </a:r>
          <a:r>
            <a:rPr lang="en-US" sz="2700" kern="1200" dirty="0" err="1" smtClean="0"/>
            <a:t>болесног</a:t>
          </a:r>
          <a:r>
            <a:rPr lang="en-US" sz="2700" kern="1200" dirty="0" smtClean="0"/>
            <a:t> </a:t>
          </a:r>
          <a:r>
            <a:rPr lang="en-US" sz="2700" kern="1200" dirty="0" err="1" smtClean="0"/>
            <a:t>или</a:t>
          </a:r>
          <a:r>
            <a:rPr lang="en-US" sz="2700" kern="1200" dirty="0" smtClean="0"/>
            <a:t> </a:t>
          </a:r>
          <a:r>
            <a:rPr lang="en-US" sz="2700" kern="1200" dirty="0" err="1" smtClean="0"/>
            <a:t>дегенеративно</a:t>
          </a:r>
          <a:r>
            <a:rPr lang="sr-Cyrl-RS" sz="2700" kern="1200" dirty="0" smtClean="0"/>
            <a:t> </a:t>
          </a:r>
          <a:r>
            <a:rPr lang="en-US" sz="2700" kern="1200" dirty="0" err="1" smtClean="0"/>
            <a:t>промењеног</a:t>
          </a:r>
          <a:r>
            <a:rPr lang="en-US" sz="2700" kern="1200" dirty="0" smtClean="0"/>
            <a:t> </a:t>
          </a:r>
          <a:r>
            <a:rPr lang="en-US" sz="2700" kern="1200" dirty="0" err="1" smtClean="0"/>
            <a:t>ока</a:t>
          </a:r>
          <a:r>
            <a:rPr lang="en-US" sz="2700" kern="1200" dirty="0" smtClean="0"/>
            <a:t>, а </a:t>
          </a:r>
          <a:r>
            <a:rPr lang="en-US" sz="2700" kern="1200" dirty="0" err="1" smtClean="0"/>
            <a:t>изузетно</a:t>
          </a:r>
          <a:r>
            <a:rPr lang="en-US" sz="2700" kern="1200" dirty="0" smtClean="0"/>
            <a:t> </a:t>
          </a:r>
          <a:r>
            <a:rPr lang="en-US" sz="2700" kern="1200" dirty="0" err="1" smtClean="0"/>
            <a:t>се</a:t>
          </a:r>
          <a:r>
            <a:rPr lang="en-US" sz="2700" kern="1200" dirty="0" smtClean="0"/>
            <a:t> </a:t>
          </a:r>
          <a:r>
            <a:rPr lang="en-US" sz="2700" u="none" kern="1200" dirty="0" err="1" smtClean="0"/>
            <a:t>признаје</a:t>
          </a:r>
          <a:r>
            <a:rPr lang="en-US" sz="2700" u="none" kern="1200" dirty="0" smtClean="0"/>
            <a:t> </a:t>
          </a:r>
          <a:r>
            <a:rPr lang="en-US" sz="2700" u="none" kern="1200" dirty="0" err="1" smtClean="0"/>
            <a:t>одлеп</a:t>
          </a:r>
          <a:r>
            <a:rPr lang="sr-Cyrl-RS" sz="2700" u="none" kern="1200" dirty="0" smtClean="0"/>
            <a:t>љ</a:t>
          </a:r>
          <a:r>
            <a:rPr lang="en-US" sz="2700" u="none" kern="1200" dirty="0" err="1" smtClean="0"/>
            <a:t>ење</a:t>
          </a:r>
          <a:r>
            <a:rPr lang="en-US" sz="2700" u="none" kern="1200" dirty="0" smtClean="0"/>
            <a:t> </a:t>
          </a:r>
          <a:r>
            <a:rPr lang="en-US" sz="2700" u="none" kern="1200" dirty="0" err="1" smtClean="0"/>
            <a:t>мрежњаче</a:t>
          </a:r>
          <a:r>
            <a:rPr lang="en-US" sz="2700" u="none" kern="1200" dirty="0" smtClean="0"/>
            <a:t> </a:t>
          </a:r>
          <a:r>
            <a:rPr lang="en-US" sz="2700" u="none" kern="1200" dirty="0" err="1" smtClean="0"/>
            <a:t>претходно</a:t>
          </a:r>
          <a:r>
            <a:rPr lang="en-US" sz="2700" u="none" kern="1200" dirty="0" smtClean="0"/>
            <a:t> </a:t>
          </a:r>
          <a:r>
            <a:rPr lang="en-US" sz="2700" u="none" kern="1200" dirty="0" err="1" smtClean="0"/>
            <a:t>здравог</a:t>
          </a:r>
          <a:r>
            <a:rPr lang="sr-Cyrl-RS" sz="2700" u="none" kern="1200" dirty="0" smtClean="0"/>
            <a:t> </a:t>
          </a:r>
          <a:r>
            <a:rPr lang="en-US" sz="2700" u="none" kern="1200" dirty="0" err="1" smtClean="0"/>
            <a:t>ока</a:t>
          </a:r>
          <a:r>
            <a:rPr lang="en-US" sz="2700" u="none" kern="1200" dirty="0" smtClean="0"/>
            <a:t>, </a:t>
          </a:r>
          <a:r>
            <a:rPr lang="en-US" sz="2700" u="none" kern="1200" dirty="0" err="1" smtClean="0"/>
            <a:t>уколико</a:t>
          </a:r>
          <a:r>
            <a:rPr lang="en-US" sz="2700" u="none" kern="1200" dirty="0" smtClean="0"/>
            <a:t> </a:t>
          </a:r>
          <a:r>
            <a:rPr lang="en-US" sz="2700" u="none" kern="1200" dirty="0" err="1" smtClean="0"/>
            <a:t>постоје</a:t>
          </a:r>
          <a:r>
            <a:rPr lang="en-US" sz="2700" u="none" kern="1200" dirty="0" smtClean="0"/>
            <a:t> </a:t>
          </a:r>
          <a:r>
            <a:rPr lang="en-US" sz="2700" u="none" kern="1200" dirty="0" err="1" smtClean="0"/>
            <a:t>знакови</a:t>
          </a:r>
          <a:r>
            <a:rPr lang="en-US" sz="2700" u="none" kern="1200" dirty="0" smtClean="0"/>
            <a:t> </a:t>
          </a:r>
          <a:r>
            <a:rPr lang="en-US" sz="2700" u="none" kern="1200" dirty="0" err="1" smtClean="0"/>
            <a:t>директне</a:t>
          </a:r>
          <a:r>
            <a:rPr lang="en-US" sz="2700" u="none" kern="1200" dirty="0" smtClean="0"/>
            <a:t> </a:t>
          </a:r>
          <a:r>
            <a:rPr lang="en-US" sz="2700" u="none" kern="1200" dirty="0" err="1" smtClean="0"/>
            <a:t>спо</a:t>
          </a:r>
          <a:r>
            <a:rPr lang="sr-Cyrl-RS" sz="2700" u="none" kern="1200" dirty="0" smtClean="0"/>
            <a:t>љ</a:t>
          </a:r>
          <a:r>
            <a:rPr lang="en-US" sz="2700" u="none" kern="1200" dirty="0" err="1" smtClean="0"/>
            <a:t>не</a:t>
          </a:r>
          <a:r>
            <a:rPr lang="en-US" sz="2700" u="none" kern="1200" dirty="0" smtClean="0"/>
            <a:t> </a:t>
          </a:r>
          <a:r>
            <a:rPr lang="en-US" sz="2700" u="none" kern="1200" dirty="0" err="1" smtClean="0"/>
            <a:t>озледе</a:t>
          </a:r>
          <a:r>
            <a:rPr lang="en-US" sz="2700" u="none" kern="1200" dirty="0" smtClean="0"/>
            <a:t> </a:t>
          </a:r>
          <a:r>
            <a:rPr lang="en-US" sz="2700" u="none" kern="1200" dirty="0" err="1" smtClean="0"/>
            <a:t>очне</a:t>
          </a:r>
          <a:r>
            <a:rPr lang="en-US" sz="2700" u="none" kern="1200" dirty="0" smtClean="0"/>
            <a:t> </a:t>
          </a:r>
          <a:r>
            <a:rPr lang="en-US" sz="2700" u="none" kern="1200" dirty="0" err="1" smtClean="0"/>
            <a:t>јабучице</a:t>
          </a:r>
          <a:r>
            <a:rPr lang="en-US" sz="2700" u="none" kern="1200" dirty="0" smtClean="0"/>
            <a:t> </a:t>
          </a:r>
          <a:r>
            <a:rPr lang="en-US" sz="2700" u="none" kern="1200" dirty="0" err="1" smtClean="0"/>
            <a:t>утврђени</a:t>
          </a:r>
          <a:r>
            <a:rPr lang="en-US" sz="2700" u="none" kern="1200" dirty="0" smtClean="0"/>
            <a:t> у</a:t>
          </a:r>
          <a:r>
            <a:rPr lang="sr-Cyrl-RS" sz="2700" u="none" kern="1200" dirty="0" smtClean="0"/>
            <a:t> </a:t>
          </a:r>
          <a:r>
            <a:rPr lang="en-US" sz="2700" u="none" kern="1200" dirty="0" err="1" smtClean="0"/>
            <a:t>здравственој</a:t>
          </a:r>
          <a:r>
            <a:rPr lang="en-US" sz="2700" u="none" kern="1200" dirty="0" smtClean="0"/>
            <a:t> </a:t>
          </a:r>
          <a:r>
            <a:rPr lang="en-US" sz="2700" u="none" kern="1200" dirty="0" err="1" smtClean="0"/>
            <a:t>установи</a:t>
          </a:r>
          <a:r>
            <a:rPr lang="en-US" sz="2700" u="none" kern="1200" dirty="0" smtClean="0"/>
            <a:t>, </a:t>
          </a:r>
          <a:endParaRPr lang="en-US" sz="2700" u="none" kern="1200" dirty="0"/>
        </a:p>
        <a:p>
          <a:pPr marL="228600" lvl="1" indent="-228600" algn="l" defTabSz="1200150" rtl="0">
            <a:lnSpc>
              <a:spcPct val="90000"/>
            </a:lnSpc>
            <a:spcBef>
              <a:spcPct val="0"/>
            </a:spcBef>
            <a:spcAft>
              <a:spcPct val="20000"/>
            </a:spcAft>
            <a:buChar char="••"/>
          </a:pPr>
          <a:r>
            <a:rPr lang="sr-Cyrl-RS" sz="2700" kern="1200" dirty="0" smtClean="0"/>
            <a:t>п</a:t>
          </a:r>
          <a:r>
            <a:rPr lang="en-US" sz="2700" kern="1200" dirty="0" err="1" smtClean="0"/>
            <a:t>атолошке</a:t>
          </a:r>
          <a:r>
            <a:rPr lang="en-US" sz="2700" kern="1200" dirty="0" smtClean="0"/>
            <a:t> </a:t>
          </a:r>
          <a:r>
            <a:rPr lang="en-US" sz="2700" kern="1200" dirty="0" err="1" smtClean="0"/>
            <a:t>промене</a:t>
          </a:r>
          <a:r>
            <a:rPr lang="en-US" sz="2700" kern="1200" dirty="0" smtClean="0"/>
            <a:t> </a:t>
          </a:r>
          <a:r>
            <a:rPr lang="en-US" sz="2700" kern="1200" dirty="0" err="1" smtClean="0"/>
            <a:t>костију</a:t>
          </a:r>
          <a:r>
            <a:rPr lang="en-US" sz="2700" kern="1200" dirty="0" smtClean="0"/>
            <a:t> и </a:t>
          </a:r>
          <a:r>
            <a:rPr lang="en-US" sz="2700" kern="1200" dirty="0" err="1" smtClean="0"/>
            <a:t>патолошке</a:t>
          </a:r>
          <a:r>
            <a:rPr lang="en-US" sz="2700" kern="1200" dirty="0" smtClean="0"/>
            <a:t> </a:t>
          </a:r>
          <a:r>
            <a:rPr lang="en-US" sz="2700" kern="1200" dirty="0" err="1" smtClean="0"/>
            <a:t>епифизиолизе</a:t>
          </a:r>
          <a:endParaRPr lang="en-US" sz="2700" kern="1200" dirty="0"/>
        </a:p>
      </dsp:txBody>
      <dsp:txXfrm>
        <a:off x="0" y="895957"/>
        <a:ext cx="9906000" cy="46368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r-Latn-R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BE33F4-CF7E-4825-90AC-84332EB955DF}" type="datetimeFigureOut">
              <a:rPr lang="sr-Latn-RS" smtClean="0"/>
              <a:pPr/>
              <a:t>18.5.2018.</a:t>
            </a:fld>
            <a:endParaRPr lang="sr-Latn-R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sr-Latn-R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R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F2C70D-1D71-46E1-8C26-F9CA4387896E}" type="slidenum">
              <a:rPr lang="sr-Latn-RS" smtClean="0"/>
              <a:pPr/>
              <a:t>‹#›</a:t>
            </a:fld>
            <a:endParaRPr lang="sr-Latn-RS"/>
          </a:p>
        </p:txBody>
      </p:sp>
    </p:spTree>
    <p:extLst>
      <p:ext uri="{BB962C8B-B14F-4D97-AF65-F5344CB8AC3E}">
        <p14:creationId xmlns:p14="http://schemas.microsoft.com/office/powerpoint/2010/main" val="2451778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sr-Cyrl-RS" sz="1200" dirty="0" smtClean="0"/>
              <a:t>У пракси су чести случајеви у којима осигураник прећути постојање малигне или неке друге болести са извесним смртним ризиком.</a:t>
            </a:r>
          </a:p>
          <a:p>
            <a:pPr marL="0" indent="0">
              <a:buNone/>
            </a:pPr>
            <a:r>
              <a:rPr lang="sr-Cyrl-RS" sz="1200" dirty="0" smtClean="0"/>
              <a:t>У случају да такво лице умре од прећутане болести осигуравач умањује или одбија обавезу.</a:t>
            </a:r>
          </a:p>
          <a:p>
            <a:pPr marL="0" indent="0">
              <a:buNone/>
            </a:pPr>
            <a:r>
              <a:rPr lang="sr-Cyrl-RS" sz="1200" dirty="0" smtClean="0"/>
              <a:t>У случају да такво лице умре од  срчаног удара осигуравач је исплаћује целокупну уговорену суму.   </a:t>
            </a:r>
            <a:endParaRPr lang="en-US" sz="1200" dirty="0"/>
          </a:p>
        </p:txBody>
      </p:sp>
      <p:sp>
        <p:nvSpPr>
          <p:cNvPr id="4" name="Slide Number Placeholder 3"/>
          <p:cNvSpPr>
            <a:spLocks noGrp="1"/>
          </p:cNvSpPr>
          <p:nvPr>
            <p:ph type="sldNum" sz="quarter" idx="10"/>
          </p:nvPr>
        </p:nvSpPr>
        <p:spPr/>
        <p:txBody>
          <a:bodyPr/>
          <a:lstStyle/>
          <a:p>
            <a:fld id="{95F2C70D-1D71-46E1-8C26-F9CA4387896E}" type="slidenum">
              <a:rPr lang="sr-Latn-RS" smtClean="0"/>
              <a:pPr/>
              <a:t>27</a:t>
            </a:fld>
            <a:endParaRPr lang="sr-Latn-RS"/>
          </a:p>
        </p:txBody>
      </p:sp>
    </p:spTree>
    <p:extLst>
      <p:ext uri="{BB962C8B-B14F-4D97-AF65-F5344CB8AC3E}">
        <p14:creationId xmlns:p14="http://schemas.microsoft.com/office/powerpoint/2010/main" val="644589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D664C0-E6F0-4AC4-9EF1-3C7363F86D1D}" type="datetimeFigureOut">
              <a:rPr lang="en-US" smtClean="0"/>
              <a:pPr/>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6319D-709E-4EDC-BAC4-F3BE23BE7144}" type="slidenum">
              <a:rPr lang="en-US" smtClean="0"/>
              <a:pPr/>
              <a:t>‹#›</a:t>
            </a:fld>
            <a:endParaRPr lang="en-US"/>
          </a:p>
        </p:txBody>
      </p:sp>
    </p:spTree>
    <p:extLst>
      <p:ext uri="{BB962C8B-B14F-4D97-AF65-F5344CB8AC3E}">
        <p14:creationId xmlns:p14="http://schemas.microsoft.com/office/powerpoint/2010/main" val="3338553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D664C0-E6F0-4AC4-9EF1-3C7363F86D1D}" type="datetimeFigureOut">
              <a:rPr lang="en-US" smtClean="0"/>
              <a:pPr/>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6319D-709E-4EDC-BAC4-F3BE23BE7144}" type="slidenum">
              <a:rPr lang="en-US" smtClean="0"/>
              <a:pPr/>
              <a:t>‹#›</a:t>
            </a:fld>
            <a:endParaRPr lang="en-US"/>
          </a:p>
        </p:txBody>
      </p:sp>
    </p:spTree>
    <p:extLst>
      <p:ext uri="{BB962C8B-B14F-4D97-AF65-F5344CB8AC3E}">
        <p14:creationId xmlns:p14="http://schemas.microsoft.com/office/powerpoint/2010/main" val="1521833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D664C0-E6F0-4AC4-9EF1-3C7363F86D1D}" type="datetimeFigureOut">
              <a:rPr lang="en-US" smtClean="0"/>
              <a:pPr/>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6319D-709E-4EDC-BAC4-F3BE23BE7144}" type="slidenum">
              <a:rPr lang="en-US" smtClean="0"/>
              <a:pPr/>
              <a:t>‹#›</a:t>
            </a:fld>
            <a:endParaRPr lang="en-US"/>
          </a:p>
        </p:txBody>
      </p:sp>
    </p:spTree>
    <p:extLst>
      <p:ext uri="{BB962C8B-B14F-4D97-AF65-F5344CB8AC3E}">
        <p14:creationId xmlns:p14="http://schemas.microsoft.com/office/powerpoint/2010/main" val="3514429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D664C0-E6F0-4AC4-9EF1-3C7363F86D1D}" type="datetimeFigureOut">
              <a:rPr lang="en-US" smtClean="0"/>
              <a:pPr/>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6319D-709E-4EDC-BAC4-F3BE23BE7144}" type="slidenum">
              <a:rPr lang="en-US" smtClean="0"/>
              <a:pPr/>
              <a:t>‹#›</a:t>
            </a:fld>
            <a:endParaRPr lang="en-US"/>
          </a:p>
        </p:txBody>
      </p:sp>
    </p:spTree>
    <p:extLst>
      <p:ext uri="{BB962C8B-B14F-4D97-AF65-F5344CB8AC3E}">
        <p14:creationId xmlns:p14="http://schemas.microsoft.com/office/powerpoint/2010/main" val="3027989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D664C0-E6F0-4AC4-9EF1-3C7363F86D1D}" type="datetimeFigureOut">
              <a:rPr lang="en-US" smtClean="0"/>
              <a:pPr/>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6319D-709E-4EDC-BAC4-F3BE23BE7144}" type="slidenum">
              <a:rPr lang="en-US" smtClean="0"/>
              <a:pPr/>
              <a:t>‹#›</a:t>
            </a:fld>
            <a:endParaRPr lang="en-US"/>
          </a:p>
        </p:txBody>
      </p:sp>
    </p:spTree>
    <p:extLst>
      <p:ext uri="{BB962C8B-B14F-4D97-AF65-F5344CB8AC3E}">
        <p14:creationId xmlns:p14="http://schemas.microsoft.com/office/powerpoint/2010/main" val="3469297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D664C0-E6F0-4AC4-9EF1-3C7363F86D1D}" type="datetimeFigureOut">
              <a:rPr lang="en-US" smtClean="0"/>
              <a:pPr/>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06319D-709E-4EDC-BAC4-F3BE23BE7144}" type="slidenum">
              <a:rPr lang="en-US" smtClean="0"/>
              <a:pPr/>
              <a:t>‹#›</a:t>
            </a:fld>
            <a:endParaRPr lang="en-US"/>
          </a:p>
        </p:txBody>
      </p:sp>
    </p:spTree>
    <p:extLst>
      <p:ext uri="{BB962C8B-B14F-4D97-AF65-F5344CB8AC3E}">
        <p14:creationId xmlns:p14="http://schemas.microsoft.com/office/powerpoint/2010/main" val="2189067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D664C0-E6F0-4AC4-9EF1-3C7363F86D1D}" type="datetimeFigureOut">
              <a:rPr lang="en-US" smtClean="0"/>
              <a:pPr/>
              <a:t>5/18/2018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06319D-709E-4EDC-BAC4-F3BE23BE7144}" type="slidenum">
              <a:rPr lang="en-US" smtClean="0"/>
              <a:pPr/>
              <a:t>‹#›</a:t>
            </a:fld>
            <a:endParaRPr lang="en-US"/>
          </a:p>
        </p:txBody>
      </p:sp>
    </p:spTree>
    <p:extLst>
      <p:ext uri="{BB962C8B-B14F-4D97-AF65-F5344CB8AC3E}">
        <p14:creationId xmlns:p14="http://schemas.microsoft.com/office/powerpoint/2010/main" val="3356589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D664C0-E6F0-4AC4-9EF1-3C7363F86D1D}" type="datetimeFigureOut">
              <a:rPr lang="en-US" smtClean="0"/>
              <a:pPr/>
              <a:t>5/18/2018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06319D-709E-4EDC-BAC4-F3BE23BE7144}" type="slidenum">
              <a:rPr lang="en-US" smtClean="0"/>
              <a:pPr/>
              <a:t>‹#›</a:t>
            </a:fld>
            <a:endParaRPr lang="en-US"/>
          </a:p>
        </p:txBody>
      </p:sp>
    </p:spTree>
    <p:extLst>
      <p:ext uri="{BB962C8B-B14F-4D97-AF65-F5344CB8AC3E}">
        <p14:creationId xmlns:p14="http://schemas.microsoft.com/office/powerpoint/2010/main" val="1466416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664C0-E6F0-4AC4-9EF1-3C7363F86D1D}" type="datetimeFigureOut">
              <a:rPr lang="en-US" smtClean="0"/>
              <a:pPr/>
              <a:t>5/18/2018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06319D-709E-4EDC-BAC4-F3BE23BE7144}" type="slidenum">
              <a:rPr lang="en-US" smtClean="0"/>
              <a:pPr/>
              <a:t>‹#›</a:t>
            </a:fld>
            <a:endParaRPr lang="en-US"/>
          </a:p>
        </p:txBody>
      </p:sp>
    </p:spTree>
    <p:extLst>
      <p:ext uri="{BB962C8B-B14F-4D97-AF65-F5344CB8AC3E}">
        <p14:creationId xmlns:p14="http://schemas.microsoft.com/office/powerpoint/2010/main" val="1789779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D664C0-E6F0-4AC4-9EF1-3C7363F86D1D}" type="datetimeFigureOut">
              <a:rPr lang="en-US" smtClean="0"/>
              <a:pPr/>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06319D-709E-4EDC-BAC4-F3BE23BE7144}" type="slidenum">
              <a:rPr lang="en-US" smtClean="0"/>
              <a:pPr/>
              <a:t>‹#›</a:t>
            </a:fld>
            <a:endParaRPr lang="en-US"/>
          </a:p>
        </p:txBody>
      </p:sp>
    </p:spTree>
    <p:extLst>
      <p:ext uri="{BB962C8B-B14F-4D97-AF65-F5344CB8AC3E}">
        <p14:creationId xmlns:p14="http://schemas.microsoft.com/office/powerpoint/2010/main" val="3373858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D664C0-E6F0-4AC4-9EF1-3C7363F86D1D}" type="datetimeFigureOut">
              <a:rPr lang="en-US" smtClean="0"/>
              <a:pPr/>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06319D-709E-4EDC-BAC4-F3BE23BE7144}" type="slidenum">
              <a:rPr lang="en-US" smtClean="0"/>
              <a:pPr/>
              <a:t>‹#›</a:t>
            </a:fld>
            <a:endParaRPr lang="en-US"/>
          </a:p>
        </p:txBody>
      </p:sp>
    </p:spTree>
    <p:extLst>
      <p:ext uri="{BB962C8B-B14F-4D97-AF65-F5344CB8AC3E}">
        <p14:creationId xmlns:p14="http://schemas.microsoft.com/office/powerpoint/2010/main" val="3123993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664C0-E6F0-4AC4-9EF1-3C7363F86D1D}" type="datetimeFigureOut">
              <a:rPr lang="en-US" smtClean="0"/>
              <a:pPr/>
              <a:t>5/18/2018</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06319D-709E-4EDC-BAC4-F3BE23BE7144}" type="slidenum">
              <a:rPr lang="en-US" smtClean="0"/>
              <a:pPr/>
              <a:t>‹#›</a:t>
            </a:fld>
            <a:endParaRPr lang="en-US"/>
          </a:p>
        </p:txBody>
      </p:sp>
    </p:spTree>
    <p:extLst>
      <p:ext uri="{BB962C8B-B14F-4D97-AF65-F5344CB8AC3E}">
        <p14:creationId xmlns:p14="http://schemas.microsoft.com/office/powerpoint/2010/main" val="289441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Layout" Target="../diagrams/layout17.xml"/><Relationship Id="rId7" Type="http://schemas.openxmlformats.org/officeDocument/2006/relationships/diagramData" Target="../diagrams/data18.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920" y="188640"/>
            <a:ext cx="8915400" cy="1143000"/>
          </a:xfrm>
        </p:spPr>
        <p:txBody>
          <a:bodyPr>
            <a:normAutofit fontScale="90000"/>
          </a:bodyPr>
          <a:lstStyle/>
          <a:p>
            <a:r>
              <a:rPr lang="sr-Latn-RS" sz="3200" b="1" dirty="0" smtClean="0">
                <a:latin typeface="+mn-lt"/>
              </a:rPr>
              <a:t/>
            </a:r>
            <a:br>
              <a:rPr lang="sr-Latn-RS" sz="3200" b="1" dirty="0" smtClean="0">
                <a:latin typeface="+mn-lt"/>
              </a:rPr>
            </a:br>
            <a:r>
              <a:rPr lang="sr-Latn-RS" sz="3200" b="1" dirty="0" smtClean="0">
                <a:latin typeface="+mn-lt"/>
              </a:rPr>
              <a:t/>
            </a:r>
            <a:br>
              <a:rPr lang="sr-Latn-RS" sz="3200" b="1" dirty="0" smtClean="0">
                <a:latin typeface="+mn-lt"/>
              </a:rPr>
            </a:br>
            <a:r>
              <a:rPr lang="sr-Latn-RS" sz="3200" b="1" dirty="0">
                <a:latin typeface="+mn-lt"/>
              </a:rPr>
              <a:t/>
            </a:r>
            <a:br>
              <a:rPr lang="sr-Latn-RS" sz="3200" b="1" dirty="0">
                <a:latin typeface="+mn-lt"/>
              </a:rPr>
            </a:br>
            <a:r>
              <a:rPr lang="en-US" dirty="0"/>
              <a:t/>
            </a:r>
            <a:br>
              <a:rPr lang="en-US" dirty="0"/>
            </a:br>
            <a:endParaRPr lang="en-US" dirty="0"/>
          </a:p>
        </p:txBody>
      </p:sp>
      <p:sp>
        <p:nvSpPr>
          <p:cNvPr id="3" name="Content Placeholder 2"/>
          <p:cNvSpPr>
            <a:spLocks noGrp="1"/>
          </p:cNvSpPr>
          <p:nvPr>
            <p:ph idx="1"/>
          </p:nvPr>
        </p:nvSpPr>
        <p:spPr>
          <a:xfrm>
            <a:off x="416496" y="188640"/>
            <a:ext cx="8915400" cy="4525963"/>
          </a:xfrm>
        </p:spPr>
        <p:txBody>
          <a:bodyPr>
            <a:normAutofit fontScale="92500" lnSpcReduction="20000"/>
          </a:bodyPr>
          <a:lstStyle/>
          <a:p>
            <a:pPr marL="0" indent="0" algn="ctr">
              <a:buNone/>
            </a:pPr>
            <a:endParaRPr lang="sr-Cyrl-RS" sz="4400" b="1" dirty="0" smtClean="0"/>
          </a:p>
          <a:p>
            <a:pPr marL="0" indent="0" algn="ctr">
              <a:buNone/>
            </a:pPr>
            <a:endParaRPr lang="sr-Cyrl-RS" sz="4400" b="1" dirty="0" smtClean="0"/>
          </a:p>
          <a:p>
            <a:pPr marL="0" indent="0" algn="ctr">
              <a:buNone/>
            </a:pPr>
            <a:r>
              <a:rPr lang="sr-Cyrl-RS" sz="4400" b="1" dirty="0" smtClean="0"/>
              <a:t>СПЕЦИФИЧНОСТИ </a:t>
            </a:r>
            <a:r>
              <a:rPr lang="sr-Cyrl-RS" sz="4400" b="1" dirty="0"/>
              <a:t>МЕДИЦИНСКОГ ВЕШТАЧЕЊА У </a:t>
            </a:r>
            <a:r>
              <a:rPr lang="sr-Cyrl-RS" sz="4400" b="1" dirty="0" smtClean="0"/>
              <a:t>ОСИГУРАЊУ</a:t>
            </a:r>
          </a:p>
          <a:p>
            <a:pPr marL="0" indent="0" algn="ctr">
              <a:buNone/>
            </a:pPr>
            <a:endParaRPr lang="sr-Cyrl-RS" dirty="0" smtClean="0"/>
          </a:p>
          <a:p>
            <a:pPr marL="0" indent="0">
              <a:buNone/>
            </a:pPr>
            <a:endParaRPr lang="sr-Cyrl-RS" sz="2000" dirty="0" smtClean="0"/>
          </a:p>
          <a:p>
            <a:pPr marL="0" indent="0">
              <a:buNone/>
            </a:pPr>
            <a:endParaRPr lang="sr-Cyrl-RS" sz="2000" dirty="0" smtClean="0"/>
          </a:p>
          <a:p>
            <a:pPr marL="0" indent="0">
              <a:buNone/>
            </a:pPr>
            <a:r>
              <a:rPr lang="sr-Cyrl-RS" sz="2400" dirty="0" smtClean="0"/>
              <a:t>Ђорђе Бранковић</a:t>
            </a:r>
          </a:p>
          <a:p>
            <a:pPr marL="0" indent="0">
              <a:buNone/>
            </a:pPr>
            <a:r>
              <a:rPr lang="sr-Cyrl-RS" sz="2400" dirty="0" smtClean="0"/>
              <a:t>лекар цензор</a:t>
            </a:r>
          </a:p>
          <a:p>
            <a:pPr marL="0" indent="0">
              <a:buNone/>
            </a:pPr>
            <a:r>
              <a:rPr lang="sr-Cyrl-RS" sz="2400" dirty="0" smtClean="0"/>
              <a:t>Компанији Дунав осигурање а.д.о</a:t>
            </a:r>
            <a:r>
              <a:rPr lang="sr-Cyrl-RS" sz="2000" dirty="0" smtClean="0"/>
              <a:t>.</a:t>
            </a:r>
            <a:endParaRPr lang="en-US" sz="2000" dirty="0"/>
          </a:p>
          <a:p>
            <a:pPr marL="0" indent="0" algn="ctr">
              <a:buNone/>
            </a:pPr>
            <a:endParaRPr lang="en-US" sz="4400" dirty="0"/>
          </a:p>
        </p:txBody>
      </p:sp>
    </p:spTree>
    <p:extLst>
      <p:ext uri="{BB962C8B-B14F-4D97-AF65-F5344CB8AC3E}">
        <p14:creationId xmlns:p14="http://schemas.microsoft.com/office/powerpoint/2010/main" val="1282225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76672"/>
            <a:ext cx="9777536" cy="5040560"/>
          </a:xfrm>
        </p:spPr>
        <p:txBody>
          <a:bodyPr>
            <a:normAutofit lnSpcReduction="10000"/>
          </a:bodyPr>
          <a:lstStyle/>
          <a:p>
            <a:pPr marL="0" indent="0">
              <a:buNone/>
            </a:pPr>
            <a:r>
              <a:rPr lang="sr-Cyrl-RS" dirty="0">
                <a:cs typeface="Arial" panose="020B0604020202020204" pitchFamily="34" charset="0"/>
              </a:rPr>
              <a:t>Уместо термина </a:t>
            </a:r>
            <a:r>
              <a:rPr lang="sr-Cyrl-RS" b="1" dirty="0">
                <a:cs typeface="Arial" panose="020B0604020202020204" pitchFamily="34" charset="0"/>
              </a:rPr>
              <a:t>медицинско вештачење </a:t>
            </a:r>
            <a:r>
              <a:rPr lang="sr-Cyrl-RS" dirty="0">
                <a:cs typeface="Arial" panose="020B0604020202020204" pitchFamily="34" charset="0"/>
              </a:rPr>
              <a:t>у осигурању се користи термини </a:t>
            </a:r>
            <a:r>
              <a:rPr lang="sr-Cyrl-RS" b="1" dirty="0">
                <a:cs typeface="Arial" panose="020B0604020202020204" pitchFamily="34" charset="0"/>
              </a:rPr>
              <a:t>стручно медицинска  процена и мишљење лекара цензора.</a:t>
            </a:r>
            <a:endParaRPr lang="sr-Cyrl-RS" dirty="0"/>
          </a:p>
          <a:p>
            <a:pPr marL="0" indent="0">
              <a:buNone/>
            </a:pPr>
            <a:r>
              <a:rPr lang="sr-Cyrl-RS" dirty="0"/>
              <a:t>У судскомедицинском </a:t>
            </a:r>
            <a:r>
              <a:rPr lang="sr-Cyrl-RS" dirty="0" smtClean="0"/>
              <a:t>вештачењу </a:t>
            </a:r>
            <a:r>
              <a:rPr lang="sr-Cyrl-RS" dirty="0"/>
              <a:t>лекар износи мишљење и доноси закључак, а коначну одлуку доноси суд.</a:t>
            </a:r>
          </a:p>
          <a:p>
            <a:pPr marL="0" indent="0">
              <a:buNone/>
            </a:pPr>
            <a:r>
              <a:rPr lang="sr-Cyrl-RS" dirty="0"/>
              <a:t>Процене лекара цензора у осигурању</a:t>
            </a:r>
            <a:r>
              <a:rPr lang="sr-Latn-RS" dirty="0"/>
              <a:t> имају извршни карактер и представљају </a:t>
            </a:r>
            <a:r>
              <a:rPr lang="sr-Cyrl-RS" b="1" dirty="0"/>
              <a:t>основ за исплату новца </a:t>
            </a:r>
            <a:r>
              <a:rPr lang="sr-Cyrl-RS" dirty="0"/>
              <a:t>осигуреницима, корисницима осигурања или трећим лицима.</a:t>
            </a:r>
            <a:endParaRPr lang="en-US" dirty="0"/>
          </a:p>
          <a:p>
            <a:endParaRPr lang="en-US" dirty="0"/>
          </a:p>
        </p:txBody>
      </p:sp>
    </p:spTree>
    <p:extLst>
      <p:ext uri="{BB962C8B-B14F-4D97-AF65-F5344CB8AC3E}">
        <p14:creationId xmlns:p14="http://schemas.microsoft.com/office/powerpoint/2010/main" val="732963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20689"/>
            <a:ext cx="9777536" cy="5112568"/>
          </a:xfrm>
        </p:spPr>
        <p:txBody>
          <a:bodyPr>
            <a:normAutofit fontScale="92500" lnSpcReduction="10000"/>
          </a:bodyPr>
          <a:lstStyle/>
          <a:p>
            <a:pPr marL="0" indent="0">
              <a:buNone/>
            </a:pPr>
            <a:r>
              <a:rPr lang="sr-Cyrl-RS" dirty="0"/>
              <a:t>Лекар цензор за свој рад </a:t>
            </a:r>
            <a:r>
              <a:rPr lang="sr-Cyrl-RS" b="1" dirty="0"/>
              <a:t>одговара друштву за осигурање</a:t>
            </a:r>
            <a:r>
              <a:rPr lang="sr-Cyrl-RS" dirty="0"/>
              <a:t> које га овластило за обављање послова медицинских </a:t>
            </a:r>
            <a:r>
              <a:rPr lang="sr-Cyrl-RS" dirty="0" smtClean="0"/>
              <a:t>процена.</a:t>
            </a:r>
          </a:p>
          <a:p>
            <a:r>
              <a:rPr lang="sr-Cyrl-RS" dirty="0" smtClean="0"/>
              <a:t>Правичним </a:t>
            </a:r>
            <a:r>
              <a:rPr lang="sr-Cyrl-RS" dirty="0"/>
              <a:t>и непристрасним проценама  и лекар цензор гарантује </a:t>
            </a:r>
            <a:r>
              <a:rPr lang="sr-Cyrl-RS" b="1" dirty="0"/>
              <a:t>равноправности </a:t>
            </a:r>
            <a:r>
              <a:rPr lang="sr-Cyrl-RS" dirty="0"/>
              <a:t>чланова </a:t>
            </a:r>
            <a:r>
              <a:rPr lang="sr-Cyrl-RS" b="1" dirty="0"/>
              <a:t>заједнице ризика </a:t>
            </a:r>
            <a:r>
              <a:rPr lang="sr-Cyrl-RS" dirty="0"/>
              <a:t>која </a:t>
            </a:r>
            <a:r>
              <a:rPr lang="sr-Latn-RS" dirty="0"/>
              <a:t>је поверила средства осигуравајућем друштву</a:t>
            </a:r>
            <a:r>
              <a:rPr lang="sr-Cyrl-RS" dirty="0"/>
              <a:t>.</a:t>
            </a:r>
          </a:p>
          <a:p>
            <a:r>
              <a:rPr lang="sr-Cyrl-RS" dirty="0" smtClean="0"/>
              <a:t>Лекар </a:t>
            </a:r>
            <a:r>
              <a:rPr lang="sr-Cyrl-RS" dirty="0"/>
              <a:t>цензор је </a:t>
            </a:r>
            <a:r>
              <a:rPr lang="sr-Cyrl-RS" b="1" dirty="0"/>
              <a:t>чувар начела узајамности и </a:t>
            </a:r>
            <a:r>
              <a:rPr lang="sr-Cyrl-RS" b="1" dirty="0" smtClean="0"/>
              <a:t>солидарности</a:t>
            </a:r>
            <a:r>
              <a:rPr lang="sr-Latn-RS" dirty="0" smtClean="0"/>
              <a:t>,</a:t>
            </a:r>
            <a:r>
              <a:rPr lang="sr-Cyrl-RS" dirty="0" smtClean="0"/>
              <a:t> као основних начела</a:t>
            </a:r>
            <a:r>
              <a:rPr lang="sr-Cyrl-RS" b="1" dirty="0" smtClean="0"/>
              <a:t> </a:t>
            </a:r>
            <a:r>
              <a:rPr lang="sr-Cyrl-RS" dirty="0"/>
              <a:t>на којима се заснива делатност осигурања. </a:t>
            </a:r>
          </a:p>
          <a:p>
            <a:pPr marL="0" indent="0">
              <a:buNone/>
            </a:pPr>
            <a:r>
              <a:rPr lang="sr-Cyrl-RS" dirty="0" smtClean="0"/>
              <a:t> </a:t>
            </a:r>
            <a:endParaRPr lang="sr-Cyrl-RS" dirty="0"/>
          </a:p>
        </p:txBody>
      </p:sp>
    </p:spTree>
    <p:extLst>
      <p:ext uri="{BB962C8B-B14F-4D97-AF65-F5344CB8AC3E}">
        <p14:creationId xmlns:p14="http://schemas.microsoft.com/office/powerpoint/2010/main" val="2500592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819272898"/>
              </p:ext>
            </p:extLst>
          </p:nvPr>
        </p:nvGraphicFramePr>
        <p:xfrm>
          <a:off x="488504" y="116632"/>
          <a:ext cx="8922196" cy="13010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4234296910"/>
              </p:ext>
            </p:extLst>
          </p:nvPr>
        </p:nvGraphicFramePr>
        <p:xfrm>
          <a:off x="488504" y="1340769"/>
          <a:ext cx="8856984" cy="410445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096453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88641"/>
            <a:ext cx="9906000" cy="5184576"/>
          </a:xfrm>
        </p:spPr>
        <p:txBody>
          <a:bodyPr>
            <a:normAutofit fontScale="77500" lnSpcReduction="20000"/>
          </a:bodyPr>
          <a:lstStyle/>
          <a:p>
            <a:pPr marL="0" indent="0">
              <a:buNone/>
            </a:pPr>
            <a:r>
              <a:rPr lang="sr-Cyrl-RS" dirty="0"/>
              <a:t>Проценат инвалидитета </a:t>
            </a:r>
            <a:r>
              <a:rPr lang="sr-Latn-RS" dirty="0"/>
              <a:t>се </a:t>
            </a:r>
            <a:r>
              <a:rPr lang="sr-Cyrl-RS" dirty="0"/>
              <a:t>утврђује у складу </a:t>
            </a:r>
            <a:r>
              <a:rPr lang="sr-Cyrl-RS" dirty="0" smtClean="0"/>
              <a:t>са</a:t>
            </a:r>
            <a:r>
              <a:rPr lang="sr-Latn-RS" dirty="0" smtClean="0"/>
              <a:t> </a:t>
            </a:r>
            <a:r>
              <a:rPr lang="sr-Cyrl-RS" dirty="0" smtClean="0"/>
              <a:t> </a:t>
            </a:r>
            <a:r>
              <a:rPr lang="sr-Cyrl-RS" b="1" dirty="0"/>
              <a:t>„</a:t>
            </a:r>
            <a:r>
              <a:rPr lang="en-US" b="1" dirty="0" err="1"/>
              <a:t>Табел</a:t>
            </a:r>
            <a:r>
              <a:rPr lang="sr-Cyrl-RS" b="1" dirty="0"/>
              <a:t>ом </a:t>
            </a:r>
            <a:r>
              <a:rPr lang="en-US" b="1" dirty="0" err="1"/>
              <a:t>за</a:t>
            </a:r>
            <a:r>
              <a:rPr lang="en-US" b="1" dirty="0"/>
              <a:t> </a:t>
            </a:r>
            <a:r>
              <a:rPr lang="en-US" b="1" dirty="0" err="1"/>
              <a:t>одређив</a:t>
            </a:r>
            <a:r>
              <a:rPr lang="sr-Cyrl-RS" b="1" dirty="0"/>
              <a:t>ање процента трајног губитка опште радне способности (инвалидитета) као последиц</a:t>
            </a:r>
            <a:r>
              <a:rPr lang="sr-Latn-RS" b="1" dirty="0"/>
              <a:t>е </a:t>
            </a:r>
            <a:r>
              <a:rPr lang="sr-Cyrl-RS" b="1" dirty="0"/>
              <a:t>несрећног случаја (незгоде</a:t>
            </a:r>
            <a:r>
              <a:rPr lang="sr-Cyrl-RS" b="1" dirty="0" smtClean="0"/>
              <a:t>)“.</a:t>
            </a:r>
            <a:endParaRPr lang="sr-Latn-RS" b="1" dirty="0" smtClean="0"/>
          </a:p>
          <a:p>
            <a:pPr marL="0" indent="0">
              <a:buNone/>
            </a:pPr>
            <a:endParaRPr lang="en-US" b="1" dirty="0"/>
          </a:p>
          <a:p>
            <a:pPr marL="514350" lvl="0" indent="-514350">
              <a:buFont typeface="+mj-lt"/>
              <a:buAutoNum type="arabicPeriod"/>
            </a:pPr>
            <a:r>
              <a:rPr lang="sr-Cyrl-RS" dirty="0"/>
              <a:t>И</a:t>
            </a:r>
            <a:r>
              <a:rPr lang="en-US" dirty="0" err="1"/>
              <a:t>нвалидитет</a:t>
            </a:r>
            <a:r>
              <a:rPr lang="en-US" dirty="0"/>
              <a:t> </a:t>
            </a:r>
            <a:r>
              <a:rPr lang="en-US" dirty="0" err="1"/>
              <a:t>се</a:t>
            </a:r>
            <a:r>
              <a:rPr lang="en-US" dirty="0"/>
              <a:t> </a:t>
            </a:r>
            <a:r>
              <a:rPr lang="sr-Cyrl-RS" dirty="0"/>
              <a:t>утврђује</a:t>
            </a:r>
            <a:r>
              <a:rPr lang="en-US" dirty="0"/>
              <a:t> </a:t>
            </a:r>
            <a:r>
              <a:rPr lang="en-US" dirty="0" err="1"/>
              <a:t>најраније</a:t>
            </a:r>
            <a:r>
              <a:rPr lang="en-US" dirty="0"/>
              <a:t> 3 </a:t>
            </a:r>
            <a:r>
              <a:rPr lang="en-US" dirty="0" err="1"/>
              <a:t>месеца</a:t>
            </a:r>
            <a:r>
              <a:rPr lang="en-US" dirty="0"/>
              <a:t> </a:t>
            </a:r>
            <a:r>
              <a:rPr lang="en-US" dirty="0" err="1"/>
              <a:t>по</a:t>
            </a:r>
            <a:r>
              <a:rPr lang="sr-Cyrl-RS" dirty="0"/>
              <a:t> завршетку</a:t>
            </a:r>
            <a:r>
              <a:rPr lang="en-US" dirty="0"/>
              <a:t>  </a:t>
            </a:r>
            <a:r>
              <a:rPr lang="en-US" dirty="0" err="1"/>
              <a:t>лечења</a:t>
            </a:r>
            <a:r>
              <a:rPr lang="sr-Cyrl-RS" dirty="0"/>
              <a:t>. </a:t>
            </a:r>
          </a:p>
          <a:p>
            <a:pPr marL="514350" lvl="0" indent="-514350">
              <a:buFont typeface="+mj-lt"/>
              <a:buAutoNum type="arabicPeriod"/>
            </a:pPr>
            <a:r>
              <a:rPr lang="en-US" dirty="0" err="1"/>
              <a:t>Ако</a:t>
            </a:r>
            <a:r>
              <a:rPr lang="en-US" dirty="0"/>
              <a:t> </a:t>
            </a:r>
            <a:r>
              <a:rPr lang="en-US" dirty="0" err="1"/>
              <a:t>се</a:t>
            </a:r>
            <a:r>
              <a:rPr lang="en-US" dirty="0"/>
              <a:t> </a:t>
            </a:r>
            <a:r>
              <a:rPr lang="en-US" dirty="0" err="1"/>
              <a:t>лечење</a:t>
            </a:r>
            <a:r>
              <a:rPr lang="en-US" dirty="0"/>
              <a:t> </a:t>
            </a:r>
            <a:r>
              <a:rPr lang="en-US" dirty="0" err="1"/>
              <a:t>не</a:t>
            </a:r>
            <a:r>
              <a:rPr lang="en-US" dirty="0"/>
              <a:t> </a:t>
            </a:r>
            <a:r>
              <a:rPr lang="en-US" dirty="0" err="1"/>
              <a:t>заврши</a:t>
            </a:r>
            <a:r>
              <a:rPr lang="en-US" dirty="0"/>
              <a:t> у </a:t>
            </a:r>
            <a:r>
              <a:rPr lang="en-US" dirty="0" err="1"/>
              <a:t>року</a:t>
            </a:r>
            <a:r>
              <a:rPr lang="en-US" dirty="0"/>
              <a:t> </a:t>
            </a:r>
            <a:r>
              <a:rPr lang="en-US" dirty="0" err="1"/>
              <a:t>од</a:t>
            </a:r>
            <a:r>
              <a:rPr lang="en-US" dirty="0"/>
              <a:t> 3 </a:t>
            </a:r>
            <a:r>
              <a:rPr lang="en-US" dirty="0" err="1"/>
              <a:t>године</a:t>
            </a:r>
            <a:r>
              <a:rPr lang="en-US" dirty="0"/>
              <a:t> </a:t>
            </a:r>
            <a:r>
              <a:rPr lang="en-US" dirty="0" err="1"/>
              <a:t>од</a:t>
            </a:r>
            <a:r>
              <a:rPr lang="en-US" dirty="0"/>
              <a:t> </a:t>
            </a:r>
            <a:r>
              <a:rPr lang="en-US" dirty="0" err="1"/>
              <a:t>дана</a:t>
            </a:r>
            <a:r>
              <a:rPr lang="en-US" dirty="0"/>
              <a:t> </a:t>
            </a:r>
            <a:r>
              <a:rPr lang="en-US" dirty="0" err="1"/>
              <a:t>повређивања</a:t>
            </a:r>
            <a:r>
              <a:rPr lang="en-US" dirty="0"/>
              <a:t>, </a:t>
            </a:r>
            <a:r>
              <a:rPr lang="en-US" dirty="0" err="1"/>
              <a:t>стање</a:t>
            </a:r>
            <a:r>
              <a:rPr lang="en-US" dirty="0"/>
              <a:t> </a:t>
            </a:r>
            <a:r>
              <a:rPr lang="en-US" dirty="0" err="1"/>
              <a:t>по</a:t>
            </a:r>
            <a:r>
              <a:rPr lang="en-US" dirty="0"/>
              <a:t> </a:t>
            </a:r>
            <a:r>
              <a:rPr lang="en-US" dirty="0" err="1"/>
              <a:t>истеку</a:t>
            </a:r>
            <a:r>
              <a:rPr lang="en-US" dirty="0"/>
              <a:t> </a:t>
            </a:r>
            <a:r>
              <a:rPr lang="en-US" dirty="0" err="1"/>
              <a:t>овог</a:t>
            </a:r>
            <a:r>
              <a:rPr lang="en-US" dirty="0"/>
              <a:t> </a:t>
            </a:r>
            <a:r>
              <a:rPr lang="en-US" dirty="0" err="1"/>
              <a:t>рока</a:t>
            </a:r>
            <a:r>
              <a:rPr lang="sr-Cyrl-RS" dirty="0"/>
              <a:t> се сматра коначним.</a:t>
            </a:r>
            <a:r>
              <a:rPr lang="en-US" dirty="0"/>
              <a:t> </a:t>
            </a:r>
            <a:endParaRPr lang="sr-Cyrl-RS" dirty="0"/>
          </a:p>
          <a:p>
            <a:pPr marL="514350" lvl="0" indent="-514350">
              <a:buFont typeface="+mj-lt"/>
              <a:buAutoNum type="arabicPeriod"/>
            </a:pPr>
            <a:r>
              <a:rPr lang="sr-Cyrl-RS" dirty="0"/>
              <a:t>В</a:t>
            </a:r>
            <a:r>
              <a:rPr lang="en-US" dirty="0" err="1"/>
              <a:t>ишеструк</a:t>
            </a:r>
            <a:r>
              <a:rPr lang="sr-Cyrl-RS" dirty="0"/>
              <a:t>е</a:t>
            </a:r>
            <a:r>
              <a:rPr lang="en-US" dirty="0"/>
              <a:t> </a:t>
            </a:r>
            <a:r>
              <a:rPr lang="en-US" dirty="0" err="1"/>
              <a:t>повред</a:t>
            </a:r>
            <a:r>
              <a:rPr lang="sr-Cyrl-RS" dirty="0"/>
              <a:t>е.</a:t>
            </a:r>
            <a:r>
              <a:rPr lang="en-US" dirty="0"/>
              <a:t> </a:t>
            </a:r>
            <a:r>
              <a:rPr lang="sr-Cyrl-RS" dirty="0"/>
              <a:t>З</a:t>
            </a:r>
            <a:r>
              <a:rPr lang="en-US" dirty="0"/>
              <a:t>а </a:t>
            </a:r>
            <a:r>
              <a:rPr lang="en-US" dirty="0" err="1"/>
              <a:t>највећу</a:t>
            </a:r>
            <a:r>
              <a:rPr lang="en-US" dirty="0"/>
              <a:t> </a:t>
            </a:r>
            <a:r>
              <a:rPr lang="en-US" dirty="0" err="1"/>
              <a:t>последицу</a:t>
            </a:r>
            <a:r>
              <a:rPr lang="en-US" dirty="0"/>
              <a:t> </a:t>
            </a:r>
            <a:r>
              <a:rPr lang="sr-Cyrl-RS" dirty="0"/>
              <a:t>утврђује се </a:t>
            </a:r>
            <a:r>
              <a:rPr lang="en-US" dirty="0" err="1"/>
              <a:t>пун</a:t>
            </a:r>
            <a:r>
              <a:rPr lang="en-US" dirty="0"/>
              <a:t> </a:t>
            </a:r>
            <a:r>
              <a:rPr lang="en-US" dirty="0" err="1"/>
              <a:t>проценат</a:t>
            </a:r>
            <a:r>
              <a:rPr lang="en-US" dirty="0"/>
              <a:t> </a:t>
            </a:r>
            <a:r>
              <a:rPr lang="sr-Cyrl-RS" dirty="0"/>
              <a:t>из</a:t>
            </a:r>
            <a:r>
              <a:rPr lang="en-US" dirty="0"/>
              <a:t> </a:t>
            </a:r>
            <a:r>
              <a:rPr lang="en-US" dirty="0" err="1"/>
              <a:t>Табел</a:t>
            </a:r>
            <a:r>
              <a:rPr lang="sr-Cyrl-RS" dirty="0"/>
              <a:t>е;</a:t>
            </a:r>
            <a:r>
              <a:rPr lang="en-US" dirty="0"/>
              <a:t> </a:t>
            </a:r>
            <a:r>
              <a:rPr lang="en-US" dirty="0" err="1"/>
              <a:t>од</a:t>
            </a:r>
            <a:r>
              <a:rPr lang="en-US" dirty="0"/>
              <a:t> </a:t>
            </a:r>
            <a:r>
              <a:rPr lang="en-US" dirty="0" err="1"/>
              <a:t>следећег</a:t>
            </a:r>
            <a:r>
              <a:rPr lang="en-US" dirty="0"/>
              <a:t> </a:t>
            </a:r>
            <a:r>
              <a:rPr lang="en-US" dirty="0" err="1"/>
              <a:t>оштећења</a:t>
            </a:r>
            <a:r>
              <a:rPr lang="en-US" dirty="0"/>
              <a:t> </a:t>
            </a:r>
            <a:r>
              <a:rPr lang="en-US" dirty="0" err="1"/>
              <a:t>узима</a:t>
            </a:r>
            <a:r>
              <a:rPr lang="en-US" dirty="0"/>
              <a:t> </a:t>
            </a:r>
            <a:r>
              <a:rPr lang="en-US" dirty="0" err="1"/>
              <a:t>се</a:t>
            </a:r>
            <a:r>
              <a:rPr lang="en-US" dirty="0"/>
              <a:t> </a:t>
            </a:r>
            <a:r>
              <a:rPr lang="sr-Cyrl-RS" dirty="0"/>
              <a:t>1/2</a:t>
            </a:r>
            <a:r>
              <a:rPr lang="en-US" dirty="0"/>
              <a:t> </a:t>
            </a:r>
            <a:r>
              <a:rPr lang="en-US" dirty="0" err="1"/>
              <a:t>процента</a:t>
            </a:r>
            <a:r>
              <a:rPr lang="sr-Cyrl-RS" dirty="0"/>
              <a:t> и редом</a:t>
            </a:r>
            <a:r>
              <a:rPr lang="en-US" dirty="0"/>
              <a:t> 1/4, 1/8 </a:t>
            </a:r>
            <a:r>
              <a:rPr lang="en-US" dirty="0" err="1"/>
              <a:t>итд</a:t>
            </a:r>
            <a:r>
              <a:rPr lang="en-US" dirty="0"/>
              <a:t>. </a:t>
            </a:r>
            <a:endParaRPr lang="sr-Cyrl-RS" dirty="0"/>
          </a:p>
          <a:p>
            <a:pPr marL="514350" lvl="0" indent="-514350">
              <a:buFont typeface="+mj-lt"/>
              <a:buAutoNum type="arabicPeriod"/>
            </a:pPr>
            <a:r>
              <a:rPr lang="en-US" dirty="0" err="1"/>
              <a:t>Последице</a:t>
            </a:r>
            <a:r>
              <a:rPr lang="en-US" dirty="0"/>
              <a:t> </a:t>
            </a:r>
            <a:r>
              <a:rPr lang="en-US" dirty="0" err="1"/>
              <a:t>повреде</a:t>
            </a:r>
            <a:r>
              <a:rPr lang="en-US" dirty="0"/>
              <a:t> </a:t>
            </a:r>
            <a:r>
              <a:rPr lang="en-US" dirty="0" err="1"/>
              <a:t>прстију</a:t>
            </a:r>
            <a:r>
              <a:rPr lang="en-US" dirty="0"/>
              <a:t> </a:t>
            </a:r>
            <a:r>
              <a:rPr lang="en-US" dirty="0" err="1"/>
              <a:t>сабирају</a:t>
            </a:r>
            <a:r>
              <a:rPr lang="en-US" dirty="0"/>
              <a:t> </a:t>
            </a:r>
            <a:r>
              <a:rPr lang="en-US" dirty="0" err="1"/>
              <a:t>се</a:t>
            </a:r>
            <a:r>
              <a:rPr lang="en-US" dirty="0"/>
              <a:t> </a:t>
            </a:r>
            <a:r>
              <a:rPr lang="en-US" dirty="0" err="1"/>
              <a:t>без</a:t>
            </a:r>
            <a:r>
              <a:rPr lang="en-US" dirty="0"/>
              <a:t> </a:t>
            </a:r>
            <a:r>
              <a:rPr lang="en-US" dirty="0" err="1"/>
              <a:t>примене</a:t>
            </a:r>
            <a:r>
              <a:rPr lang="en-US" dirty="0"/>
              <a:t> </a:t>
            </a:r>
            <a:r>
              <a:rPr lang="en-US" dirty="0" err="1"/>
              <a:t>горњег</a:t>
            </a:r>
            <a:r>
              <a:rPr lang="en-US" dirty="0"/>
              <a:t> </a:t>
            </a:r>
            <a:r>
              <a:rPr lang="en-US" dirty="0" err="1"/>
              <a:t>принципа</a:t>
            </a:r>
            <a:r>
              <a:rPr lang="sr-Cyrl-RS" dirty="0"/>
              <a:t> и сл.</a:t>
            </a:r>
          </a:p>
          <a:p>
            <a:pPr marL="514350" lvl="0" indent="-514350">
              <a:buFont typeface="+mj-lt"/>
              <a:buAutoNum type="arabicPeriod"/>
            </a:pPr>
            <a:r>
              <a:rPr lang="en-US" dirty="0"/>
              <a:t>У </a:t>
            </a:r>
            <a:r>
              <a:rPr lang="en-US" dirty="0" err="1"/>
              <a:t>случају</a:t>
            </a:r>
            <a:r>
              <a:rPr lang="en-US" dirty="0"/>
              <a:t> </a:t>
            </a:r>
            <a:r>
              <a:rPr lang="en-US" dirty="0" err="1"/>
              <a:t>губитка</a:t>
            </a:r>
            <a:r>
              <a:rPr lang="en-US" dirty="0"/>
              <a:t> </a:t>
            </a:r>
            <a:r>
              <a:rPr lang="en-US" dirty="0" err="1"/>
              <a:t>више</a:t>
            </a:r>
            <a:r>
              <a:rPr lang="en-US" dirty="0"/>
              <a:t> </a:t>
            </a:r>
            <a:r>
              <a:rPr lang="en-US" dirty="0" err="1"/>
              <a:t>делова</a:t>
            </a:r>
            <a:r>
              <a:rPr lang="en-US" dirty="0"/>
              <a:t> тела </a:t>
            </a:r>
            <a:r>
              <a:rPr lang="en-US" dirty="0" err="1"/>
              <a:t>услед</a:t>
            </a:r>
            <a:r>
              <a:rPr lang="en-US" dirty="0"/>
              <a:t> </a:t>
            </a:r>
            <a:r>
              <a:rPr lang="en-US" dirty="0" err="1"/>
              <a:t>једног</a:t>
            </a:r>
            <a:r>
              <a:rPr lang="en-US" dirty="0"/>
              <a:t> </a:t>
            </a:r>
            <a:r>
              <a:rPr lang="en-US" dirty="0" err="1"/>
              <a:t>несрећног</a:t>
            </a:r>
            <a:r>
              <a:rPr lang="en-US" dirty="0"/>
              <a:t> </a:t>
            </a:r>
            <a:r>
              <a:rPr lang="en-US" dirty="0" err="1"/>
              <a:t>случаја</a:t>
            </a:r>
            <a:r>
              <a:rPr lang="en-US" dirty="0"/>
              <a:t>, </a:t>
            </a:r>
            <a:r>
              <a:rPr lang="en-US" dirty="0" err="1"/>
              <a:t>проценти</a:t>
            </a:r>
            <a:r>
              <a:rPr lang="en-US" dirty="0"/>
              <a:t> </a:t>
            </a:r>
            <a:r>
              <a:rPr lang="en-US" dirty="0" err="1"/>
              <a:t>инвалидитета</a:t>
            </a:r>
            <a:r>
              <a:rPr lang="en-US" dirty="0"/>
              <a:t> </a:t>
            </a:r>
            <a:r>
              <a:rPr lang="en-US" dirty="0" err="1"/>
              <a:t>за</a:t>
            </a:r>
            <a:r>
              <a:rPr lang="en-US" dirty="0"/>
              <a:t> </a:t>
            </a:r>
            <a:r>
              <a:rPr lang="en-US" dirty="0" err="1"/>
              <a:t>сваки</a:t>
            </a:r>
            <a:r>
              <a:rPr lang="en-US" dirty="0"/>
              <a:t> </a:t>
            </a:r>
            <a:r>
              <a:rPr lang="en-US" dirty="0" err="1"/>
              <a:t>поједини</a:t>
            </a:r>
            <a:r>
              <a:rPr lang="en-US" dirty="0"/>
              <a:t> </a:t>
            </a:r>
            <a:r>
              <a:rPr lang="en-US" dirty="0" err="1"/>
              <a:t>део</a:t>
            </a:r>
            <a:r>
              <a:rPr lang="en-US" dirty="0"/>
              <a:t> тела </a:t>
            </a:r>
            <a:r>
              <a:rPr lang="en-US" dirty="0" err="1"/>
              <a:t>сабирају</a:t>
            </a:r>
            <a:r>
              <a:rPr lang="en-US" dirty="0"/>
              <a:t> </a:t>
            </a:r>
            <a:r>
              <a:rPr lang="en-US" dirty="0" err="1"/>
              <a:t>се</a:t>
            </a:r>
            <a:r>
              <a:rPr lang="en-US" dirty="0"/>
              <a:t> </a:t>
            </a:r>
            <a:r>
              <a:rPr lang="en-US" dirty="0" err="1"/>
              <a:t>али</a:t>
            </a:r>
            <a:r>
              <a:rPr lang="en-US" dirty="0"/>
              <a:t> </a:t>
            </a:r>
            <a:r>
              <a:rPr lang="en-US" dirty="0" err="1"/>
              <a:t>не</a:t>
            </a:r>
            <a:r>
              <a:rPr lang="en-US" dirty="0"/>
              <a:t> </a:t>
            </a:r>
            <a:r>
              <a:rPr lang="en-US" dirty="0" err="1"/>
              <a:t>могу</a:t>
            </a:r>
            <a:r>
              <a:rPr lang="en-US" dirty="0"/>
              <a:t> </a:t>
            </a:r>
            <a:r>
              <a:rPr lang="en-US" dirty="0" err="1"/>
              <a:t>износити</a:t>
            </a:r>
            <a:r>
              <a:rPr lang="en-US" dirty="0"/>
              <a:t> </a:t>
            </a:r>
            <a:r>
              <a:rPr lang="en-US" dirty="0" err="1"/>
              <a:t>више</a:t>
            </a:r>
            <a:r>
              <a:rPr lang="en-US" dirty="0"/>
              <a:t> </a:t>
            </a:r>
            <a:r>
              <a:rPr lang="en-US" dirty="0" err="1"/>
              <a:t>од</a:t>
            </a:r>
            <a:r>
              <a:rPr lang="en-US" dirty="0"/>
              <a:t> 100%.</a:t>
            </a:r>
          </a:p>
          <a:p>
            <a:endParaRPr lang="en-US" dirty="0"/>
          </a:p>
        </p:txBody>
      </p:sp>
    </p:spTree>
    <p:extLst>
      <p:ext uri="{BB962C8B-B14F-4D97-AF65-F5344CB8AC3E}">
        <p14:creationId xmlns:p14="http://schemas.microsoft.com/office/powerpoint/2010/main" val="2296206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5152" y="0"/>
            <a:ext cx="9906000" cy="5184575"/>
          </a:xfrm>
        </p:spPr>
        <p:txBody>
          <a:bodyPr>
            <a:normAutofit lnSpcReduction="10000"/>
          </a:bodyPr>
          <a:lstStyle/>
          <a:p>
            <a:r>
              <a:rPr lang="sr-Cyrl-RS" dirty="0"/>
              <a:t>Пре </a:t>
            </a:r>
            <a:r>
              <a:rPr lang="sr-Latn-RS" dirty="0"/>
              <a:t>утврђивања </a:t>
            </a:r>
            <a:r>
              <a:rPr lang="sr-Cyrl-RS" dirty="0"/>
              <a:t>процента инвалидитета, лекар цензора </a:t>
            </a:r>
            <a:r>
              <a:rPr lang="sr-Latn-RS" dirty="0"/>
              <a:t>утврђује </a:t>
            </a:r>
            <a:r>
              <a:rPr lang="sr-Cyrl-RS" dirty="0"/>
              <a:t>да ли постоји обавеза осигуравача.</a:t>
            </a:r>
          </a:p>
          <a:p>
            <a:r>
              <a:rPr lang="sr-Cyrl-RS" b="1" dirty="0"/>
              <a:t>Обевезе осигуравача</a:t>
            </a:r>
            <a:r>
              <a:rPr lang="sr-Cyrl-RS" dirty="0"/>
              <a:t> постоји </a:t>
            </a:r>
            <a:r>
              <a:rPr lang="sr-Latn-RS" u="sng" dirty="0"/>
              <a:t>ако </a:t>
            </a:r>
            <a:r>
              <a:rPr lang="sr-Cyrl-RS" u="sng" dirty="0"/>
              <a:t>је телесно оштећење настало као последица </a:t>
            </a:r>
            <a:r>
              <a:rPr lang="sr-Cyrl-RS" b="1" u="sng" dirty="0"/>
              <a:t>несрећног случаја </a:t>
            </a:r>
            <a:r>
              <a:rPr lang="sr-Cyrl-RS" dirty="0"/>
              <a:t>и </a:t>
            </a:r>
            <a:r>
              <a:rPr lang="sr-Latn-RS" dirty="0"/>
              <a:t>ако </a:t>
            </a:r>
            <a:r>
              <a:rPr lang="sr-Cyrl-RS" dirty="0"/>
              <a:t>је несрећни случај наступио у току трајања осигурања (временски период за који је уговорено осигурање).</a:t>
            </a:r>
            <a:endParaRPr lang="en-US" dirty="0"/>
          </a:p>
          <a:p>
            <a:r>
              <a:rPr lang="sr-Cyrl-RS" dirty="0"/>
              <a:t>Условима осигурања </a:t>
            </a:r>
            <a:r>
              <a:rPr lang="sr-Latn-RS" dirty="0"/>
              <a:t>и </a:t>
            </a:r>
            <a:r>
              <a:rPr lang="sr-Cyrl-RS" dirty="0"/>
              <a:t>Законом о облигационим односима су прецизиран</a:t>
            </a:r>
            <a:r>
              <a:rPr lang="sr-Latn-RS" dirty="0"/>
              <a:t>о </a:t>
            </a:r>
            <a:r>
              <a:rPr lang="sr-Cyrl-RS" dirty="0"/>
              <a:t>дефинисани догађаји који се сматрају и догађаји који се не сматрају несрећним </a:t>
            </a:r>
            <a:r>
              <a:rPr lang="sr-Cyrl-RS" dirty="0" smtClean="0"/>
              <a:t>случајем.   </a:t>
            </a:r>
            <a:endParaRPr lang="en-US" dirty="0"/>
          </a:p>
        </p:txBody>
      </p:sp>
    </p:spTree>
    <p:extLst>
      <p:ext uri="{BB962C8B-B14F-4D97-AF65-F5344CB8AC3E}">
        <p14:creationId xmlns:p14="http://schemas.microsoft.com/office/powerpoint/2010/main" val="1770926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1905718208"/>
              </p:ext>
            </p:extLst>
          </p:nvPr>
        </p:nvGraphicFramePr>
        <p:xfrm>
          <a:off x="0" y="116632"/>
          <a:ext cx="990600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58119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673336435"/>
              </p:ext>
            </p:extLst>
          </p:nvPr>
        </p:nvGraphicFramePr>
        <p:xfrm>
          <a:off x="0" y="0"/>
          <a:ext cx="9906000" cy="55892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4165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919742347"/>
              </p:ext>
            </p:extLst>
          </p:nvPr>
        </p:nvGraphicFramePr>
        <p:xfrm>
          <a:off x="0" y="0"/>
          <a:ext cx="9906000" cy="1052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272850322"/>
              </p:ext>
            </p:extLst>
          </p:nvPr>
        </p:nvGraphicFramePr>
        <p:xfrm>
          <a:off x="0" y="1052736"/>
          <a:ext cx="9906000" cy="43924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2937114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950995239"/>
              </p:ext>
            </p:extLst>
          </p:nvPr>
        </p:nvGraphicFramePr>
        <p:xfrm>
          <a:off x="272480" y="32544"/>
          <a:ext cx="9145016" cy="1152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5"/>
          <p:cNvGraphicFramePr>
            <a:graphicFrameLocks noGrp="1"/>
          </p:cNvGraphicFramePr>
          <p:nvPr>
            <p:ph idx="1"/>
            <p:extLst>
              <p:ext uri="{D42A27DB-BD31-4B8C-83A1-F6EECF244321}">
                <p14:modId xmlns:p14="http://schemas.microsoft.com/office/powerpoint/2010/main" val="2532989593"/>
              </p:ext>
            </p:extLst>
          </p:nvPr>
        </p:nvGraphicFramePr>
        <p:xfrm>
          <a:off x="495300" y="1412777"/>
          <a:ext cx="9410700" cy="39604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6178130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835805130"/>
              </p:ext>
            </p:extLst>
          </p:nvPr>
        </p:nvGraphicFramePr>
        <p:xfrm>
          <a:off x="495300" y="274638"/>
          <a:ext cx="8915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2302082567"/>
              </p:ext>
            </p:extLst>
          </p:nvPr>
        </p:nvGraphicFramePr>
        <p:xfrm>
          <a:off x="560512" y="1052737"/>
          <a:ext cx="8712968" cy="410445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66256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16496" y="476672"/>
            <a:ext cx="9059416" cy="4886003"/>
          </a:xfrm>
        </p:spPr>
        <p:txBody>
          <a:bodyPr>
            <a:normAutofit/>
          </a:bodyPr>
          <a:lstStyle/>
          <a:p>
            <a:r>
              <a:rPr lang="sr-Cyrl-RS" dirty="0"/>
              <a:t>Медицинско вештачење у осигурању представља примену медицинских знања и искустава у делатности осигурања</a:t>
            </a:r>
            <a:r>
              <a:rPr lang="sr-Latn-RS" dirty="0"/>
              <a:t>.</a:t>
            </a:r>
            <a:endParaRPr lang="sr-Cyrl-RS" dirty="0"/>
          </a:p>
          <a:p>
            <a:pPr marL="0" indent="0">
              <a:buNone/>
            </a:pPr>
            <a:endParaRPr lang="sr-Cyrl-RS" dirty="0"/>
          </a:p>
          <a:p>
            <a:r>
              <a:rPr lang="sr-Cyrl-RS" b="1" dirty="0"/>
              <a:t>Специфичности медицинског вештачења у осигурању</a:t>
            </a:r>
            <a:r>
              <a:rPr lang="sr-Cyrl-RS" dirty="0"/>
              <a:t> произилазе из суштине делатности осигурања и подразумевају поступање у складу са условима осигурања и другим правним нормама које регулишу област осигурања.</a:t>
            </a:r>
            <a:endParaRPr lang="en-US" dirty="0"/>
          </a:p>
          <a:p>
            <a:endParaRPr lang="en-US" dirty="0"/>
          </a:p>
        </p:txBody>
      </p:sp>
    </p:spTree>
    <p:extLst>
      <p:ext uri="{BB962C8B-B14F-4D97-AF65-F5344CB8AC3E}">
        <p14:creationId xmlns:p14="http://schemas.microsoft.com/office/powerpoint/2010/main" val="4043105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570397635"/>
              </p:ext>
            </p:extLst>
          </p:nvPr>
        </p:nvGraphicFramePr>
        <p:xfrm>
          <a:off x="495300" y="235449"/>
          <a:ext cx="8915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3865062718"/>
              </p:ext>
            </p:extLst>
          </p:nvPr>
        </p:nvGraphicFramePr>
        <p:xfrm>
          <a:off x="495300" y="1196752"/>
          <a:ext cx="8915400" cy="442681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2809241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944870609"/>
              </p:ext>
            </p:extLst>
          </p:nvPr>
        </p:nvGraphicFramePr>
        <p:xfrm>
          <a:off x="495300" y="274638"/>
          <a:ext cx="8915400" cy="850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295560321"/>
              </p:ext>
            </p:extLst>
          </p:nvPr>
        </p:nvGraphicFramePr>
        <p:xfrm>
          <a:off x="416496" y="1196752"/>
          <a:ext cx="8915400" cy="409391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7060726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9356396"/>
              </p:ext>
            </p:extLst>
          </p:nvPr>
        </p:nvGraphicFramePr>
        <p:xfrm>
          <a:off x="560512" y="116632"/>
          <a:ext cx="84201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type="subTitle" idx="1"/>
          </p:nvPr>
        </p:nvSpPr>
        <p:spPr>
          <a:xfrm>
            <a:off x="128464" y="1196752"/>
            <a:ext cx="9721080" cy="4176464"/>
          </a:xfrm>
        </p:spPr>
        <p:txBody>
          <a:bodyPr>
            <a:normAutofit fontScale="92500" lnSpcReduction="10000"/>
          </a:bodyPr>
          <a:lstStyle/>
          <a:p>
            <a:pPr marL="0" indent="0">
              <a:buNone/>
            </a:pPr>
            <a:endParaRPr lang="sr-Cyrl-RS" b="1" u="sng" dirty="0" smtClean="0"/>
          </a:p>
          <a:p>
            <a:pPr marL="0" indent="0" algn="l">
              <a:buNone/>
            </a:pPr>
            <a:r>
              <a:rPr lang="sr-Cyrl-RS" sz="2800" dirty="0">
                <a:solidFill>
                  <a:schemeClr val="tx1"/>
                </a:solidFill>
              </a:rPr>
              <a:t>О</a:t>
            </a:r>
            <a:r>
              <a:rPr lang="sr-Latn-RS" sz="2800" dirty="0">
                <a:solidFill>
                  <a:schemeClr val="tx1"/>
                </a:solidFill>
              </a:rPr>
              <a:t>сигуранику који болује од шећерне болести и повишеног крвног притиска </a:t>
            </a:r>
            <a:r>
              <a:rPr lang="sr-Latn-RS" sz="2800" dirty="0" smtClean="0">
                <a:solidFill>
                  <a:schemeClr val="tx1"/>
                </a:solidFill>
              </a:rPr>
              <a:t>пријав</a:t>
            </a:r>
            <a:r>
              <a:rPr lang="sr-Cyrl-RS" sz="2800" dirty="0" smtClean="0">
                <a:solidFill>
                  <a:schemeClr val="tx1"/>
                </a:solidFill>
              </a:rPr>
              <a:t>љује</a:t>
            </a:r>
            <a:r>
              <a:rPr lang="sr-Latn-RS" sz="2800" dirty="0" smtClean="0">
                <a:solidFill>
                  <a:schemeClr val="tx1"/>
                </a:solidFill>
              </a:rPr>
              <a:t> </a:t>
            </a:r>
            <a:r>
              <a:rPr lang="sr-Latn-RS" sz="2800" dirty="0">
                <a:solidFill>
                  <a:schemeClr val="tx1"/>
                </a:solidFill>
              </a:rPr>
              <a:t>губитка вида на левом оку</a:t>
            </a:r>
            <a:r>
              <a:rPr lang="sr-Cyrl-RS" sz="2800" dirty="0" smtClean="0">
                <a:solidFill>
                  <a:schemeClr val="tx1"/>
                </a:solidFill>
              </a:rPr>
              <a:t>. </a:t>
            </a:r>
            <a:r>
              <a:rPr lang="sr-Latn-RS" sz="2800" dirty="0" smtClean="0">
                <a:solidFill>
                  <a:schemeClr val="tx1"/>
                </a:solidFill>
              </a:rPr>
              <a:t>У </a:t>
            </a:r>
            <a:r>
              <a:rPr lang="sr-Latn-RS" sz="2800" dirty="0">
                <a:solidFill>
                  <a:schemeClr val="tx1"/>
                </a:solidFill>
              </a:rPr>
              <a:t>медицинској документацији </a:t>
            </a:r>
            <a:r>
              <a:rPr lang="sr-Cyrl-RS" sz="2800" dirty="0" smtClean="0">
                <a:solidFill>
                  <a:schemeClr val="tx1"/>
                </a:solidFill>
              </a:rPr>
              <a:t>с</a:t>
            </a:r>
            <a:r>
              <a:rPr lang="sr-Latn-RS" sz="2800" dirty="0" smtClean="0">
                <a:solidFill>
                  <a:schemeClr val="tx1"/>
                </a:solidFill>
              </a:rPr>
              <a:t>е евидентира </a:t>
            </a:r>
            <a:r>
              <a:rPr lang="sr-Latn-RS" sz="2800" dirty="0">
                <a:solidFill>
                  <a:schemeClr val="tx1"/>
                </a:solidFill>
              </a:rPr>
              <a:t>контузиона повреда чеоног дела главе</a:t>
            </a:r>
            <a:r>
              <a:rPr lang="sr-Cyrl-RS" sz="2800" dirty="0">
                <a:solidFill>
                  <a:schemeClr val="tx1"/>
                </a:solidFill>
              </a:rPr>
              <a:t> и </a:t>
            </a:r>
            <a:r>
              <a:rPr lang="sr-Latn-RS" sz="2800" dirty="0">
                <a:solidFill>
                  <a:schemeClr val="tx1"/>
                </a:solidFill>
              </a:rPr>
              <a:t>дијагноз</a:t>
            </a:r>
            <a:r>
              <a:rPr lang="sr-Cyrl-RS" sz="2800" dirty="0">
                <a:solidFill>
                  <a:schemeClr val="tx1"/>
                </a:solidFill>
              </a:rPr>
              <a:t>а</a:t>
            </a:r>
            <a:r>
              <a:rPr lang="sr-Latn-RS" sz="2800" dirty="0">
                <a:solidFill>
                  <a:schemeClr val="tx1"/>
                </a:solidFill>
              </a:rPr>
              <a:t> „Atrophio papillae n. optici“</a:t>
            </a:r>
            <a:r>
              <a:rPr lang="sr-Cyrl-RS" sz="2800" dirty="0" smtClean="0">
                <a:solidFill>
                  <a:schemeClr val="tx1"/>
                </a:solidFill>
              </a:rPr>
              <a:t>.</a:t>
            </a:r>
            <a:r>
              <a:rPr lang="sr-Latn-RS" sz="2800" dirty="0" smtClean="0">
                <a:solidFill>
                  <a:schemeClr val="tx1"/>
                </a:solidFill>
              </a:rPr>
              <a:t> </a:t>
            </a:r>
            <a:r>
              <a:rPr lang="sr-Cyrl-RS" sz="2800" u="sng" dirty="0" smtClean="0">
                <a:solidFill>
                  <a:schemeClr val="tx1"/>
                </a:solidFill>
              </a:rPr>
              <a:t>Судски </a:t>
            </a:r>
            <a:r>
              <a:rPr lang="sr-Cyrl-RS" sz="2800" u="sng" dirty="0">
                <a:solidFill>
                  <a:schemeClr val="tx1"/>
                </a:solidFill>
              </a:rPr>
              <a:t>вештак</a:t>
            </a:r>
            <a:r>
              <a:rPr lang="sr-Latn-RS" sz="2800" u="sng" dirty="0">
                <a:solidFill>
                  <a:schemeClr val="tx1"/>
                </a:solidFill>
              </a:rPr>
              <a:t>, </a:t>
            </a:r>
            <a:r>
              <a:rPr lang="sr-Cyrl-RS" sz="2800" u="sng" dirty="0" smtClean="0">
                <a:solidFill>
                  <a:schemeClr val="tx1"/>
                </a:solidFill>
              </a:rPr>
              <a:t>офталмолог </a:t>
            </a:r>
            <a:r>
              <a:rPr lang="sr-Latn-RS" sz="2800" u="sng" dirty="0">
                <a:solidFill>
                  <a:schemeClr val="tx1"/>
                </a:solidFill>
              </a:rPr>
              <a:t>у свом извештају </a:t>
            </a:r>
            <a:r>
              <a:rPr lang="sr-Cyrl-RS" sz="2800" u="sng" dirty="0" smtClean="0">
                <a:solidFill>
                  <a:schemeClr val="tx1"/>
                </a:solidFill>
              </a:rPr>
              <a:t>констатује</a:t>
            </a:r>
            <a:r>
              <a:rPr lang="sr-Latn-RS" sz="2800" u="sng" dirty="0" smtClean="0">
                <a:solidFill>
                  <a:schemeClr val="tx1"/>
                </a:solidFill>
              </a:rPr>
              <a:t>:</a:t>
            </a:r>
            <a:endParaRPr lang="sr-Latn-RS" sz="2800" b="1" dirty="0" smtClean="0">
              <a:solidFill>
                <a:schemeClr val="tx1"/>
              </a:solidFill>
            </a:endParaRPr>
          </a:p>
          <a:p>
            <a:pPr marL="0" indent="0" algn="l">
              <a:buNone/>
            </a:pPr>
            <a:r>
              <a:rPr lang="sr-Cyrl-RS" sz="2800" b="1" dirty="0" smtClean="0">
                <a:solidFill>
                  <a:schemeClr val="tx1"/>
                </a:solidFill>
              </a:rPr>
              <a:t>„</a:t>
            </a:r>
            <a:r>
              <a:rPr lang="sr-Cyrl-RS" sz="2800" b="1" i="1" dirty="0">
                <a:solidFill>
                  <a:schemeClr val="tx1"/>
                </a:solidFill>
              </a:rPr>
              <a:t>Атрофија оптичког нерва, која је изазвала делимични губитак вида </a:t>
            </a:r>
            <a:r>
              <a:rPr lang="sr-Latn-RS" sz="2800" b="1" i="1" dirty="0">
                <a:solidFill>
                  <a:schemeClr val="tx1"/>
                </a:solidFill>
              </a:rPr>
              <a:t>на левом оку је </a:t>
            </a:r>
            <a:r>
              <a:rPr lang="sr-Cyrl-RS" sz="2800" b="1" i="1" dirty="0">
                <a:solidFill>
                  <a:schemeClr val="tx1"/>
                </a:solidFill>
              </a:rPr>
              <a:t>последица незгоде. </a:t>
            </a:r>
            <a:r>
              <a:rPr lang="sr-Cyrl-RS" sz="2800" b="1" i="1" dirty="0" smtClean="0">
                <a:solidFill>
                  <a:schemeClr val="tx1"/>
                </a:solidFill>
              </a:rPr>
              <a:t>Не</a:t>
            </a:r>
            <a:r>
              <a:rPr lang="sr-Latn-RS" sz="2800" b="1" i="1" dirty="0" smtClean="0">
                <a:solidFill>
                  <a:schemeClr val="tx1"/>
                </a:solidFill>
              </a:rPr>
              <a:t> </a:t>
            </a:r>
            <a:r>
              <a:rPr lang="sr-Cyrl-RS" sz="2800" b="1" i="1" dirty="0" smtClean="0">
                <a:solidFill>
                  <a:schemeClr val="tx1"/>
                </a:solidFill>
              </a:rPr>
              <a:t>може </a:t>
            </a:r>
            <a:r>
              <a:rPr lang="sr-Cyrl-RS" sz="2800" b="1" i="1" dirty="0">
                <a:solidFill>
                  <a:schemeClr val="tx1"/>
                </a:solidFill>
              </a:rPr>
              <a:t>се са сигурношћу утврдити време настанка повреде, али </a:t>
            </a:r>
            <a:r>
              <a:rPr lang="sr-Latn-RS" sz="2800" b="1" i="1" dirty="0">
                <a:solidFill>
                  <a:schemeClr val="tx1"/>
                </a:solidFill>
              </a:rPr>
              <a:t>је неспорно </a:t>
            </a:r>
            <a:r>
              <a:rPr lang="sr-Cyrl-RS" sz="2800" b="1" i="1" dirty="0">
                <a:solidFill>
                  <a:schemeClr val="tx1"/>
                </a:solidFill>
              </a:rPr>
              <a:t>да је губитак вида последица повреде</a:t>
            </a:r>
            <a:r>
              <a:rPr lang="sr-Latn-RS" sz="2800" b="1" dirty="0">
                <a:solidFill>
                  <a:schemeClr val="tx1"/>
                </a:solidFill>
              </a:rPr>
              <a:t>.</a:t>
            </a:r>
            <a:r>
              <a:rPr lang="sr-Cyrl-RS" sz="2800" b="1" dirty="0">
                <a:solidFill>
                  <a:schemeClr val="tx1"/>
                </a:solidFill>
              </a:rPr>
              <a:t>“</a:t>
            </a:r>
            <a:endParaRPr lang="en-US" sz="2800" b="1" dirty="0">
              <a:solidFill>
                <a:schemeClr val="tx1"/>
              </a:solidFill>
            </a:endParaRPr>
          </a:p>
          <a:p>
            <a:pPr marL="0" indent="0">
              <a:buNone/>
            </a:pPr>
            <a:endParaRPr lang="en-US" dirty="0"/>
          </a:p>
        </p:txBody>
      </p:sp>
    </p:spTree>
    <p:extLst>
      <p:ext uri="{BB962C8B-B14F-4D97-AF65-F5344CB8AC3E}">
        <p14:creationId xmlns:p14="http://schemas.microsoft.com/office/powerpoint/2010/main" val="42803785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202708795"/>
              </p:ext>
            </p:extLst>
          </p:nvPr>
        </p:nvGraphicFramePr>
        <p:xfrm>
          <a:off x="495300" y="188640"/>
          <a:ext cx="8994204" cy="1080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95300" y="1268760"/>
            <a:ext cx="9410700" cy="4248473"/>
          </a:xfrm>
        </p:spPr>
        <p:txBody>
          <a:bodyPr/>
          <a:lstStyle/>
          <a:p>
            <a:pPr marL="0" indent="0">
              <a:buNone/>
            </a:pPr>
            <a:r>
              <a:rPr lang="en-US" dirty="0" err="1"/>
              <a:t>Осигурање</a:t>
            </a:r>
            <a:r>
              <a:rPr lang="en-US" dirty="0"/>
              <a:t> </a:t>
            </a:r>
            <a:r>
              <a:rPr lang="en-US" dirty="0" err="1"/>
              <a:t>живота</a:t>
            </a:r>
            <a:r>
              <a:rPr lang="en-US" dirty="0"/>
              <a:t> </a:t>
            </a:r>
            <a:r>
              <a:rPr lang="en-US" dirty="0" err="1"/>
              <a:t>може</a:t>
            </a:r>
            <a:r>
              <a:rPr lang="en-US" dirty="0"/>
              <a:t> </a:t>
            </a:r>
            <a:r>
              <a:rPr lang="en-US" dirty="0" err="1"/>
              <a:t>бити</a:t>
            </a:r>
            <a:r>
              <a:rPr lang="en-US" dirty="0"/>
              <a:t> </a:t>
            </a:r>
            <a:r>
              <a:rPr lang="en-US" dirty="0" err="1"/>
              <a:t>зак</a:t>
            </a:r>
            <a:r>
              <a:rPr lang="sr-Cyrl-RS" dirty="0"/>
              <a:t>љ</a:t>
            </a:r>
            <a:r>
              <a:rPr lang="en-US" dirty="0" err="1"/>
              <a:t>учено</a:t>
            </a:r>
            <a:r>
              <a:rPr lang="sr-Cyrl-RS" dirty="0"/>
              <a:t>:</a:t>
            </a:r>
            <a:endParaRPr lang="sr-Latn-RS" dirty="0"/>
          </a:p>
          <a:p>
            <a:r>
              <a:rPr lang="en-US" dirty="0" err="1"/>
              <a:t>за</a:t>
            </a:r>
            <a:r>
              <a:rPr lang="en-US" dirty="0"/>
              <a:t> </a:t>
            </a:r>
            <a:r>
              <a:rPr lang="en-US" dirty="0" err="1"/>
              <a:t>случај</a:t>
            </a:r>
            <a:r>
              <a:rPr lang="en-US" dirty="0"/>
              <a:t> </a:t>
            </a:r>
            <a:r>
              <a:rPr lang="en-US" dirty="0" err="1"/>
              <a:t>смрти</a:t>
            </a:r>
            <a:r>
              <a:rPr lang="en-US" dirty="0"/>
              <a:t> (</a:t>
            </a:r>
            <a:r>
              <a:rPr lang="en-US" dirty="0" err="1"/>
              <a:t>ризико</a:t>
            </a:r>
            <a:r>
              <a:rPr lang="en-US" dirty="0"/>
              <a:t> </a:t>
            </a:r>
            <a:r>
              <a:rPr lang="en-US" dirty="0" err="1"/>
              <a:t>осигурања</a:t>
            </a:r>
            <a:r>
              <a:rPr lang="en-US" dirty="0"/>
              <a:t>) и </a:t>
            </a:r>
            <a:endParaRPr lang="sr-Cyrl-RS" dirty="0"/>
          </a:p>
          <a:p>
            <a:r>
              <a:rPr lang="sr-Cyrl-RS" dirty="0" smtClean="0"/>
              <a:t>за случај смрти и </a:t>
            </a:r>
            <a:r>
              <a:rPr lang="en-US" dirty="0" err="1" smtClean="0"/>
              <a:t>дожив</a:t>
            </a:r>
            <a:r>
              <a:rPr lang="sr-Cyrl-RS" dirty="0"/>
              <a:t>љ</a:t>
            </a:r>
            <a:r>
              <a:rPr lang="en-US" dirty="0" err="1" smtClean="0"/>
              <a:t>ења</a:t>
            </a:r>
            <a:r>
              <a:rPr lang="sr-Cyrl-RS" dirty="0" smtClean="0"/>
              <a:t> </a:t>
            </a:r>
            <a:r>
              <a:rPr lang="en-US" dirty="0" smtClean="0"/>
              <a:t>(</a:t>
            </a:r>
            <a:r>
              <a:rPr lang="en-US" dirty="0" err="1" smtClean="0"/>
              <a:t>мешовито</a:t>
            </a:r>
            <a:r>
              <a:rPr lang="en-US" dirty="0" smtClean="0"/>
              <a:t> </a:t>
            </a:r>
            <a:r>
              <a:rPr lang="en-US" dirty="0" err="1"/>
              <a:t>осигурање</a:t>
            </a:r>
            <a:r>
              <a:rPr lang="en-US" dirty="0"/>
              <a:t>). </a:t>
            </a:r>
            <a:endParaRPr lang="sr-Latn-RS" dirty="0"/>
          </a:p>
          <a:p>
            <a:pPr marL="0" indent="0">
              <a:buNone/>
            </a:pPr>
            <a:r>
              <a:rPr lang="en-US" dirty="0" err="1"/>
              <a:t>Уз</a:t>
            </a:r>
            <a:r>
              <a:rPr lang="en-US" dirty="0"/>
              <a:t> </a:t>
            </a:r>
            <a:r>
              <a:rPr lang="en-US" dirty="0" err="1"/>
              <a:t>осигурање</a:t>
            </a:r>
            <a:r>
              <a:rPr lang="en-US" dirty="0"/>
              <a:t> </a:t>
            </a:r>
            <a:r>
              <a:rPr lang="en-US" dirty="0" err="1"/>
              <a:t>живота</a:t>
            </a:r>
            <a:r>
              <a:rPr lang="en-US" dirty="0"/>
              <a:t> </a:t>
            </a:r>
            <a:r>
              <a:rPr lang="en-US" dirty="0" err="1"/>
              <a:t>може</a:t>
            </a:r>
            <a:r>
              <a:rPr lang="en-US" dirty="0"/>
              <a:t> </a:t>
            </a:r>
            <a:r>
              <a:rPr lang="en-US" dirty="0" err="1"/>
              <a:t>да</a:t>
            </a:r>
            <a:r>
              <a:rPr lang="en-US" dirty="0"/>
              <a:t> </a:t>
            </a:r>
            <a:r>
              <a:rPr lang="en-US" dirty="0" err="1"/>
              <a:t>се</a:t>
            </a:r>
            <a:r>
              <a:rPr lang="en-US" dirty="0"/>
              <a:t> </a:t>
            </a:r>
            <a:r>
              <a:rPr lang="en-US" dirty="0" err="1"/>
              <a:t>уговори</a:t>
            </a:r>
            <a:r>
              <a:rPr lang="en-US" dirty="0"/>
              <a:t> и </a:t>
            </a:r>
            <a:r>
              <a:rPr lang="en-US" dirty="0" err="1"/>
              <a:t>допунско</a:t>
            </a:r>
            <a:r>
              <a:rPr lang="en-US" dirty="0"/>
              <a:t> </a:t>
            </a:r>
            <a:r>
              <a:rPr lang="en-US" dirty="0" err="1"/>
              <a:t>осигурање</a:t>
            </a:r>
            <a:r>
              <a:rPr lang="en-US" dirty="0"/>
              <a:t> </a:t>
            </a:r>
            <a:r>
              <a:rPr lang="en-US" dirty="0" err="1"/>
              <a:t>од</a:t>
            </a:r>
            <a:r>
              <a:rPr lang="en-US" dirty="0"/>
              <a:t> </a:t>
            </a:r>
            <a:r>
              <a:rPr lang="en-US" dirty="0" err="1"/>
              <a:t>последица</a:t>
            </a:r>
            <a:r>
              <a:rPr lang="en-US" dirty="0"/>
              <a:t> </a:t>
            </a:r>
            <a:r>
              <a:rPr lang="en-US" dirty="0" err="1"/>
              <a:t>несрећног</a:t>
            </a:r>
            <a:r>
              <a:rPr lang="en-US" dirty="0"/>
              <a:t> </a:t>
            </a:r>
            <a:r>
              <a:rPr lang="en-US" dirty="0" err="1"/>
              <a:t>случаја</a:t>
            </a:r>
            <a:r>
              <a:rPr lang="sr-Cyrl-RS" dirty="0"/>
              <a:t>, такозвана </a:t>
            </a:r>
            <a:r>
              <a:rPr lang="sr-Cyrl-RS" b="1" dirty="0"/>
              <a:t>„прикључна незгода“. </a:t>
            </a:r>
          </a:p>
          <a:p>
            <a:pPr marL="0" indent="0">
              <a:buNone/>
            </a:pPr>
            <a:endParaRPr lang="en-US" dirty="0"/>
          </a:p>
        </p:txBody>
      </p:sp>
    </p:spTree>
    <p:extLst>
      <p:ext uri="{BB962C8B-B14F-4D97-AF65-F5344CB8AC3E}">
        <p14:creationId xmlns:p14="http://schemas.microsoft.com/office/powerpoint/2010/main" val="30494691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95300" y="1600200"/>
            <a:ext cx="9410700" cy="3700463"/>
          </a:xfrm>
        </p:spPr>
        <p:txBody>
          <a:bodyPr/>
          <a:lstStyle/>
          <a:p>
            <a:pPr marL="0" indent="0">
              <a:buNone/>
            </a:pPr>
            <a:r>
              <a:rPr lang="sr-Latn-RS" dirty="0"/>
              <a:t>Уколико услед несрећног случаја наступи смрт осигураника, који има осигурање „прикључне“ незгоде, осигуравач исплаћује две уговорене суме</a:t>
            </a:r>
            <a:endParaRPr lang="sr-Cyrl-RS" dirty="0"/>
          </a:p>
          <a:p>
            <a:r>
              <a:rPr lang="sr-Latn-RS" dirty="0"/>
              <a:t>суму за случај </a:t>
            </a:r>
            <a:r>
              <a:rPr lang="sr-Cyrl-RS" dirty="0"/>
              <a:t>природне </a:t>
            </a:r>
            <a:r>
              <a:rPr lang="sr-Latn-RS" dirty="0"/>
              <a:t>смрти и</a:t>
            </a:r>
            <a:endParaRPr lang="sr-Cyrl-RS" dirty="0"/>
          </a:p>
          <a:p>
            <a:r>
              <a:rPr lang="sr-Latn-RS" dirty="0"/>
              <a:t>суму за смрт услед незгоде. </a:t>
            </a:r>
            <a:endParaRPr lang="sr-Cyrl-RS" dirty="0"/>
          </a:p>
          <a:p>
            <a:endParaRPr lang="en-US" dirty="0"/>
          </a:p>
          <a:p>
            <a:pPr marL="0" indent="0">
              <a:buNone/>
            </a:pPr>
            <a:endParaRPr lang="en-US" dirty="0"/>
          </a:p>
        </p:txBody>
      </p:sp>
    </p:spTree>
    <p:extLst>
      <p:ext uri="{BB962C8B-B14F-4D97-AF65-F5344CB8AC3E}">
        <p14:creationId xmlns:p14="http://schemas.microsoft.com/office/powerpoint/2010/main" val="19291192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l"/>
            <a:r>
              <a:rPr lang="sr-Cyrl-RS" b="1" u="sng" dirty="0"/>
              <a:t>Лекар цензор у осигурању живота: </a:t>
            </a:r>
            <a:br>
              <a:rPr lang="sr-Cyrl-RS" b="1" u="sng" dirty="0"/>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71749137"/>
              </p:ext>
            </p:extLst>
          </p:nvPr>
        </p:nvGraphicFramePr>
        <p:xfrm>
          <a:off x="272480" y="980728"/>
          <a:ext cx="8915400"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16144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228028848"/>
              </p:ext>
            </p:extLst>
          </p:nvPr>
        </p:nvGraphicFramePr>
        <p:xfrm>
          <a:off x="495300" y="274638"/>
          <a:ext cx="8915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95300" y="1600201"/>
            <a:ext cx="8915400" cy="3773015"/>
          </a:xfrm>
        </p:spPr>
        <p:txBody>
          <a:bodyPr>
            <a:normAutofit fontScale="70000" lnSpcReduction="20000"/>
          </a:bodyPr>
          <a:lstStyle/>
          <a:p>
            <a:pPr marL="0" indent="0">
              <a:buNone/>
            </a:pPr>
            <a:r>
              <a:rPr lang="sr-Cyrl-RS" dirty="0" smtClean="0"/>
              <a:t>П</a:t>
            </a:r>
            <a:r>
              <a:rPr lang="en-US" dirty="0" err="1"/>
              <a:t>ре</a:t>
            </a:r>
            <a:r>
              <a:rPr lang="en-US" dirty="0"/>
              <a:t> </a:t>
            </a:r>
            <a:r>
              <a:rPr lang="en-US" dirty="0" err="1"/>
              <a:t>зак</a:t>
            </a:r>
            <a:r>
              <a:rPr lang="sr-Cyrl-RS" dirty="0"/>
              <a:t>љ</a:t>
            </a:r>
            <a:r>
              <a:rPr lang="en-US" dirty="0" err="1"/>
              <a:t>учења</a:t>
            </a:r>
            <a:r>
              <a:rPr lang="en-US" dirty="0"/>
              <a:t> </a:t>
            </a:r>
            <a:r>
              <a:rPr lang="en-US" dirty="0" err="1"/>
              <a:t>Уговора</a:t>
            </a:r>
            <a:r>
              <a:rPr lang="en-US" dirty="0"/>
              <a:t> о </a:t>
            </a:r>
            <a:r>
              <a:rPr lang="en-US" dirty="0" err="1"/>
              <a:t>осигурању</a:t>
            </a:r>
            <a:r>
              <a:rPr lang="en-US" dirty="0"/>
              <a:t> </a:t>
            </a:r>
            <a:r>
              <a:rPr lang="sr-Cyrl-RS" dirty="0"/>
              <a:t>потенцијални осигураник </a:t>
            </a:r>
            <a:r>
              <a:rPr lang="en-US" dirty="0" err="1"/>
              <a:t>попуњава</a:t>
            </a:r>
            <a:r>
              <a:rPr lang="en-US" dirty="0"/>
              <a:t> </a:t>
            </a:r>
            <a:r>
              <a:rPr lang="en-US" dirty="0" err="1"/>
              <a:t>Понуду</a:t>
            </a:r>
            <a:r>
              <a:rPr lang="en-US" dirty="0"/>
              <a:t> </a:t>
            </a:r>
            <a:r>
              <a:rPr lang="en-US" dirty="0" err="1"/>
              <a:t>за</a:t>
            </a:r>
            <a:r>
              <a:rPr lang="en-US" dirty="0"/>
              <a:t> </a:t>
            </a:r>
            <a:r>
              <a:rPr lang="en-US" dirty="0" err="1"/>
              <a:t>осигурање</a:t>
            </a:r>
            <a:r>
              <a:rPr lang="sr-Cyrl-RS" dirty="0"/>
              <a:t>. </a:t>
            </a:r>
            <a:r>
              <a:rPr lang="sr-Cyrl-RS" dirty="0" smtClean="0"/>
              <a:t>На </a:t>
            </a:r>
            <a:r>
              <a:rPr lang="sr-Cyrl-RS" dirty="0"/>
              <a:t>посебном обрасцу Понуде осигураник </a:t>
            </a:r>
            <a:r>
              <a:rPr lang="en-US" dirty="0" err="1"/>
              <a:t>одговара</a:t>
            </a:r>
            <a:r>
              <a:rPr lang="en-US" dirty="0"/>
              <a:t> </a:t>
            </a:r>
            <a:r>
              <a:rPr lang="en-US" dirty="0" err="1"/>
              <a:t>на</a:t>
            </a:r>
            <a:r>
              <a:rPr lang="en-US" dirty="0"/>
              <a:t> </a:t>
            </a:r>
            <a:r>
              <a:rPr lang="en-US" dirty="0" err="1"/>
              <a:t>питања</a:t>
            </a:r>
            <a:r>
              <a:rPr lang="en-US" dirty="0"/>
              <a:t> о </a:t>
            </a:r>
            <a:r>
              <a:rPr lang="en-US" dirty="0" err="1"/>
              <a:t>здравственом</a:t>
            </a:r>
            <a:r>
              <a:rPr lang="en-US" dirty="0"/>
              <a:t> </a:t>
            </a:r>
            <a:r>
              <a:rPr lang="en-US" dirty="0" err="1"/>
              <a:t>стању</a:t>
            </a:r>
            <a:r>
              <a:rPr lang="en-US" dirty="0"/>
              <a:t> и </a:t>
            </a:r>
            <a:r>
              <a:rPr lang="en-US" dirty="0" err="1"/>
              <a:t>здравственим</a:t>
            </a:r>
            <a:r>
              <a:rPr lang="en-US" dirty="0"/>
              <a:t> </a:t>
            </a:r>
            <a:r>
              <a:rPr lang="en-US" dirty="0" err="1"/>
              <a:t>навикама</a:t>
            </a:r>
            <a:r>
              <a:rPr lang="en-US" dirty="0"/>
              <a:t> </a:t>
            </a:r>
            <a:r>
              <a:rPr lang="sr-Cyrl-RS" dirty="0"/>
              <a:t>и потписује изјаву да су подаци о здравственом стању истинити.</a:t>
            </a:r>
            <a:endParaRPr lang="en-US" dirty="0"/>
          </a:p>
          <a:p>
            <a:r>
              <a:rPr lang="sr-Cyrl-RS" dirty="0"/>
              <a:t>Лица које болују од неке болести или имају здравствени проблем, могу да се осигура</a:t>
            </a:r>
            <a:r>
              <a:rPr lang="sr-Latn-RS" dirty="0"/>
              <a:t>ју </a:t>
            </a:r>
            <a:r>
              <a:rPr lang="sr-Cyrl-RS" dirty="0"/>
              <a:t>по „Посебним условима за осигурање увећаних ризика“. У таквим случајевима потенцијални осигураник доставља медицинску документацију везану </a:t>
            </a:r>
            <a:r>
              <a:rPr lang="sr-Cyrl-RS" dirty="0" smtClean="0"/>
              <a:t>за свој здравствени проблем.</a:t>
            </a:r>
            <a:endParaRPr lang="sr-Cyrl-RS" dirty="0"/>
          </a:p>
          <a:p>
            <a:r>
              <a:rPr lang="sr-Cyrl-RS" dirty="0"/>
              <a:t>Када су у питању веће осигуране суме сви потенцијални осигураници су у обавези да да доставе</a:t>
            </a:r>
            <a:r>
              <a:rPr lang="en-US" dirty="0"/>
              <a:t> </a:t>
            </a:r>
            <a:r>
              <a:rPr lang="en-US" dirty="0" err="1"/>
              <a:t>извештаје</a:t>
            </a:r>
            <a:r>
              <a:rPr lang="en-US" dirty="0"/>
              <a:t> с</a:t>
            </a:r>
            <a:r>
              <a:rPr lang="sr-Cyrl-RS" dirty="0"/>
              <a:t>а</a:t>
            </a:r>
            <a:r>
              <a:rPr lang="en-US" dirty="0"/>
              <a:t> </a:t>
            </a:r>
            <a:r>
              <a:rPr lang="en-US" dirty="0" err="1"/>
              <a:t>лекарских</a:t>
            </a:r>
            <a:r>
              <a:rPr lang="en-US" dirty="0"/>
              <a:t> </a:t>
            </a:r>
            <a:r>
              <a:rPr lang="en-US" dirty="0" err="1"/>
              <a:t>прегледа</a:t>
            </a:r>
            <a:r>
              <a:rPr lang="sr-Cyrl-RS" dirty="0"/>
              <a:t> који су </a:t>
            </a:r>
            <a:r>
              <a:rPr lang="en-US" dirty="0" err="1"/>
              <a:t>прописани</a:t>
            </a:r>
            <a:r>
              <a:rPr lang="en-US" dirty="0"/>
              <a:t> </a:t>
            </a:r>
            <a:r>
              <a:rPr lang="en-US" dirty="0" err="1"/>
              <a:t>од</a:t>
            </a:r>
            <a:r>
              <a:rPr lang="en-US" dirty="0"/>
              <a:t> </a:t>
            </a:r>
            <a:r>
              <a:rPr lang="en-US" dirty="0" err="1"/>
              <a:t>стране</a:t>
            </a:r>
            <a:r>
              <a:rPr lang="en-US" dirty="0"/>
              <a:t> </a:t>
            </a:r>
            <a:r>
              <a:rPr lang="en-US" dirty="0" err="1"/>
              <a:t>осигуравача</a:t>
            </a:r>
            <a:r>
              <a:rPr lang="sr-Cyrl-RS" dirty="0"/>
              <a:t>.</a:t>
            </a:r>
          </a:p>
          <a:p>
            <a:pPr marL="0" indent="0">
              <a:buNone/>
            </a:pPr>
            <a:endParaRPr lang="en-US" dirty="0"/>
          </a:p>
        </p:txBody>
      </p:sp>
    </p:spTree>
    <p:extLst>
      <p:ext uri="{BB962C8B-B14F-4D97-AF65-F5344CB8AC3E}">
        <p14:creationId xmlns:p14="http://schemas.microsoft.com/office/powerpoint/2010/main" val="652505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86576912"/>
              </p:ext>
            </p:extLst>
          </p:nvPr>
        </p:nvGraphicFramePr>
        <p:xfrm>
          <a:off x="495300" y="274638"/>
          <a:ext cx="89154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idx="1"/>
          </p:nvPr>
        </p:nvSpPr>
        <p:spPr>
          <a:xfrm>
            <a:off x="495300" y="1600201"/>
            <a:ext cx="8706172" cy="3917031"/>
          </a:xfrm>
        </p:spPr>
        <p:txBody>
          <a:bodyPr>
            <a:normAutofit fontScale="77500" lnSpcReduction="20000"/>
          </a:bodyPr>
          <a:lstStyle/>
          <a:p>
            <a:pPr marL="0" indent="0">
              <a:buNone/>
            </a:pPr>
            <a:r>
              <a:rPr lang="sr-Cyrl-RS" dirty="0" smtClean="0"/>
              <a:t>Укоико </a:t>
            </a:r>
            <a:r>
              <a:rPr lang="sr-Cyrl-RS" dirty="0"/>
              <a:t>се утврди да је осигураник приликом закључења осигурања прећутао важне околности везане за здравствено стање, осигуравач може да умањи или одбије обавезу по основу осигурања </a:t>
            </a:r>
            <a:r>
              <a:rPr lang="sr-Cyrl-RS" dirty="0" smtClean="0"/>
              <a:t>живота.</a:t>
            </a:r>
            <a:endParaRPr lang="sr-Latn-RS" dirty="0" smtClean="0"/>
          </a:p>
          <a:p>
            <a:pPr marL="0" indent="0">
              <a:buNone/>
            </a:pPr>
            <a:endParaRPr lang="sr-Latn-RS" dirty="0"/>
          </a:p>
          <a:p>
            <a:pPr marL="0" indent="0">
              <a:buNone/>
            </a:pPr>
            <a:r>
              <a:rPr lang="sr-Cyrl-RS" dirty="0" smtClean="0"/>
              <a:t>Поменуто </a:t>
            </a:r>
            <a:r>
              <a:rPr lang="sr-Cyrl-RS" dirty="0"/>
              <a:t>се односи само на случајеве у којима се прећутана околност везана за здравствено стање</a:t>
            </a:r>
            <a:r>
              <a:rPr lang="sr-Cyrl-RS" b="1" dirty="0"/>
              <a:t>  доводи у неспорну везу са болешћу која је проузроковакла смрт.</a:t>
            </a:r>
          </a:p>
          <a:p>
            <a:pPr marL="0" indent="0">
              <a:buNone/>
            </a:pPr>
            <a:endParaRPr lang="sr-Latn-RS" dirty="0" smtClean="0"/>
          </a:p>
          <a:p>
            <a:pPr marL="0" indent="0">
              <a:buNone/>
            </a:pPr>
            <a:r>
              <a:rPr lang="sr-Cyrl-RS" dirty="0" smtClean="0"/>
              <a:t>Обавеза </a:t>
            </a:r>
            <a:r>
              <a:rPr lang="sr-Cyrl-RS" dirty="0"/>
              <a:t>се утврђује на основу Потврде о смрти, здравстеног картона осигураника и остале медицинске документације.</a:t>
            </a:r>
          </a:p>
          <a:p>
            <a:endParaRPr lang="en-US" dirty="0"/>
          </a:p>
        </p:txBody>
      </p:sp>
    </p:spTree>
    <p:extLst>
      <p:ext uri="{BB962C8B-B14F-4D97-AF65-F5344CB8AC3E}">
        <p14:creationId xmlns:p14="http://schemas.microsoft.com/office/powerpoint/2010/main" val="11354744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00472" y="188640"/>
            <a:ext cx="9289032" cy="5112568"/>
          </a:xfrm>
        </p:spPr>
        <p:txBody>
          <a:bodyPr>
            <a:normAutofit fontScale="85000" lnSpcReduction="20000"/>
          </a:bodyPr>
          <a:lstStyle/>
          <a:p>
            <a:pPr marL="0" indent="0">
              <a:buNone/>
            </a:pPr>
            <a:r>
              <a:rPr lang="sr-Cyrl-RS" dirty="0"/>
              <a:t>Проблем представљају прибава здравствених картона и непрецизно, неправилно и нетачно попуњен</a:t>
            </a:r>
            <a:r>
              <a:rPr lang="sr-Latn-RS" dirty="0"/>
              <a:t>е </a:t>
            </a:r>
            <a:r>
              <a:rPr lang="sr-Cyrl-RS" dirty="0"/>
              <a:t>Потврде о смрти. </a:t>
            </a:r>
          </a:p>
          <a:p>
            <a:r>
              <a:rPr lang="sr-Cyrl-RS" dirty="0"/>
              <a:t>Чести су случајеви да мртвозворници не уписују податак о пореклу смрти, </a:t>
            </a:r>
          </a:p>
          <a:p>
            <a:r>
              <a:rPr lang="sr-Cyrl-RS" dirty="0"/>
              <a:t>постоје и случајеви у којим се уписуј нетачни подаци о пореклу смрти.</a:t>
            </a:r>
          </a:p>
          <a:p>
            <a:r>
              <a:rPr lang="sr-Cyrl-RS" dirty="0"/>
              <a:t>Примери непотпуних пода</a:t>
            </a:r>
            <a:r>
              <a:rPr lang="sr-Latn-RS" dirty="0"/>
              <a:t>ка </a:t>
            </a:r>
            <a:r>
              <a:rPr lang="sr-Cyrl-RS" dirty="0"/>
              <a:t>о узроку смрти</a:t>
            </a:r>
            <a:r>
              <a:rPr lang="sr-Latn-RS" dirty="0"/>
              <a:t>: „Mors causa ignota; Mors cardiaca subita; Insufitientio cardiorespiratoria</a:t>
            </a:r>
            <a:r>
              <a:rPr lang="sr-Cyrl-RS" dirty="0"/>
              <a:t>.</a:t>
            </a:r>
            <a:endParaRPr lang="en-US" dirty="0"/>
          </a:p>
          <a:p>
            <a:pPr marL="0" indent="0">
              <a:buNone/>
            </a:pPr>
            <a:r>
              <a:rPr lang="sr-Cyrl-RS" dirty="0" smtClean="0"/>
              <a:t>Лекар </a:t>
            </a:r>
            <a:r>
              <a:rPr lang="sr-Latn-RS" dirty="0" smtClean="0"/>
              <a:t>цензор </a:t>
            </a:r>
            <a:r>
              <a:rPr lang="sr-Latn-RS" dirty="0"/>
              <a:t>није у могућности да се изјасни о </a:t>
            </a:r>
            <a:r>
              <a:rPr lang="sr-Latn-RS" dirty="0" smtClean="0"/>
              <a:t>обавези</a:t>
            </a:r>
            <a:r>
              <a:rPr lang="sr-Cyrl-RS" dirty="0" smtClean="0"/>
              <a:t>. О</a:t>
            </a:r>
            <a:r>
              <a:rPr lang="sr-Latn-RS" dirty="0" smtClean="0"/>
              <a:t>сигуравач </a:t>
            </a:r>
            <a:r>
              <a:rPr lang="sr-Latn-RS" dirty="0"/>
              <a:t>исплаћује оговорену осигурану суму, чак и у случајевима када се увидом у здравствени картон утврди да је осигураник боловао од тешких болести</a:t>
            </a:r>
            <a:r>
              <a:rPr lang="sr-Cyrl-RS" dirty="0"/>
              <a:t>.</a:t>
            </a:r>
            <a:endParaRPr lang="en-US" dirty="0"/>
          </a:p>
          <a:p>
            <a:endParaRPr lang="en-US" dirty="0"/>
          </a:p>
        </p:txBody>
      </p:sp>
    </p:spTree>
    <p:extLst>
      <p:ext uri="{BB962C8B-B14F-4D97-AF65-F5344CB8AC3E}">
        <p14:creationId xmlns:p14="http://schemas.microsoft.com/office/powerpoint/2010/main" val="19790239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58549795"/>
              </p:ext>
            </p:extLst>
          </p:nvPr>
        </p:nvGraphicFramePr>
        <p:xfrm>
          <a:off x="420440" y="71810"/>
          <a:ext cx="8915400" cy="11569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16496" y="1196753"/>
            <a:ext cx="8856984" cy="4248472"/>
          </a:xfrm>
        </p:spPr>
        <p:txBody>
          <a:bodyPr>
            <a:normAutofit fontScale="92500" lnSpcReduction="10000"/>
          </a:bodyPr>
          <a:lstStyle/>
          <a:p>
            <a:r>
              <a:rPr lang="sr-Cyrl-RS" b="1" dirty="0"/>
              <a:t>Ц</a:t>
            </a:r>
            <a:r>
              <a:rPr lang="sr-Latn-RS" b="1" dirty="0"/>
              <a:t>иљ медицинск</a:t>
            </a:r>
            <a:r>
              <a:rPr lang="sr-Cyrl-RS" b="1" dirty="0"/>
              <a:t>их процена </a:t>
            </a:r>
            <a:r>
              <a:rPr lang="sr-Latn-RS" b="1" dirty="0"/>
              <a:t>у осигурању је </a:t>
            </a:r>
            <a:r>
              <a:rPr lang="sr-Cyrl-RS" b="1" dirty="0"/>
              <a:t>утврђивање </a:t>
            </a:r>
            <a:r>
              <a:rPr lang="sr-Latn-RS" b="1" dirty="0"/>
              <a:t>обавезе осигуравача због исплате новца </a:t>
            </a:r>
            <a:r>
              <a:rPr lang="sr-Cyrl-RS" b="1" dirty="0"/>
              <a:t>у случају да се оствари уговорени ризик (осигурани ризик).</a:t>
            </a:r>
            <a:endParaRPr lang="en-US" dirty="0"/>
          </a:p>
          <a:p>
            <a:r>
              <a:rPr lang="sr-Cyrl-RS" dirty="0"/>
              <a:t>Предмет медицинских процена у осигурању су осигурани ризици везани за живот, здравље и телесни интегритет - смрт; проценат </a:t>
            </a:r>
            <a:r>
              <a:rPr lang="sr-Latn-RS" dirty="0"/>
              <a:t>инвалидитет</a:t>
            </a:r>
            <a:r>
              <a:rPr lang="sr-Cyrl-RS" dirty="0"/>
              <a:t>а</a:t>
            </a:r>
            <a:r>
              <a:rPr lang="sr-Latn-RS" dirty="0"/>
              <a:t>, губитк</a:t>
            </a:r>
            <a:r>
              <a:rPr lang="sr-Cyrl-RS" dirty="0"/>
              <a:t>а опште </a:t>
            </a:r>
            <a:r>
              <a:rPr lang="sr-Latn-RS" dirty="0"/>
              <a:t>радне способности</a:t>
            </a:r>
            <a:r>
              <a:rPr lang="sr-Cyrl-RS" dirty="0"/>
              <a:t>, умањења животне активности и нематеријална штета.  </a:t>
            </a:r>
            <a:endParaRPr lang="en-US" dirty="0"/>
          </a:p>
          <a:p>
            <a:endParaRPr lang="en-US" dirty="0"/>
          </a:p>
        </p:txBody>
      </p:sp>
    </p:spTree>
    <p:extLst>
      <p:ext uri="{BB962C8B-B14F-4D97-AF65-F5344CB8AC3E}">
        <p14:creationId xmlns:p14="http://schemas.microsoft.com/office/powerpoint/2010/main" val="482140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429941"/>
            <a:ext cx="8915400" cy="1143000"/>
          </a:xfrm>
        </p:spPr>
        <p:txBody>
          <a:bodyPr>
            <a:normAutofit fontScale="90000"/>
          </a:bodyPr>
          <a:lstStyle/>
          <a:p>
            <a:pPr algn="l"/>
            <a:r>
              <a:rPr lang="sr-Latn-RS" sz="4000" b="1" u="sng" dirty="0" smtClean="0">
                <a:latin typeface="Arial" panose="020B0604020202020204" pitchFamily="34" charset="0"/>
                <a:cs typeface="Arial" panose="020B0604020202020204" pitchFamily="34" charset="0"/>
              </a:rPr>
              <a:t/>
            </a:r>
            <a:br>
              <a:rPr lang="sr-Latn-RS" sz="4000" b="1" u="sng" dirty="0" smtClean="0">
                <a:latin typeface="Arial" panose="020B0604020202020204" pitchFamily="34" charset="0"/>
                <a:cs typeface="Arial" panose="020B0604020202020204" pitchFamily="34" charset="0"/>
              </a:rPr>
            </a:br>
            <a:r>
              <a:rPr lang="sr-Cyrl-RS" sz="4000" b="1" u="sng" smtClean="0">
                <a:latin typeface="Arial" panose="020B0604020202020204" pitchFamily="34" charset="0"/>
                <a:cs typeface="Arial" panose="020B0604020202020204" pitchFamily="34" charset="0"/>
              </a:rPr>
              <a:t>Излага</a:t>
            </a:r>
            <a:r>
              <a:rPr lang="sr-Cyrl-RS" sz="4000" b="1" u="sng" smtClean="0">
                <a:latin typeface="Arial" panose="020B0604020202020204" pitchFamily="34" charset="0"/>
                <a:cs typeface="Arial" panose="020B0604020202020204" pitchFamily="34" charset="0"/>
              </a:rPr>
              <a:t>ње</a:t>
            </a:r>
            <a:r>
              <a:rPr lang="sr-Cyrl-RS" sz="4000" b="1" u="sng" smtClean="0">
                <a:latin typeface="Arial" panose="020B0604020202020204" pitchFamily="34" charset="0"/>
                <a:cs typeface="Arial" panose="020B0604020202020204" pitchFamily="34" charset="0"/>
              </a:rPr>
              <a:t> </a:t>
            </a:r>
            <a:r>
              <a:rPr lang="sr-Cyrl-RS" sz="4000" b="1" u="sng" dirty="0">
                <a:latin typeface="Arial" panose="020B0604020202020204" pitchFamily="34" charset="0"/>
                <a:cs typeface="Arial" panose="020B0604020202020204" pitchFamily="34" charset="0"/>
              </a:rPr>
              <a:t>је подељено у неколико целина</a:t>
            </a:r>
            <a:r>
              <a:rPr lang="sr-Cyrl-RS" b="1" u="sng" dirty="0">
                <a:latin typeface="Arial" panose="020B0604020202020204" pitchFamily="34" charset="0"/>
                <a:cs typeface="Arial" panose="020B0604020202020204" pitchFamily="34" charset="0"/>
              </a:rPr>
              <a:t/>
            </a:r>
            <a:br>
              <a:rPr lang="sr-Cyrl-RS" b="1" u="sng"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a:xfrm>
            <a:off x="495300" y="1600201"/>
            <a:ext cx="8778180" cy="3989039"/>
          </a:xfrm>
        </p:spPr>
        <p:txBody>
          <a:bodyPr>
            <a:normAutofit fontScale="85000" lnSpcReduction="10000"/>
          </a:bodyPr>
          <a:lstStyle/>
          <a:p>
            <a:r>
              <a:rPr lang="sr-Cyrl-RS" dirty="0">
                <a:cs typeface="Arial" panose="020B0604020202020204" pitchFamily="34" charset="0"/>
              </a:rPr>
              <a:t>Делатности осигурања- доктрине и основни појмови. </a:t>
            </a:r>
          </a:p>
          <a:p>
            <a:r>
              <a:rPr lang="sr-Cyrl-RS" dirty="0"/>
              <a:t>Послови медицинских процена (вештачења) у осигурању са освртом на правила и норме вештачења и одговорност лекара цензора. </a:t>
            </a:r>
          </a:p>
          <a:p>
            <a:r>
              <a:rPr lang="sr-Cyrl-RS" dirty="0"/>
              <a:t>Специфичност и проблематика процена у осигурању незгоде.</a:t>
            </a:r>
          </a:p>
          <a:p>
            <a:r>
              <a:rPr lang="sr-Cyrl-RS" dirty="0">
                <a:ea typeface="Calibri" panose="020F0502020204030204" pitchFamily="34" charset="0"/>
                <a:cs typeface="Arial" panose="020B0604020202020204" pitchFamily="34" charset="0"/>
              </a:rPr>
              <a:t>Специфичности и проблематика процена у осигурању </a:t>
            </a:r>
            <a:r>
              <a:rPr lang="en-US" dirty="0" err="1">
                <a:ea typeface="Calibri" panose="020F0502020204030204" pitchFamily="34" charset="0"/>
                <a:cs typeface="Arial" panose="020B0604020202020204" pitchFamily="34" charset="0"/>
              </a:rPr>
              <a:t>живота</a:t>
            </a:r>
            <a:r>
              <a:rPr lang="sr-Cyrl-RS" dirty="0">
                <a:ea typeface="Calibri" panose="020F0502020204030204" pitchFamily="34" charset="0"/>
                <a:cs typeface="Arial" panose="020B0604020202020204" pitchFamily="34" charset="0"/>
              </a:rPr>
              <a:t>.</a:t>
            </a:r>
          </a:p>
          <a:p>
            <a:r>
              <a:rPr lang="sr-Cyrl-RS" dirty="0">
                <a:cs typeface="Arial" panose="020B0604020202020204" pitchFamily="34" charset="0"/>
              </a:rPr>
              <a:t>Закључна разматрања.</a:t>
            </a:r>
            <a:endParaRPr lang="en-US" dirty="0"/>
          </a:p>
          <a:p>
            <a:endParaRPr lang="en-US" dirty="0"/>
          </a:p>
        </p:txBody>
      </p:sp>
    </p:spTree>
    <p:extLst>
      <p:ext uri="{BB962C8B-B14F-4D97-AF65-F5344CB8AC3E}">
        <p14:creationId xmlns:p14="http://schemas.microsoft.com/office/powerpoint/2010/main" val="24167222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76250"/>
            <a:ext cx="8915400" cy="4525963"/>
          </a:xfrm>
        </p:spPr>
        <p:txBody>
          <a:bodyPr/>
          <a:lstStyle/>
          <a:p>
            <a:endParaRPr lang="sr-Latn-RS" dirty="0" smtClean="0"/>
          </a:p>
          <a:p>
            <a:r>
              <a:rPr lang="sr-Cyrl-RS" dirty="0" smtClean="0"/>
              <a:t>У </a:t>
            </a:r>
            <a:r>
              <a:rPr lang="sr-Cyrl-RS" dirty="0"/>
              <a:t>пракси се често мешају </a:t>
            </a:r>
            <a:r>
              <a:rPr lang="en-US" dirty="0" err="1"/>
              <a:t>појмов</a:t>
            </a:r>
            <a:r>
              <a:rPr lang="en-US" dirty="0"/>
              <a:t> </a:t>
            </a:r>
            <a:r>
              <a:rPr lang="en-US" b="1" dirty="0" err="1"/>
              <a:t>инвалидитет</a:t>
            </a:r>
            <a:r>
              <a:rPr lang="en-US" dirty="0"/>
              <a:t>, </a:t>
            </a:r>
            <a:r>
              <a:rPr lang="en-US" b="1" dirty="0" err="1"/>
              <a:t>општ</a:t>
            </a:r>
            <a:r>
              <a:rPr lang="sr-Cyrl-RS" b="1" dirty="0"/>
              <a:t>а</a:t>
            </a:r>
            <a:r>
              <a:rPr lang="en-US" b="1" dirty="0"/>
              <a:t> </a:t>
            </a:r>
            <a:r>
              <a:rPr lang="en-US" b="1" dirty="0" err="1"/>
              <a:t>радн</a:t>
            </a:r>
            <a:r>
              <a:rPr lang="sr-Cyrl-RS" b="1" dirty="0"/>
              <a:t>а</a:t>
            </a:r>
            <a:r>
              <a:rPr lang="en-US" b="1" dirty="0"/>
              <a:t> </a:t>
            </a:r>
            <a:r>
              <a:rPr lang="en-US" b="1" dirty="0" err="1"/>
              <a:t>способност</a:t>
            </a:r>
            <a:r>
              <a:rPr lang="sr-Cyrl-RS" b="1" dirty="0"/>
              <a:t>,</a:t>
            </a:r>
            <a:r>
              <a:rPr lang="en-US" b="1" dirty="0"/>
              <a:t> </a:t>
            </a:r>
            <a:r>
              <a:rPr lang="sr-Cyrl-RS" b="1" dirty="0"/>
              <a:t>умањење ОРС</a:t>
            </a:r>
            <a:r>
              <a:rPr lang="en-US" b="1" dirty="0"/>
              <a:t>, </a:t>
            </a:r>
            <a:r>
              <a:rPr lang="en-US" b="1" dirty="0" err="1"/>
              <a:t>животн</a:t>
            </a:r>
            <a:r>
              <a:rPr lang="sr-Cyrl-RS" b="1" dirty="0"/>
              <a:t>а</a:t>
            </a:r>
            <a:r>
              <a:rPr lang="en-US" b="1" dirty="0"/>
              <a:t> </a:t>
            </a:r>
            <a:r>
              <a:rPr lang="sr-Cyrl-RS" b="1" dirty="0"/>
              <a:t>активност, умањење </a:t>
            </a:r>
            <a:r>
              <a:rPr lang="sr-Latn-RS" b="1" dirty="0"/>
              <a:t>животне активности</a:t>
            </a:r>
            <a:r>
              <a:rPr lang="sr-Cyrl-RS" b="1" dirty="0"/>
              <a:t>, нематеријална штете, право на нематеријалну штету, што се </a:t>
            </a:r>
            <a:r>
              <a:rPr lang="sr-Latn-RS" b="1" dirty="0"/>
              <a:t>рефлектује и на медицинско вештачења у </a:t>
            </a:r>
            <a:r>
              <a:rPr lang="sr-Cyrl-RS" b="1" dirty="0"/>
              <a:t>осигурањ</a:t>
            </a:r>
            <a:r>
              <a:rPr lang="sr-Latn-RS" b="1" dirty="0"/>
              <a:t>у</a:t>
            </a:r>
            <a:r>
              <a:rPr lang="sr-Cyrl-RS" b="1" dirty="0"/>
              <a:t>.</a:t>
            </a:r>
            <a:endParaRPr lang="en-US" b="1" dirty="0"/>
          </a:p>
          <a:p>
            <a:endParaRPr lang="en-US" dirty="0"/>
          </a:p>
        </p:txBody>
      </p:sp>
    </p:spTree>
    <p:extLst>
      <p:ext uri="{BB962C8B-B14F-4D97-AF65-F5344CB8AC3E}">
        <p14:creationId xmlns:p14="http://schemas.microsoft.com/office/powerpoint/2010/main" val="14139543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8464" y="548680"/>
            <a:ext cx="9426947" cy="4348857"/>
          </a:xfrm>
        </p:spPr>
        <p:txBody>
          <a:bodyPr>
            <a:normAutofit fontScale="85000" lnSpcReduction="10000"/>
          </a:bodyPr>
          <a:lstStyle/>
          <a:p>
            <a:pPr marL="0" indent="0">
              <a:buNone/>
            </a:pPr>
            <a:r>
              <a:rPr lang="sr-Cyrl-RS" b="1" dirty="0" smtClean="0"/>
              <a:t>Инвалидитет</a:t>
            </a:r>
            <a:r>
              <a:rPr lang="sr-Latn-RS" b="1" dirty="0" smtClean="0"/>
              <a:t> </a:t>
            </a:r>
            <a:r>
              <a:rPr lang="sr-Cyrl-RS" b="1" dirty="0" smtClean="0"/>
              <a:t> </a:t>
            </a:r>
            <a:r>
              <a:rPr lang="sr-Cyrl-RS" b="1" dirty="0"/>
              <a:t>= </a:t>
            </a:r>
            <a:r>
              <a:rPr lang="sr-Latn-RS" b="1" dirty="0" smtClean="0"/>
              <a:t> </a:t>
            </a:r>
            <a:r>
              <a:rPr lang="sr-Cyrl-RS" b="1" dirty="0" smtClean="0"/>
              <a:t>телесно оштећење</a:t>
            </a:r>
            <a:r>
              <a:rPr lang="sr-Latn-RS" b="1" dirty="0" smtClean="0"/>
              <a:t> </a:t>
            </a:r>
            <a:r>
              <a:rPr lang="sr-Cyrl-RS" b="1" dirty="0" smtClean="0"/>
              <a:t> </a:t>
            </a:r>
            <a:r>
              <a:rPr lang="sr-Cyrl-RS" b="1" dirty="0"/>
              <a:t>= </a:t>
            </a:r>
            <a:r>
              <a:rPr lang="sr-Latn-RS" b="1" dirty="0" smtClean="0"/>
              <a:t> </a:t>
            </a:r>
            <a:r>
              <a:rPr lang="en-US" b="1" dirty="0" err="1" smtClean="0"/>
              <a:t>анатомски</a:t>
            </a:r>
            <a:r>
              <a:rPr lang="en-US" b="1" dirty="0" smtClean="0"/>
              <a:t> </a:t>
            </a:r>
            <a:r>
              <a:rPr lang="en-US" b="1" dirty="0"/>
              <a:t>и </a:t>
            </a:r>
            <a:r>
              <a:rPr lang="en-US" b="1" dirty="0" err="1"/>
              <a:t>функционални</a:t>
            </a:r>
            <a:r>
              <a:rPr lang="en-US" b="1" dirty="0"/>
              <a:t> </a:t>
            </a:r>
            <a:r>
              <a:rPr lang="en-US" b="1" dirty="0" err="1"/>
              <a:t>поремећај</a:t>
            </a:r>
            <a:r>
              <a:rPr lang="en-US" b="1" dirty="0"/>
              <a:t> </a:t>
            </a:r>
            <a:r>
              <a:rPr lang="en-US" b="1" dirty="0" err="1"/>
              <a:t>организма</a:t>
            </a:r>
            <a:endParaRPr lang="en-US" dirty="0"/>
          </a:p>
          <a:p>
            <a:pPr marL="0" indent="0">
              <a:buNone/>
            </a:pPr>
            <a:endParaRPr lang="sr-Latn-RS" spc="-150" dirty="0" smtClean="0"/>
          </a:p>
          <a:p>
            <a:pPr marL="0" indent="0">
              <a:buNone/>
            </a:pPr>
            <a:r>
              <a:rPr lang="sr-Cyrl-RS" spc="-150" dirty="0" smtClean="0"/>
              <a:t>Телесног </a:t>
            </a:r>
            <a:r>
              <a:rPr lang="sr-Cyrl-RS" spc="-150" dirty="0"/>
              <a:t>оштећење (инвалидитета) се изражава у процентима и представља основ за утврђивање</a:t>
            </a:r>
            <a:r>
              <a:rPr lang="sr-Latn-RS" spc="-150" dirty="0" smtClean="0"/>
              <a:t>:</a:t>
            </a:r>
          </a:p>
          <a:p>
            <a:pPr marL="0" indent="0">
              <a:buNone/>
            </a:pPr>
            <a:endParaRPr lang="sr-Cyrl-RS" spc="-150" dirty="0"/>
          </a:p>
          <a:p>
            <a:pPr lvl="0"/>
            <a:r>
              <a:rPr lang="sr-Cyrl-RS" spc="-150" dirty="0"/>
              <a:t>губитак </a:t>
            </a:r>
            <a:r>
              <a:rPr lang="sr-Cyrl-RS" b="1" spc="-150" dirty="0"/>
              <a:t>опште радне способности</a:t>
            </a:r>
            <a:r>
              <a:rPr lang="sr-Cyrl-RS" spc="-150" dirty="0"/>
              <a:t> у осигурању незгоде </a:t>
            </a:r>
            <a:endParaRPr lang="en-US" spc="-150" dirty="0"/>
          </a:p>
          <a:p>
            <a:pPr lvl="0"/>
            <a:r>
              <a:rPr lang="sr-Cyrl-RS" spc="-150" dirty="0"/>
              <a:t>умањења </a:t>
            </a:r>
            <a:r>
              <a:rPr lang="sr-Cyrl-RS" b="1" spc="-150" dirty="0"/>
              <a:t>професионалне радне способности</a:t>
            </a:r>
            <a:r>
              <a:rPr lang="sr-Cyrl-RS" spc="-150" dirty="0"/>
              <a:t> у медицини рада</a:t>
            </a:r>
            <a:r>
              <a:rPr lang="sr-Cyrl-RS" b="1" spc="-150" dirty="0"/>
              <a:t> </a:t>
            </a:r>
            <a:endParaRPr lang="en-US" spc="-150" dirty="0"/>
          </a:p>
          <a:p>
            <a:r>
              <a:rPr lang="sr-Cyrl-RS" spc="-150" dirty="0"/>
              <a:t>умањења</a:t>
            </a:r>
            <a:r>
              <a:rPr lang="sr-Cyrl-RS" b="1" spc="-150" dirty="0"/>
              <a:t> животне активности </a:t>
            </a:r>
            <a:r>
              <a:rPr lang="sr-Cyrl-RS" spc="-150" dirty="0"/>
              <a:t>у осигурању аутодговорности.</a:t>
            </a:r>
            <a:endParaRPr lang="en-US" spc="-150" dirty="0"/>
          </a:p>
          <a:p>
            <a:endParaRPr lang="en-US" spc="-150" dirty="0"/>
          </a:p>
        </p:txBody>
      </p:sp>
    </p:spTree>
    <p:extLst>
      <p:ext uri="{BB962C8B-B14F-4D97-AF65-F5344CB8AC3E}">
        <p14:creationId xmlns:p14="http://schemas.microsoft.com/office/powerpoint/2010/main" val="19680256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764704"/>
            <a:ext cx="9906000" cy="4320480"/>
          </a:xfrm>
        </p:spPr>
        <p:txBody>
          <a:bodyPr>
            <a:normAutofit/>
          </a:bodyPr>
          <a:lstStyle/>
          <a:p>
            <a:pPr marL="0" indent="0">
              <a:buNone/>
            </a:pPr>
            <a:r>
              <a:rPr lang="sr-Cyrl-RS" b="1" u="sng" dirty="0"/>
              <a:t>Осигурање незгоде</a:t>
            </a:r>
            <a:r>
              <a:rPr lang="sr-Cyrl-RS" b="1" dirty="0"/>
              <a:t> </a:t>
            </a:r>
            <a:r>
              <a:rPr lang="sr-Cyrl-RS" dirty="0"/>
              <a:t>је</a:t>
            </a:r>
            <a:r>
              <a:rPr lang="en-US" dirty="0"/>
              <a:t> </a:t>
            </a:r>
            <a:r>
              <a:rPr lang="en-US" dirty="0" err="1"/>
              <a:t>добровољн</a:t>
            </a:r>
            <a:r>
              <a:rPr lang="sr-Cyrl-RS" dirty="0"/>
              <a:t>о осигурање. </a:t>
            </a:r>
            <a:r>
              <a:rPr lang="sr-Cyrl-RS" dirty="0" smtClean="0"/>
              <a:t>Обавез</a:t>
            </a:r>
            <a:r>
              <a:rPr lang="sr-Latn-RS" dirty="0" smtClean="0"/>
              <a:t>a</a:t>
            </a:r>
            <a:r>
              <a:rPr lang="sr-Cyrl-RS" dirty="0" smtClean="0"/>
              <a:t> </a:t>
            </a:r>
            <a:r>
              <a:rPr lang="sr-Cyrl-RS" dirty="0"/>
              <a:t>осигуравача дефинисана условима осигурања.</a:t>
            </a:r>
            <a:endParaRPr lang="sr-Latn-RS" dirty="0"/>
          </a:p>
          <a:p>
            <a:pPr marL="0" indent="0">
              <a:buNone/>
            </a:pPr>
            <a:endParaRPr lang="sr-Cyrl-RS" dirty="0" smtClean="0"/>
          </a:p>
          <a:p>
            <a:pPr marL="0" indent="0">
              <a:buNone/>
            </a:pPr>
            <a:r>
              <a:rPr lang="sr-Cyrl-RS" dirty="0" smtClean="0"/>
              <a:t>За </a:t>
            </a:r>
            <a:r>
              <a:rPr lang="sr-Cyrl-RS" dirty="0"/>
              <a:t>процене телесног оштећења у осигурању незгоде важе слична правила струке </a:t>
            </a:r>
            <a:r>
              <a:rPr lang="sr-Cyrl-RS" b="1" dirty="0"/>
              <a:t>која се примењују у медицини рада </a:t>
            </a:r>
            <a:r>
              <a:rPr lang="sr-Cyrl-RS" dirty="0"/>
              <a:t>за процену </a:t>
            </a:r>
            <a:r>
              <a:rPr lang="sr-Cyrl-RS" b="1" dirty="0"/>
              <a:t>умањења</a:t>
            </a:r>
            <a:r>
              <a:rPr lang="sr-Latn-RS" b="1" dirty="0"/>
              <a:t>њ</a:t>
            </a:r>
            <a:r>
              <a:rPr lang="sr-Cyrl-RS" b="1" dirty="0"/>
              <a:t>а опште и професиналне радне </a:t>
            </a:r>
            <a:r>
              <a:rPr lang="sr-Cyrl-RS" b="1" dirty="0" smtClean="0"/>
              <a:t>способности</a:t>
            </a:r>
            <a:r>
              <a:rPr lang="sr-Latn-RS" b="1" dirty="0" smtClean="0"/>
              <a:t>.</a:t>
            </a:r>
            <a:r>
              <a:rPr lang="sr-Cyrl-RS" dirty="0" smtClean="0"/>
              <a:t> </a:t>
            </a:r>
            <a:endParaRPr lang="en-US" dirty="0"/>
          </a:p>
          <a:p>
            <a:endParaRPr lang="en-US" dirty="0"/>
          </a:p>
        </p:txBody>
      </p:sp>
    </p:spTree>
    <p:extLst>
      <p:ext uri="{BB962C8B-B14F-4D97-AF65-F5344CB8AC3E}">
        <p14:creationId xmlns:p14="http://schemas.microsoft.com/office/powerpoint/2010/main" val="16043618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176" y="476672"/>
            <a:ext cx="9626600" cy="4752330"/>
          </a:xfrm>
        </p:spPr>
        <p:txBody>
          <a:bodyPr>
            <a:normAutofit lnSpcReduction="10000"/>
          </a:bodyPr>
          <a:lstStyle/>
          <a:p>
            <a:r>
              <a:rPr lang="sr-Cyrl-RS" dirty="0"/>
              <a:t>У осигурању незгоде се цени само губитак опште радне способности који је </a:t>
            </a:r>
            <a:r>
              <a:rPr lang="sr-Cyrl-RS" b="1" dirty="0"/>
              <a:t>настао услед несрећног случаја</a:t>
            </a:r>
            <a:r>
              <a:rPr lang="sr-Cyrl-RS" dirty="0"/>
              <a:t>.</a:t>
            </a:r>
          </a:p>
          <a:p>
            <a:r>
              <a:rPr lang="sr-Cyrl-RS" dirty="0"/>
              <a:t>П</a:t>
            </a:r>
            <a:r>
              <a:rPr lang="en-US" dirty="0" err="1"/>
              <a:t>рофесионалн</a:t>
            </a:r>
            <a:r>
              <a:rPr lang="sr-Cyrl-RS" dirty="0"/>
              <a:t>е </a:t>
            </a:r>
            <a:r>
              <a:rPr lang="en-US" dirty="0" err="1"/>
              <a:t>способност</a:t>
            </a:r>
            <a:r>
              <a:rPr lang="en-US" dirty="0"/>
              <a:t> </a:t>
            </a:r>
            <a:r>
              <a:rPr lang="en-US" dirty="0" err="1"/>
              <a:t>осигураника</a:t>
            </a:r>
            <a:r>
              <a:rPr lang="sr-Cyrl-RS" dirty="0"/>
              <a:t> се </a:t>
            </a:r>
            <a:r>
              <a:rPr lang="en-US" dirty="0" err="1"/>
              <a:t>не</a:t>
            </a:r>
            <a:r>
              <a:rPr lang="en-US" dirty="0"/>
              <a:t> </a:t>
            </a:r>
            <a:r>
              <a:rPr lang="en-US" dirty="0" err="1"/>
              <a:t>узимају</a:t>
            </a:r>
            <a:r>
              <a:rPr lang="en-US" dirty="0"/>
              <a:t> у </a:t>
            </a:r>
            <a:r>
              <a:rPr lang="en-US" dirty="0" err="1"/>
              <a:t>обзир</a:t>
            </a:r>
            <a:r>
              <a:rPr lang="en-US" dirty="0"/>
              <a:t> </a:t>
            </a:r>
            <a:r>
              <a:rPr lang="en-US" dirty="0" err="1"/>
              <a:t>при</a:t>
            </a:r>
            <a:r>
              <a:rPr lang="en-US" dirty="0"/>
              <a:t> </a:t>
            </a:r>
            <a:r>
              <a:rPr lang="en-US" dirty="0" err="1"/>
              <a:t>одређивању</a:t>
            </a:r>
            <a:r>
              <a:rPr lang="en-US" dirty="0"/>
              <a:t> </a:t>
            </a:r>
            <a:r>
              <a:rPr lang="en-US" dirty="0" err="1"/>
              <a:t>процента</a:t>
            </a:r>
            <a:r>
              <a:rPr lang="en-US" dirty="0"/>
              <a:t> </a:t>
            </a:r>
            <a:r>
              <a:rPr lang="en-US" dirty="0" err="1"/>
              <a:t>инвалидитета</a:t>
            </a:r>
            <a:r>
              <a:rPr lang="en-US" b="1" dirty="0"/>
              <a:t>.</a:t>
            </a:r>
            <a:endParaRPr lang="en-US" dirty="0"/>
          </a:p>
          <a:p>
            <a:r>
              <a:rPr lang="sr-Cyrl-RS" dirty="0"/>
              <a:t>Телесно оштећење везано за болест није обухваћено осигурањем незгоде и не узима се у обзир приликом утврђивања процента инвалидитета.</a:t>
            </a:r>
            <a:endParaRPr lang="en-US" dirty="0"/>
          </a:p>
          <a:p>
            <a:endParaRPr lang="en-US" dirty="0"/>
          </a:p>
        </p:txBody>
      </p:sp>
    </p:spTree>
    <p:extLst>
      <p:ext uri="{BB962C8B-B14F-4D97-AF65-F5344CB8AC3E}">
        <p14:creationId xmlns:p14="http://schemas.microsoft.com/office/powerpoint/2010/main" val="40451235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980729"/>
            <a:ext cx="9633520" cy="4464496"/>
          </a:xfrm>
        </p:spPr>
        <p:txBody>
          <a:bodyPr/>
          <a:lstStyle/>
          <a:p>
            <a:pPr marL="0" indent="0">
              <a:buNone/>
            </a:pPr>
            <a:r>
              <a:rPr lang="sr-Cyrl-RS" b="1" u="sng" dirty="0"/>
              <a:t>Осигурање аутодговорности </a:t>
            </a:r>
            <a:r>
              <a:rPr lang="sr-Cyrl-RS" dirty="0"/>
              <a:t>је обавезно осигурање.</a:t>
            </a:r>
          </a:p>
          <a:p>
            <a:pPr marL="0" indent="0">
              <a:buNone/>
            </a:pPr>
            <a:endParaRPr lang="sr-Cyrl-RS" dirty="0" smtClean="0"/>
          </a:p>
          <a:p>
            <a:pPr marL="0" indent="0">
              <a:buNone/>
            </a:pPr>
            <a:r>
              <a:rPr lang="sr-Cyrl-RS" dirty="0" smtClean="0"/>
              <a:t>Кад </a:t>
            </a:r>
            <a:r>
              <a:rPr lang="sr-Cyrl-RS" dirty="0"/>
              <a:t>наступи осигурани случај о</a:t>
            </a:r>
            <a:r>
              <a:rPr lang="en-US" dirty="0" err="1"/>
              <a:t>сигурава</a:t>
            </a:r>
            <a:r>
              <a:rPr lang="sr-Cyrl-RS" dirty="0"/>
              <a:t>ч</a:t>
            </a:r>
            <a:r>
              <a:rPr lang="en-US" dirty="0"/>
              <a:t> </a:t>
            </a:r>
            <a:r>
              <a:rPr lang="en-US" dirty="0" err="1"/>
              <a:t>исплаћује</a:t>
            </a:r>
            <a:r>
              <a:rPr lang="en-US" dirty="0"/>
              <a:t> </a:t>
            </a:r>
            <a:r>
              <a:rPr lang="en-US" dirty="0" err="1"/>
              <a:t>накнаду</a:t>
            </a:r>
            <a:r>
              <a:rPr lang="en-US" dirty="0"/>
              <a:t> </a:t>
            </a:r>
            <a:r>
              <a:rPr lang="sr-Cyrl-RS" dirty="0"/>
              <a:t>штете трећем </a:t>
            </a:r>
            <a:r>
              <a:rPr lang="en-US" dirty="0" err="1"/>
              <a:t>лицу</a:t>
            </a:r>
            <a:r>
              <a:rPr lang="sr-Cyrl-RS" dirty="0"/>
              <a:t>, што подразумева и накнаду нематеријалне штете. </a:t>
            </a:r>
          </a:p>
          <a:p>
            <a:endParaRPr lang="en-US" dirty="0"/>
          </a:p>
        </p:txBody>
      </p:sp>
    </p:spTree>
    <p:extLst>
      <p:ext uri="{BB962C8B-B14F-4D97-AF65-F5344CB8AC3E}">
        <p14:creationId xmlns:p14="http://schemas.microsoft.com/office/powerpoint/2010/main" val="3971677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764704"/>
            <a:ext cx="8778875" cy="4176464"/>
          </a:xfrm>
        </p:spPr>
        <p:txBody>
          <a:bodyPr>
            <a:normAutofit/>
          </a:bodyPr>
          <a:lstStyle/>
          <a:p>
            <a:pPr marL="0" indent="0">
              <a:buNone/>
            </a:pPr>
            <a:r>
              <a:rPr lang="sr-Cyrl-RS" b="1" dirty="0"/>
              <a:t>Видови нематеријалне штете </a:t>
            </a:r>
            <a:r>
              <a:rPr lang="en-US" dirty="0" err="1"/>
              <a:t>физички</a:t>
            </a:r>
            <a:r>
              <a:rPr lang="en-US" dirty="0"/>
              <a:t> </a:t>
            </a:r>
            <a:r>
              <a:rPr lang="en-US" dirty="0" err="1"/>
              <a:t>бол</a:t>
            </a:r>
            <a:r>
              <a:rPr lang="en-US" dirty="0"/>
              <a:t>; </a:t>
            </a:r>
            <a:r>
              <a:rPr lang="en-US" dirty="0" err="1"/>
              <a:t>претрп</a:t>
            </a:r>
            <a:r>
              <a:rPr lang="sr-Cyrl-RS" dirty="0"/>
              <a:t>љ</a:t>
            </a:r>
            <a:r>
              <a:rPr lang="en-US" dirty="0" err="1"/>
              <a:t>ени</a:t>
            </a:r>
            <a:r>
              <a:rPr lang="en-US" dirty="0"/>
              <a:t> </a:t>
            </a:r>
            <a:r>
              <a:rPr lang="en-US" dirty="0" err="1"/>
              <a:t>страх</a:t>
            </a:r>
            <a:r>
              <a:rPr lang="en-US" dirty="0"/>
              <a:t>; </a:t>
            </a:r>
            <a:r>
              <a:rPr lang="en-US" dirty="0" err="1"/>
              <a:t>душевни</a:t>
            </a:r>
            <a:r>
              <a:rPr lang="en-US" dirty="0"/>
              <a:t> </a:t>
            </a:r>
            <a:r>
              <a:rPr lang="en-US" dirty="0" err="1"/>
              <a:t>бол</a:t>
            </a:r>
            <a:r>
              <a:rPr lang="en-US" dirty="0"/>
              <a:t> </a:t>
            </a:r>
            <a:r>
              <a:rPr lang="en-US" dirty="0" err="1"/>
              <a:t>због</a:t>
            </a:r>
            <a:r>
              <a:rPr lang="en-US" dirty="0"/>
              <a:t> </a:t>
            </a:r>
            <a:r>
              <a:rPr lang="en-US" dirty="0" err="1"/>
              <a:t>умањења</a:t>
            </a:r>
            <a:r>
              <a:rPr lang="en-US" dirty="0"/>
              <a:t> </a:t>
            </a:r>
            <a:r>
              <a:rPr lang="en-US" dirty="0" err="1"/>
              <a:t>опште</a:t>
            </a:r>
            <a:r>
              <a:rPr lang="en-US" dirty="0"/>
              <a:t> </a:t>
            </a:r>
            <a:r>
              <a:rPr lang="en-US" dirty="0" err="1"/>
              <a:t>животне</a:t>
            </a:r>
            <a:r>
              <a:rPr lang="en-US" dirty="0"/>
              <a:t> </a:t>
            </a:r>
            <a:r>
              <a:rPr lang="en-US" dirty="0" err="1"/>
              <a:t>активности</a:t>
            </a:r>
            <a:r>
              <a:rPr lang="en-US" dirty="0"/>
              <a:t>; </a:t>
            </a:r>
            <a:r>
              <a:rPr lang="en-US" dirty="0" err="1"/>
              <a:t>душевни</a:t>
            </a:r>
            <a:r>
              <a:rPr lang="en-US" dirty="0"/>
              <a:t> </a:t>
            </a:r>
            <a:r>
              <a:rPr lang="en-US" dirty="0" err="1"/>
              <a:t>бол</a:t>
            </a:r>
            <a:r>
              <a:rPr lang="en-US" dirty="0"/>
              <a:t> </a:t>
            </a:r>
            <a:r>
              <a:rPr lang="en-US" dirty="0" err="1"/>
              <a:t>због</a:t>
            </a:r>
            <a:r>
              <a:rPr lang="en-US" dirty="0"/>
              <a:t> </a:t>
            </a:r>
            <a:r>
              <a:rPr lang="en-US" dirty="0" err="1"/>
              <a:t>наружености</a:t>
            </a:r>
            <a:r>
              <a:rPr lang="en-US" dirty="0"/>
              <a:t>; </a:t>
            </a:r>
            <a:r>
              <a:rPr lang="en-US" dirty="0" err="1"/>
              <a:t>душевни</a:t>
            </a:r>
            <a:r>
              <a:rPr lang="en-US" dirty="0"/>
              <a:t> </a:t>
            </a:r>
            <a:r>
              <a:rPr lang="en-US" dirty="0" err="1"/>
              <a:t>бол</a:t>
            </a:r>
            <a:r>
              <a:rPr lang="en-US" dirty="0"/>
              <a:t> </a:t>
            </a:r>
            <a:r>
              <a:rPr lang="en-US" dirty="0" err="1"/>
              <a:t>због</a:t>
            </a:r>
            <a:r>
              <a:rPr lang="en-US" dirty="0"/>
              <a:t> </a:t>
            </a:r>
            <a:r>
              <a:rPr lang="en-US" dirty="0" err="1"/>
              <a:t>смрти</a:t>
            </a:r>
            <a:r>
              <a:rPr lang="en-US" dirty="0"/>
              <a:t> </a:t>
            </a:r>
            <a:r>
              <a:rPr lang="en-US" dirty="0" err="1"/>
              <a:t>блиског</a:t>
            </a:r>
            <a:r>
              <a:rPr lang="en-US" dirty="0"/>
              <a:t> </a:t>
            </a:r>
            <a:r>
              <a:rPr lang="en-US" dirty="0" err="1"/>
              <a:t>лица</a:t>
            </a:r>
            <a:r>
              <a:rPr lang="en-US" dirty="0"/>
              <a:t>; </a:t>
            </a:r>
            <a:r>
              <a:rPr lang="en-US" dirty="0" err="1"/>
              <a:t>душевни</a:t>
            </a:r>
            <a:r>
              <a:rPr lang="en-US" dirty="0"/>
              <a:t> </a:t>
            </a:r>
            <a:r>
              <a:rPr lang="en-US" dirty="0" err="1"/>
              <a:t>бол</a:t>
            </a:r>
            <a:r>
              <a:rPr lang="en-US" dirty="0"/>
              <a:t> </a:t>
            </a:r>
            <a:r>
              <a:rPr lang="en-US" dirty="0" err="1"/>
              <a:t>због</a:t>
            </a:r>
            <a:r>
              <a:rPr lang="en-US" dirty="0"/>
              <a:t> </a:t>
            </a:r>
            <a:r>
              <a:rPr lang="en-US" dirty="0" err="1"/>
              <a:t>нарочито</a:t>
            </a:r>
            <a:r>
              <a:rPr lang="en-US" dirty="0"/>
              <a:t> </a:t>
            </a:r>
            <a:r>
              <a:rPr lang="en-US" dirty="0" err="1"/>
              <a:t>тешког</a:t>
            </a:r>
            <a:r>
              <a:rPr lang="en-US" dirty="0"/>
              <a:t> </a:t>
            </a:r>
            <a:r>
              <a:rPr lang="en-US" dirty="0" err="1"/>
              <a:t>инвалидитета</a:t>
            </a:r>
            <a:r>
              <a:rPr lang="en-US" dirty="0"/>
              <a:t> </a:t>
            </a:r>
            <a:r>
              <a:rPr lang="en-US" dirty="0" err="1"/>
              <a:t>блиског</a:t>
            </a:r>
            <a:r>
              <a:rPr lang="en-US" dirty="0"/>
              <a:t> </a:t>
            </a:r>
            <a:r>
              <a:rPr lang="en-US" dirty="0" err="1"/>
              <a:t>лица</a:t>
            </a:r>
            <a:r>
              <a:rPr lang="sr-Cyrl-RS" dirty="0"/>
              <a:t> су обухваћени обавезним </a:t>
            </a:r>
            <a:r>
              <a:rPr lang="sr-Cyrl-RS" b="1" dirty="0"/>
              <a:t>осигурањем аутодговорности</a:t>
            </a:r>
            <a:r>
              <a:rPr lang="sr-Cyrl-RS" dirty="0"/>
              <a:t>, а </a:t>
            </a:r>
            <a:r>
              <a:rPr lang="sr-Cyrl-RS" b="1" dirty="0"/>
              <a:t>нису обухваћени</a:t>
            </a:r>
            <a:r>
              <a:rPr lang="sr-Cyrl-RS" dirty="0"/>
              <a:t> уговорним осигурањем „незгоде“. </a:t>
            </a:r>
            <a:endParaRPr lang="en-US" dirty="0"/>
          </a:p>
          <a:p>
            <a:endParaRPr lang="en-US" dirty="0"/>
          </a:p>
          <a:p>
            <a:endParaRPr lang="en-US" dirty="0"/>
          </a:p>
        </p:txBody>
      </p:sp>
    </p:spTree>
    <p:extLst>
      <p:ext uri="{BB962C8B-B14F-4D97-AF65-F5344CB8AC3E}">
        <p14:creationId xmlns:p14="http://schemas.microsoft.com/office/powerpoint/2010/main" val="36098521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76672"/>
            <a:ext cx="9906000" cy="5112916"/>
          </a:xfrm>
        </p:spPr>
        <p:txBody>
          <a:bodyPr/>
          <a:lstStyle/>
          <a:p>
            <a:pPr marL="0" indent="0">
              <a:buNone/>
            </a:pPr>
            <a:endParaRPr lang="sr-Latn-RS" b="1" dirty="0" smtClean="0"/>
          </a:p>
          <a:p>
            <a:pPr marL="0" indent="0">
              <a:buNone/>
            </a:pPr>
            <a:endParaRPr lang="sr-Latn-RS" b="1" dirty="0"/>
          </a:p>
          <a:p>
            <a:pPr marL="0" indent="0">
              <a:buNone/>
            </a:pPr>
            <a:r>
              <a:rPr lang="sr-Cyrl-RS" b="1" dirty="0" smtClean="0"/>
              <a:t>Проблем </a:t>
            </a:r>
            <a:r>
              <a:rPr lang="sr-Latn-RS" b="1" dirty="0"/>
              <a:t>терминолошк</a:t>
            </a:r>
            <a:r>
              <a:rPr lang="sr-Cyrl-RS" b="1" dirty="0"/>
              <a:t>е конфузију која влада у области вештачења инвалидитета, радне способности и животне активности би могао да буде решен формирањем једне </a:t>
            </a:r>
            <a:r>
              <a:rPr lang="en-US" b="1" dirty="0" err="1"/>
              <a:t>референтне</a:t>
            </a:r>
            <a:r>
              <a:rPr lang="en-US" b="1" dirty="0"/>
              <a:t> </a:t>
            </a:r>
            <a:r>
              <a:rPr lang="en-US" b="1" dirty="0" err="1"/>
              <a:t>стручн</a:t>
            </a:r>
            <a:r>
              <a:rPr lang="sr-Cyrl-RS" b="1" dirty="0"/>
              <a:t>о медицинске </a:t>
            </a:r>
            <a:r>
              <a:rPr lang="en-US" b="1" dirty="0" err="1"/>
              <a:t>установ</a:t>
            </a:r>
            <a:r>
              <a:rPr lang="sr-Cyrl-RS" b="1" dirty="0"/>
              <a:t>е, </a:t>
            </a:r>
            <a:r>
              <a:rPr lang="en-US" b="1" dirty="0" err="1"/>
              <a:t>чије</a:t>
            </a:r>
            <a:r>
              <a:rPr lang="en-US" b="1" dirty="0"/>
              <a:t> </a:t>
            </a:r>
            <a:r>
              <a:rPr lang="en-US" b="1" dirty="0" err="1"/>
              <a:t>би</a:t>
            </a:r>
            <a:r>
              <a:rPr lang="en-US" b="1" dirty="0"/>
              <a:t> </a:t>
            </a:r>
            <a:r>
              <a:rPr lang="en-US" b="1" dirty="0" err="1"/>
              <a:t>препоруке</a:t>
            </a:r>
            <a:r>
              <a:rPr lang="en-US" b="1" dirty="0"/>
              <a:t> </a:t>
            </a:r>
            <a:r>
              <a:rPr lang="en-US" b="1" dirty="0" err="1"/>
              <a:t>биле</a:t>
            </a:r>
            <a:r>
              <a:rPr lang="en-US" b="1" dirty="0"/>
              <a:t> </a:t>
            </a:r>
            <a:r>
              <a:rPr lang="sr-Cyrl-RS" b="1" dirty="0"/>
              <a:t>у </a:t>
            </a:r>
            <a:r>
              <a:rPr lang="en-US" b="1" dirty="0" err="1"/>
              <a:t>општ</a:t>
            </a:r>
            <a:r>
              <a:rPr lang="sr-Cyrl-RS" b="1" dirty="0"/>
              <a:t>ој </a:t>
            </a:r>
            <a:r>
              <a:rPr lang="en-US" b="1" dirty="0" err="1"/>
              <a:t>приме</a:t>
            </a:r>
            <a:r>
              <a:rPr lang="sr-Cyrl-RS" b="1" dirty="0" smtClean="0"/>
              <a:t>ни.</a:t>
            </a:r>
            <a:endParaRPr lang="en-US" b="1" dirty="0"/>
          </a:p>
          <a:p>
            <a:pPr marL="0" indent="0">
              <a:buNone/>
            </a:pPr>
            <a:endParaRPr lang="en-US" dirty="0"/>
          </a:p>
        </p:txBody>
      </p:sp>
    </p:spTree>
    <p:extLst>
      <p:ext uri="{BB962C8B-B14F-4D97-AF65-F5344CB8AC3E}">
        <p14:creationId xmlns:p14="http://schemas.microsoft.com/office/powerpoint/2010/main" val="42185019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sr-Cyrl-RS" sz="4000" b="1" dirty="0" smtClean="0">
              <a:solidFill>
                <a:srgbClr val="FF0000"/>
              </a:solidFill>
            </a:endParaRPr>
          </a:p>
          <a:p>
            <a:pPr marL="0" indent="0" algn="ctr">
              <a:buNone/>
            </a:pPr>
            <a:r>
              <a:rPr lang="sr-Cyrl-RS" sz="4800" b="1" dirty="0" smtClean="0">
                <a:solidFill>
                  <a:srgbClr val="0070C0"/>
                </a:solidFill>
              </a:rPr>
              <a:t>ХВАЛА НА ПАЖЊИ</a:t>
            </a:r>
          </a:p>
          <a:p>
            <a:pPr marL="0" indent="0" algn="ctr">
              <a:buNone/>
            </a:pPr>
            <a:endParaRPr lang="en-US" sz="4800" b="1" dirty="0">
              <a:solidFill>
                <a:srgbClr val="0070C0"/>
              </a:solidFill>
            </a:endParaRPr>
          </a:p>
        </p:txBody>
      </p:sp>
    </p:spTree>
    <p:extLst>
      <p:ext uri="{BB962C8B-B14F-4D97-AF65-F5344CB8AC3E}">
        <p14:creationId xmlns:p14="http://schemas.microsoft.com/office/powerpoint/2010/main" val="3223709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804780446"/>
              </p:ext>
            </p:extLst>
          </p:nvPr>
        </p:nvGraphicFramePr>
        <p:xfrm>
          <a:off x="495300" y="274638"/>
          <a:ext cx="8915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txBody>
          <a:bodyPr/>
          <a:lstStyle/>
          <a:p>
            <a:endParaRPr lang="sr-Latn-RS" dirty="0" smtClean="0"/>
          </a:p>
          <a:p>
            <a:r>
              <a:rPr lang="sr-Cyrl-RS" dirty="0" smtClean="0"/>
              <a:t>Осигурање </a:t>
            </a:r>
            <a:r>
              <a:rPr lang="sr-Latn-RS" dirty="0"/>
              <a:t>је</a:t>
            </a:r>
            <a:r>
              <a:rPr lang="sr-Latn-RS" b="1" dirty="0"/>
              <a:t> </a:t>
            </a:r>
            <a:r>
              <a:rPr lang="sr-Cyrl-RS" b="1" dirty="0"/>
              <a:t>облик удруживања</a:t>
            </a:r>
            <a:r>
              <a:rPr lang="sr-Cyrl-RS" dirty="0"/>
              <a:t> који је у функцији заштите људи и њихове имовине од потенцијалног штетног догађаја, односно </a:t>
            </a:r>
            <a:r>
              <a:rPr lang="sr-Cyrl-RS" b="1" dirty="0"/>
              <a:t>ризика</a:t>
            </a:r>
            <a:r>
              <a:rPr lang="sr-Cyrl-RS" dirty="0"/>
              <a:t>. </a:t>
            </a:r>
            <a:endParaRPr lang="en-US" dirty="0"/>
          </a:p>
          <a:p>
            <a:pPr marL="0" indent="0">
              <a:buNone/>
            </a:pPr>
            <a:endParaRPr lang="en-US" dirty="0"/>
          </a:p>
        </p:txBody>
      </p:sp>
    </p:spTree>
    <p:extLst>
      <p:ext uri="{BB962C8B-B14F-4D97-AF65-F5344CB8AC3E}">
        <p14:creationId xmlns:p14="http://schemas.microsoft.com/office/powerpoint/2010/main" val="1809189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3592155395"/>
              </p:ext>
            </p:extLst>
          </p:nvPr>
        </p:nvGraphicFramePr>
        <p:xfrm>
          <a:off x="0" y="404813"/>
          <a:ext cx="9906000" cy="5184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2728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915400" cy="4525963"/>
          </a:xfrm>
        </p:spPr>
        <p:txBody>
          <a:bodyPr/>
          <a:lstStyle/>
          <a:p>
            <a:r>
              <a:rPr lang="sr-Latn-RS" b="1" dirty="0"/>
              <a:t>РИЗИК </a:t>
            </a:r>
            <a:r>
              <a:rPr lang="sr-Cyrl-RS" b="1" dirty="0"/>
              <a:t>је основна детерминанта осигурања и кључни </a:t>
            </a:r>
            <a:r>
              <a:rPr lang="sr-Latn-RS" b="1" dirty="0"/>
              <a:t>фактор </a:t>
            </a:r>
            <a:r>
              <a:rPr lang="sr-Cyrl-RS" b="1" dirty="0"/>
              <a:t>коју је условио </a:t>
            </a:r>
            <a:r>
              <a:rPr lang="sr-Latn-RS" b="1" dirty="0"/>
              <a:t>наста</a:t>
            </a:r>
            <a:r>
              <a:rPr lang="sr-Cyrl-RS" b="1" dirty="0"/>
              <a:t>нак и постојање</a:t>
            </a:r>
            <a:r>
              <a:rPr lang="sr-Latn-RS" b="1" dirty="0"/>
              <a:t> осигурања</a:t>
            </a:r>
            <a:r>
              <a:rPr lang="sr-Cyrl-RS" b="1" dirty="0"/>
              <a:t>.</a:t>
            </a:r>
            <a:endParaRPr lang="en-US" dirty="0"/>
          </a:p>
          <a:p>
            <a:r>
              <a:rPr lang="sr-Cyrl-RS" b="1" dirty="0"/>
              <a:t>Сврха </a:t>
            </a:r>
            <a:r>
              <a:rPr lang="sr-Cyrl-RS" dirty="0"/>
              <a:t>осигурања је </a:t>
            </a:r>
            <a:r>
              <a:rPr lang="en-US" b="1" dirty="0" err="1"/>
              <a:t>преношење</a:t>
            </a:r>
            <a:r>
              <a:rPr lang="en-US" b="1" dirty="0"/>
              <a:t> </a:t>
            </a:r>
            <a:r>
              <a:rPr lang="en-US" b="1" dirty="0" err="1"/>
              <a:t>ризика</a:t>
            </a:r>
            <a:r>
              <a:rPr lang="en-US" dirty="0"/>
              <a:t> </a:t>
            </a:r>
            <a:r>
              <a:rPr lang="en-US" dirty="0" err="1"/>
              <a:t>са</a:t>
            </a:r>
            <a:r>
              <a:rPr lang="en-US" dirty="0"/>
              <a:t> </a:t>
            </a:r>
            <a:r>
              <a:rPr lang="en-US" dirty="0" err="1"/>
              <a:t>појединца</a:t>
            </a:r>
            <a:r>
              <a:rPr lang="en-US" dirty="0"/>
              <a:t> </a:t>
            </a:r>
            <a:r>
              <a:rPr lang="sr-Cyrl-RS" dirty="0"/>
              <a:t>на </a:t>
            </a:r>
            <a:r>
              <a:rPr lang="sr-Cyrl-RS" b="1" dirty="0"/>
              <a:t>заједницу ризика</a:t>
            </a:r>
            <a:r>
              <a:rPr lang="sr-Cyrl-RS" dirty="0"/>
              <a:t>.</a:t>
            </a:r>
            <a:endParaRPr lang="en-US" dirty="0"/>
          </a:p>
          <a:p>
            <a:endParaRPr lang="en-US" dirty="0"/>
          </a:p>
        </p:txBody>
      </p:sp>
    </p:spTree>
    <p:extLst>
      <p:ext uri="{BB962C8B-B14F-4D97-AF65-F5344CB8AC3E}">
        <p14:creationId xmlns:p14="http://schemas.microsoft.com/office/powerpoint/2010/main" val="1972507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88640"/>
            <a:ext cx="9906000" cy="5544617"/>
          </a:xfrm>
        </p:spPr>
        <p:txBody>
          <a:bodyPr>
            <a:normAutofit/>
          </a:bodyPr>
          <a:lstStyle/>
          <a:p>
            <a:pPr marL="0" indent="0">
              <a:buNone/>
            </a:pPr>
            <a:r>
              <a:rPr lang="sr-Cyrl-RS" b="1" u="sng" spc="-150" dirty="0"/>
              <a:t>Заједница ризика</a:t>
            </a:r>
            <a:r>
              <a:rPr lang="sr-Cyrl-RS" u="sng" spc="-150" dirty="0"/>
              <a:t> </a:t>
            </a:r>
            <a:r>
              <a:rPr lang="sr-Cyrl-RS" spc="-150" dirty="0"/>
              <a:t>је скуп физичких и правних лица, који су се удружили у циљу заштите од једног или више </a:t>
            </a:r>
            <a:r>
              <a:rPr lang="sr-Cyrl-RS" spc="-150" dirty="0" smtClean="0"/>
              <a:t>ризика, на начелима:</a:t>
            </a:r>
          </a:p>
          <a:p>
            <a:r>
              <a:rPr lang="sr-Cyrl-RS" b="1" spc="-150" dirty="0" smtClean="0"/>
              <a:t>солидарности </a:t>
            </a:r>
            <a:endParaRPr lang="sr-Cyrl-RS" b="1" spc="-150" dirty="0"/>
          </a:p>
          <a:p>
            <a:r>
              <a:rPr lang="sr-Cyrl-RS" b="1" spc="-150" dirty="0" smtClean="0"/>
              <a:t>узајамности </a:t>
            </a:r>
            <a:r>
              <a:rPr lang="sr-Cyrl-RS" b="1" spc="-150" dirty="0"/>
              <a:t>(заједништва) </a:t>
            </a:r>
          </a:p>
          <a:p>
            <a:pPr marL="0" indent="0">
              <a:buNone/>
            </a:pPr>
            <a:endParaRPr lang="sr-Cyrl-RS" spc="-150" dirty="0" smtClean="0"/>
          </a:p>
          <a:p>
            <a:pPr marL="0" indent="0">
              <a:buNone/>
            </a:pPr>
            <a:r>
              <a:rPr lang="sr-Cyrl-RS" spc="-150" dirty="0" smtClean="0"/>
              <a:t>Увођењем </a:t>
            </a:r>
            <a:r>
              <a:rPr lang="sr-Cyrl-RS" spc="-150" dirty="0"/>
              <a:t>правила којим се регулишу међусобни односи унутар заједнице ризика настају прва </a:t>
            </a:r>
            <a:r>
              <a:rPr lang="sr-Cyrl-RS" b="1" spc="-150" dirty="0"/>
              <a:t> друштава за осигурање.</a:t>
            </a:r>
            <a:endParaRPr lang="sr-Cyrl-RS" spc="-150" dirty="0"/>
          </a:p>
          <a:p>
            <a:pPr marL="0" indent="0">
              <a:buNone/>
            </a:pPr>
            <a:endParaRPr lang="en-US" dirty="0"/>
          </a:p>
        </p:txBody>
      </p:sp>
    </p:spTree>
    <p:extLst>
      <p:ext uri="{BB962C8B-B14F-4D97-AF65-F5344CB8AC3E}">
        <p14:creationId xmlns:p14="http://schemas.microsoft.com/office/powerpoint/2010/main" val="3359453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1492681127"/>
              </p:ext>
            </p:extLst>
          </p:nvPr>
        </p:nvGraphicFramePr>
        <p:xfrm>
          <a:off x="0" y="19596"/>
          <a:ext cx="9705528" cy="5323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0646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515202846"/>
              </p:ext>
            </p:extLst>
          </p:nvPr>
        </p:nvGraphicFramePr>
        <p:xfrm>
          <a:off x="495300" y="274638"/>
          <a:ext cx="8915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95300" y="1417639"/>
            <a:ext cx="8915400" cy="4387625"/>
          </a:xfrm>
        </p:spPr>
        <p:txBody>
          <a:bodyPr>
            <a:normAutofit fontScale="85000" lnSpcReduction="10000"/>
          </a:bodyPr>
          <a:lstStyle/>
          <a:p>
            <a:pPr marL="0" indent="0">
              <a:buNone/>
            </a:pPr>
            <a:r>
              <a:rPr lang="sr-Cyrl-RS" spc="-150" dirty="0"/>
              <a:t>Послови медицинских процена у осигурању су дефинисан</a:t>
            </a:r>
            <a:r>
              <a:rPr lang="sr-Latn-RS" spc="-150" dirty="0"/>
              <a:t>и</a:t>
            </a:r>
            <a:r>
              <a:rPr lang="sr-Cyrl-RS" spc="-150" dirty="0"/>
              <a:t>:</a:t>
            </a:r>
          </a:p>
          <a:p>
            <a:r>
              <a:rPr lang="sr-Cyrl-RS" b="1" spc="-150" dirty="0"/>
              <a:t>правилима осигурања</a:t>
            </a:r>
            <a:r>
              <a:rPr lang="sr-Cyrl-RS" spc="-150" dirty="0"/>
              <a:t> садржаним у условима осигурања и </a:t>
            </a:r>
          </a:p>
          <a:p>
            <a:r>
              <a:rPr lang="sr-Cyrl-RS" b="1" spc="-150" dirty="0"/>
              <a:t>правилима медицине осигурања</a:t>
            </a:r>
            <a:r>
              <a:rPr lang="sr-Cyrl-RS" spc="-150" dirty="0"/>
              <a:t>.</a:t>
            </a:r>
          </a:p>
          <a:p>
            <a:pPr marL="0" indent="0">
              <a:buNone/>
            </a:pPr>
            <a:r>
              <a:rPr lang="sr-Cyrl-RS" b="1" spc="-150" dirty="0"/>
              <a:t>Медицина осигурања</a:t>
            </a:r>
            <a:r>
              <a:rPr lang="sr-Cyrl-RS" spc="-150" dirty="0"/>
              <a:t> је посебан ентитет у ком су обједињена искустава хируршких и интернистичких гране медицине, медицинске статистике, епидемиологие, правне науке, актуарске математике и економије.</a:t>
            </a:r>
            <a:endParaRPr lang="en-US" spc="-150" dirty="0"/>
          </a:p>
          <a:p>
            <a:pPr marL="0" indent="0">
              <a:buNone/>
            </a:pPr>
            <a:r>
              <a:rPr lang="sr-Cyrl-RS" spc="-150" dirty="0">
                <a:cs typeface="Arial" panose="020B0604020202020204" pitchFamily="34" charset="0"/>
              </a:rPr>
              <a:t>Стручно звање лекара који обавља послове медицинских процена у осигурању је </a:t>
            </a:r>
            <a:r>
              <a:rPr lang="sr-Cyrl-RS" b="1" spc="-150" dirty="0">
                <a:cs typeface="Arial" panose="020B0604020202020204" pitchFamily="34" charset="0"/>
              </a:rPr>
              <a:t>лекар цензор</a:t>
            </a:r>
            <a:r>
              <a:rPr lang="sr-Cyrl-RS" spc="-150" dirty="0">
                <a:cs typeface="Arial" panose="020B0604020202020204" pitchFamily="34" charset="0"/>
              </a:rPr>
              <a:t>.</a:t>
            </a:r>
          </a:p>
          <a:p>
            <a:endParaRPr lang="en-US" dirty="0"/>
          </a:p>
        </p:txBody>
      </p:sp>
    </p:spTree>
    <p:extLst>
      <p:ext uri="{BB962C8B-B14F-4D97-AF65-F5344CB8AC3E}">
        <p14:creationId xmlns:p14="http://schemas.microsoft.com/office/powerpoint/2010/main" val="3849481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2596</TotalTime>
  <Words>2149</Words>
  <Application>Microsoft Office PowerPoint</Application>
  <PresentationFormat>A4 Paper (210x297 mm)</PresentationFormat>
  <Paragraphs>167</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    </vt:lpstr>
      <vt:lpstr>PowerPoint Presentation</vt:lpstr>
      <vt:lpstr> Излагање је подељено у неколико целина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Лекар цензор у осигурању живота: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Ivan Kovačević - marketing</dc:creator>
  <cp:lastModifiedBy>Predavanja</cp:lastModifiedBy>
  <cp:revision>432</cp:revision>
  <cp:lastPrinted>2015-05-07T06:22:21Z</cp:lastPrinted>
  <dcterms:created xsi:type="dcterms:W3CDTF">2014-05-20T12:31:53Z</dcterms:created>
  <dcterms:modified xsi:type="dcterms:W3CDTF">2018-05-18T06:46:45Z</dcterms:modified>
</cp:coreProperties>
</file>