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handoutMasterIdLst>
    <p:handoutMasterId r:id="rId27"/>
  </p:handoutMasterIdLst>
  <p:sldIdLst>
    <p:sldId id="256" r:id="rId2"/>
    <p:sldId id="257" r:id="rId3"/>
    <p:sldId id="276" r:id="rId4"/>
    <p:sldId id="299" r:id="rId5"/>
    <p:sldId id="286" r:id="rId6"/>
    <p:sldId id="287" r:id="rId7"/>
    <p:sldId id="289" r:id="rId8"/>
    <p:sldId id="258" r:id="rId9"/>
    <p:sldId id="288" r:id="rId10"/>
    <p:sldId id="283" r:id="rId11"/>
    <p:sldId id="305" r:id="rId12"/>
    <p:sldId id="290" r:id="rId13"/>
    <p:sldId id="291" r:id="rId14"/>
    <p:sldId id="285" r:id="rId15"/>
    <p:sldId id="292" r:id="rId16"/>
    <p:sldId id="272" r:id="rId17"/>
    <p:sldId id="293" r:id="rId18"/>
    <p:sldId id="294" r:id="rId19"/>
    <p:sldId id="295" r:id="rId20"/>
    <p:sldId id="297" r:id="rId21"/>
    <p:sldId id="298" r:id="rId22"/>
    <p:sldId id="300" r:id="rId23"/>
    <p:sldId id="301" r:id="rId24"/>
    <p:sldId id="308" r:id="rId25"/>
    <p:sldId id="303" r:id="rId26"/>
  </p:sldIdLst>
  <p:sldSz cx="12192000" cy="6858000"/>
  <p:notesSz cx="6858000" cy="99472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D9CB82-C9F9-4CB7-B8E9-2D738AF12A6B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799A2-87E7-464E-ADCE-764C4D55E649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7499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6416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429495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904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8510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9602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645090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89105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07037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7511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5691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36410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4545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7367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76147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2152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036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8437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bg1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E2B34F0-CADA-42EE-A439-32C1DCFA423F}" type="datetimeFigureOut">
              <a:rPr lang="sr-Latn-RS" smtClean="0"/>
              <a:t>15.5.2018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CF6CF-15D0-4F35-B441-3071272359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82022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049" y="1122362"/>
            <a:ext cx="10972799" cy="24796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SPECIFIČNOST SUDSKOMEDICINSKOG </a:t>
            </a:r>
            <a:r>
              <a:rPr lang="en-US" sz="3200" b="1" dirty="0" smtClean="0"/>
              <a:t>VEŠTAČENJ</a:t>
            </a:r>
            <a:r>
              <a:rPr lang="sr-Latn-RS" sz="3200" b="1" dirty="0" smtClean="0"/>
              <a:t>A</a:t>
            </a:r>
            <a:r>
              <a:rPr lang="en-US" sz="3200" b="1" dirty="0" smtClean="0"/>
              <a:t> </a:t>
            </a:r>
            <a:r>
              <a:rPr lang="en-US" sz="3200" b="1" dirty="0"/>
              <a:t>UMANJENE RADNE SPOSOBNOSTI </a:t>
            </a: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en-US" sz="3200" b="1" dirty="0" smtClean="0"/>
              <a:t>U </a:t>
            </a:r>
            <a:r>
              <a:rPr lang="en-US" sz="3200" b="1" dirty="0"/>
              <a:t>ODNOSU NA OSTALE POSTUPKE </a:t>
            </a:r>
            <a:r>
              <a:rPr lang="sr-Latn-RS" sz="3200" b="1" dirty="0" smtClean="0"/>
              <a:t/>
            </a:r>
            <a:br>
              <a:rPr lang="sr-Latn-RS" sz="3200" b="1" dirty="0" smtClean="0"/>
            </a:br>
            <a:r>
              <a:rPr lang="en-US" sz="3200" b="1" dirty="0" smtClean="0"/>
              <a:t>OCENJIVANJA </a:t>
            </a:r>
            <a:r>
              <a:rPr lang="en-US" sz="3200" b="1" dirty="0"/>
              <a:t>RADNE SPOSOBNOSTI</a:t>
            </a:r>
            <a:endParaRPr lang="sr-Latn-R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43525"/>
            <a:ext cx="9144000" cy="1331651"/>
          </a:xfrm>
        </p:spPr>
        <p:txBody>
          <a:bodyPr>
            <a:normAutofit/>
          </a:bodyPr>
          <a:lstStyle/>
          <a:p>
            <a:r>
              <a:rPr lang="sr-Latn-RS" dirty="0" smtClean="0">
                <a:solidFill>
                  <a:srgbClr val="FFFF00"/>
                </a:solidFill>
              </a:rPr>
              <a:t>Veselin GOVEDARICA</a:t>
            </a:r>
          </a:p>
          <a:p>
            <a:r>
              <a:rPr lang="sr-Latn-RS" dirty="0" smtClean="0">
                <a:solidFill>
                  <a:srgbClr val="FFFF00"/>
                </a:solidFill>
              </a:rPr>
              <a:t>ZORAN Ivanov</a:t>
            </a:r>
            <a:endParaRPr lang="sr-Latn-RS" dirty="0">
              <a:solidFill>
                <a:srgbClr val="FFFF00"/>
              </a:solidFill>
            </a:endParaRPr>
          </a:p>
          <a:p>
            <a:r>
              <a:rPr lang="sr-Latn-RS" dirty="0" smtClean="0">
                <a:solidFill>
                  <a:srgbClr val="FFFF00"/>
                </a:solidFill>
              </a:rPr>
              <a:t>Dragoljub FILIPOVIĆ</a:t>
            </a:r>
            <a:endParaRPr lang="sr-Latn-R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8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buClr>
                <a:srgbClr val="ACD433"/>
              </a:buClr>
              <a:buSzPct val="80000"/>
              <a:buFont typeface="Wingdings 3" charset="2"/>
              <a:buChar char=""/>
            </a:pPr>
            <a:r>
              <a:rPr lang="sr-Latn-RS" sz="3200" b="1" dirty="0">
                <a:solidFill>
                  <a:prstClr val="white"/>
                </a:solidFill>
              </a:rPr>
              <a:t>Specifičnost postupka sudskomedicinskog veštačenja umanjene </a:t>
            </a:r>
            <a:r>
              <a:rPr lang="sr-Latn-RS" sz="3200" b="1" dirty="0">
                <a:solidFill>
                  <a:prstClr val="white"/>
                </a:solidFill>
                <a:ea typeface="Calibri" panose="020F0502020204030204" pitchFamily="34" charset="0"/>
              </a:rPr>
              <a:t>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864"/>
            <a:ext cx="10515600" cy="4263317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/>
              <a:t>S</a:t>
            </a:r>
            <a:r>
              <a:rPr lang="hr-HR" sz="2800" dirty="0" smtClean="0"/>
              <a:t>udskomedicinsko </a:t>
            </a:r>
            <a:r>
              <a:rPr lang="hr-HR" sz="2800" dirty="0"/>
              <a:t>veštačenje </a:t>
            </a:r>
            <a:r>
              <a:rPr lang="hr-HR" sz="2800" dirty="0" smtClean="0"/>
              <a:t>umanjene </a:t>
            </a:r>
            <a:r>
              <a:rPr lang="hr-HR" sz="2800" b="1" dirty="0" smtClean="0"/>
              <a:t>RS:</a:t>
            </a:r>
          </a:p>
          <a:p>
            <a:pPr lvl="1"/>
            <a:r>
              <a:rPr lang="en-US" sz="2600" dirty="0" err="1"/>
              <a:t>vrši</a:t>
            </a:r>
            <a:r>
              <a:rPr lang="en-US" sz="2600" dirty="0"/>
              <a:t> se </a:t>
            </a:r>
            <a:r>
              <a:rPr lang="en-US" sz="2600" dirty="0" err="1"/>
              <a:t>radi</a:t>
            </a:r>
            <a:r>
              <a:rPr lang="en-US" sz="2600" dirty="0"/>
              <a:t> </a:t>
            </a:r>
            <a:r>
              <a:rPr lang="en-US" sz="2600" dirty="0" err="1"/>
              <a:t>naknade</a:t>
            </a:r>
            <a:r>
              <a:rPr lang="en-US" sz="2600" dirty="0"/>
              <a:t> </a:t>
            </a:r>
            <a:r>
              <a:rPr lang="en-US" sz="2600" dirty="0" err="1"/>
              <a:t>pretrpljene</a:t>
            </a:r>
            <a:r>
              <a:rPr lang="en-US" sz="2600" dirty="0"/>
              <a:t> </a:t>
            </a:r>
            <a:r>
              <a:rPr lang="en-US" sz="2600" dirty="0" err="1"/>
              <a:t>materijalne</a:t>
            </a:r>
            <a:r>
              <a:rPr lang="en-US" sz="2600" dirty="0"/>
              <a:t> </a:t>
            </a:r>
            <a:r>
              <a:rPr lang="en-US" sz="2600" dirty="0" err="1"/>
              <a:t>štete</a:t>
            </a:r>
            <a:r>
              <a:rPr lang="en-US" sz="2600" dirty="0"/>
              <a:t> </a:t>
            </a:r>
            <a:r>
              <a:rPr lang="en-US" sz="2600" dirty="0" err="1"/>
              <a:t>nastale</a:t>
            </a:r>
            <a:r>
              <a:rPr lang="en-US" sz="2600" dirty="0"/>
              <a:t> </a:t>
            </a:r>
            <a:r>
              <a:rPr lang="en-US" sz="2600" dirty="0" err="1"/>
              <a:t>zbog</a:t>
            </a:r>
            <a:r>
              <a:rPr lang="en-US" sz="2600" dirty="0"/>
              <a:t> </a:t>
            </a:r>
            <a:r>
              <a:rPr lang="en-US" sz="2600" dirty="0" err="1"/>
              <a:t>posledica</a:t>
            </a:r>
            <a:r>
              <a:rPr lang="en-US" sz="2600" dirty="0"/>
              <a:t> </a:t>
            </a:r>
            <a:r>
              <a:rPr lang="en-US" sz="2600" dirty="0" err="1"/>
              <a:t>štetnog</a:t>
            </a:r>
            <a:r>
              <a:rPr lang="en-US" sz="2600" dirty="0"/>
              <a:t> </a:t>
            </a:r>
            <a:r>
              <a:rPr lang="en-US" sz="2600" dirty="0" err="1"/>
              <a:t>događaja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je </a:t>
            </a:r>
            <a:r>
              <a:rPr lang="en-US" sz="2600" dirty="0" err="1"/>
              <a:t>doveo</a:t>
            </a:r>
            <a:r>
              <a:rPr lang="en-US" sz="2600" dirty="0"/>
              <a:t> do </a:t>
            </a:r>
            <a:r>
              <a:rPr lang="en-US" sz="2600" dirty="0" err="1"/>
              <a:t>umanjene</a:t>
            </a:r>
            <a:r>
              <a:rPr lang="en-US" sz="2600" dirty="0"/>
              <a:t> </a:t>
            </a:r>
            <a:r>
              <a:rPr lang="en-US" sz="2600" dirty="0" err="1"/>
              <a:t>radne</a:t>
            </a:r>
            <a:r>
              <a:rPr lang="en-US" sz="2600" dirty="0"/>
              <a:t> </a:t>
            </a:r>
            <a:r>
              <a:rPr lang="en-US" sz="2600" dirty="0" err="1"/>
              <a:t>sposobnosti</a:t>
            </a:r>
            <a:endParaRPr lang="hr-HR" sz="2600" b="1" dirty="0" smtClean="0"/>
          </a:p>
          <a:p>
            <a:pPr lvl="1"/>
            <a:r>
              <a:rPr lang="hr-HR" sz="2600" dirty="0" smtClean="0"/>
              <a:t> </a:t>
            </a:r>
            <a:r>
              <a:rPr lang="hr-HR" sz="2600" dirty="0">
                <a:solidFill>
                  <a:srgbClr val="FFFF00"/>
                </a:solidFill>
              </a:rPr>
              <a:t>N</a:t>
            </a:r>
            <a:r>
              <a:rPr lang="hr-HR" sz="2600" dirty="0" smtClean="0">
                <a:solidFill>
                  <a:srgbClr val="FFFF00"/>
                </a:solidFill>
              </a:rPr>
              <a:t>e sagledava </a:t>
            </a:r>
            <a:r>
              <a:rPr lang="hr-HR" sz="2600" dirty="0">
                <a:solidFill>
                  <a:srgbClr val="FFFF00"/>
                </a:solidFill>
              </a:rPr>
              <a:t>radnu sposobnost u </a:t>
            </a:r>
            <a:r>
              <a:rPr lang="hr-HR" sz="2600" dirty="0" smtClean="0">
                <a:solidFill>
                  <a:srgbClr val="FFFF00"/>
                </a:solidFill>
              </a:rPr>
              <a:t>celini</a:t>
            </a:r>
          </a:p>
          <a:p>
            <a:pPr lvl="1"/>
            <a:r>
              <a:rPr lang="hr-HR" sz="2400" dirty="0" smtClean="0">
                <a:solidFill>
                  <a:srgbClr val="FFFF00"/>
                </a:solidFill>
              </a:rPr>
              <a:t>Procenjuje samo onaj deo </a:t>
            </a:r>
            <a:r>
              <a:rPr lang="hr-HR" sz="2400" b="1" dirty="0" smtClean="0">
                <a:solidFill>
                  <a:srgbClr val="FFFF00"/>
                </a:solidFill>
              </a:rPr>
              <a:t>RS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>
                <a:solidFill>
                  <a:srgbClr val="FFFF00"/>
                </a:solidFill>
              </a:rPr>
              <a:t>koji je umanjen zbog posledica predmetnog poremećaja (umanjenje </a:t>
            </a:r>
            <a:r>
              <a:rPr lang="hr-HR" sz="2400" b="1" dirty="0" smtClean="0">
                <a:solidFill>
                  <a:srgbClr val="FFFF00"/>
                </a:solidFill>
              </a:rPr>
              <a:t>RS</a:t>
            </a:r>
            <a:r>
              <a:rPr lang="hr-HR" sz="2400" dirty="0" smtClean="0">
                <a:solidFill>
                  <a:srgbClr val="FFFF00"/>
                </a:solidFill>
              </a:rPr>
              <a:t>) što rezultuje izjašnjavanjem o procentu umanjene </a:t>
            </a:r>
            <a:r>
              <a:rPr lang="hr-HR" sz="2400" b="1" dirty="0" smtClean="0">
                <a:solidFill>
                  <a:srgbClr val="FFFF00"/>
                </a:solidFill>
              </a:rPr>
              <a:t>RS</a:t>
            </a:r>
          </a:p>
          <a:p>
            <a:pPr lvl="1"/>
            <a:r>
              <a:rPr lang="hr-HR" sz="2600" dirty="0" smtClean="0"/>
              <a:t>Ne </a:t>
            </a:r>
            <a:r>
              <a:rPr lang="hr-HR" sz="2600" dirty="0"/>
              <a:t>daje uopštene konstatacije, kao što se to čini u procesu ocenjivanja </a:t>
            </a:r>
            <a:r>
              <a:rPr lang="hr-HR" sz="2600" b="1" dirty="0" smtClean="0"/>
              <a:t>RS</a:t>
            </a:r>
            <a:r>
              <a:rPr lang="hr-HR" sz="2600" dirty="0"/>
              <a:t> </a:t>
            </a:r>
            <a:r>
              <a:rPr lang="hr-HR" sz="2600" i="1" dirty="0" smtClean="0"/>
              <a:t>(navođenje poslova za koje je oštećeni sposoban – nije sposoban)</a:t>
            </a:r>
            <a:endParaRPr lang="hr-HR" sz="2600" i="1" dirty="0"/>
          </a:p>
          <a:p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7955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Edukacija</a:t>
            </a:r>
            <a:r>
              <a:rPr lang="en-US" sz="3200" b="1" dirty="0"/>
              <a:t> </a:t>
            </a:r>
            <a:r>
              <a:rPr lang="en-US" sz="3200" b="1" dirty="0" err="1"/>
              <a:t>sudskih</a:t>
            </a:r>
            <a:r>
              <a:rPr lang="en-US" sz="3200" b="1" dirty="0"/>
              <a:t> </a:t>
            </a:r>
            <a:r>
              <a:rPr lang="en-US" sz="3200" b="1" dirty="0" err="1"/>
              <a:t>veštaka</a:t>
            </a:r>
            <a:r>
              <a:rPr lang="en-US" sz="3200" b="1" dirty="0"/>
              <a:t> u </a:t>
            </a:r>
            <a:r>
              <a:rPr lang="sr-Latn-RS" sz="3200" b="1" dirty="0" smtClean="0">
                <a:solidFill>
                  <a:schemeClr val="tx1"/>
                </a:solidFill>
              </a:rPr>
              <a:t>medicin</a:t>
            </a:r>
            <a:r>
              <a:rPr lang="sr-Latn-RS" sz="3200" b="1" dirty="0" smtClean="0">
                <a:solidFill>
                  <a:schemeClr val="tx1">
                    <a:lumMod val="85000"/>
                  </a:schemeClr>
                </a:solidFill>
              </a:rPr>
              <a:t>i</a:t>
            </a:r>
            <a:endParaRPr lang="sr-Latn-RS" sz="32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864"/>
            <a:ext cx="10515600" cy="4263317"/>
          </a:xfrm>
        </p:spPr>
        <p:txBody>
          <a:bodyPr>
            <a:normAutofit lnSpcReduction="10000"/>
          </a:bodyPr>
          <a:lstStyle/>
          <a:p>
            <a:r>
              <a:rPr lang="sr-Latn-RS" sz="2800" dirty="0" smtClean="0"/>
              <a:t>Poznavanje </a:t>
            </a:r>
            <a:r>
              <a:rPr lang="sr-Latn-RS" sz="2800" dirty="0" smtClean="0">
                <a:solidFill>
                  <a:srgbClr val="FFFF00"/>
                </a:solidFill>
              </a:rPr>
              <a:t>pravnog značenja medicinskih činjenica </a:t>
            </a:r>
            <a:r>
              <a:rPr lang="sr-Latn-RS" sz="2800" dirty="0" smtClean="0"/>
              <a:t>je </a:t>
            </a:r>
            <a:r>
              <a:rPr lang="sr-Latn-RS" sz="2800" b="1" dirty="0" smtClean="0"/>
              <a:t>conditio sine qua non </a:t>
            </a:r>
            <a:r>
              <a:rPr lang="sr-Latn-RS" sz="2800" dirty="0" smtClean="0"/>
              <a:t>ozbiljnog sudskomedicinskog veštačenja</a:t>
            </a:r>
          </a:p>
          <a:p>
            <a:pPr marL="0" indent="0">
              <a:buNone/>
            </a:pPr>
            <a:endParaRPr lang="sr-Latn-RS" sz="1000" dirty="0" smtClean="0"/>
          </a:p>
          <a:p>
            <a:r>
              <a:rPr lang="sr-Latn-RS" sz="2800" dirty="0" smtClean="0">
                <a:solidFill>
                  <a:schemeClr val="tx1">
                    <a:lumMod val="95000"/>
                  </a:schemeClr>
                </a:solidFill>
              </a:rPr>
              <a:t>Veštačenjem se uočene činjenice na adekvatan način </a:t>
            </a:r>
            <a:r>
              <a:rPr lang="sr-Latn-RS" sz="2800" dirty="0" smtClean="0">
                <a:solidFill>
                  <a:srgbClr val="FFFF00"/>
                </a:solidFill>
              </a:rPr>
              <a:t>analiziraju, sintetišu </a:t>
            </a:r>
            <a:r>
              <a:rPr lang="sr-Latn-RS" sz="2800" dirty="0">
                <a:solidFill>
                  <a:srgbClr val="FFFF00"/>
                </a:solidFill>
              </a:rPr>
              <a:t>i </a:t>
            </a:r>
            <a:r>
              <a:rPr lang="sr-Latn-RS" sz="2800" dirty="0" smtClean="0">
                <a:solidFill>
                  <a:srgbClr val="FFFF00"/>
                </a:solidFill>
              </a:rPr>
              <a:t>izlažu </a:t>
            </a:r>
            <a:r>
              <a:rPr lang="sr-Latn-RS" sz="2800" dirty="0">
                <a:solidFill>
                  <a:srgbClr val="FFFF00"/>
                </a:solidFill>
              </a:rPr>
              <a:t>u </a:t>
            </a:r>
            <a:r>
              <a:rPr lang="sr-Latn-RS" sz="2800" dirty="0" smtClean="0">
                <a:solidFill>
                  <a:srgbClr val="FFFF00"/>
                </a:solidFill>
              </a:rPr>
              <a:t>formi </a:t>
            </a:r>
            <a:r>
              <a:rPr lang="sr-Latn-RS" sz="2800" dirty="0">
                <a:solidFill>
                  <a:srgbClr val="FFFF00"/>
                </a:solidFill>
              </a:rPr>
              <a:t>prilagođenoj potrebama suda </a:t>
            </a:r>
            <a:endParaRPr lang="sr-Latn-RS" sz="2800" dirty="0" smtClean="0">
              <a:solidFill>
                <a:srgbClr val="FFFF00"/>
              </a:solidFill>
            </a:endParaRPr>
          </a:p>
          <a:p>
            <a:endParaRPr lang="sr-Latn-RS" sz="1000" dirty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r>
              <a:rPr lang="sr-Latn-RS" sz="2800" i="1" dirty="0">
                <a:solidFill>
                  <a:schemeClr val="tx1">
                    <a:lumMod val="95000"/>
                  </a:schemeClr>
                </a:solidFill>
              </a:rPr>
              <a:t>	</a:t>
            </a:r>
            <a:r>
              <a:rPr lang="sr-Latn-RS" sz="2800" i="1" dirty="0" smtClean="0">
                <a:solidFill>
                  <a:schemeClr val="tx1">
                    <a:lumMod val="95000"/>
                  </a:schemeClr>
                </a:solidFill>
              </a:rPr>
              <a:t>Na ovaj način definiše se </a:t>
            </a:r>
            <a:r>
              <a:rPr lang="sr-Latn-RS" sz="2800" b="1" i="1" dirty="0" smtClean="0">
                <a:solidFill>
                  <a:schemeClr val="tx1">
                    <a:lumMod val="95000"/>
                  </a:schemeClr>
                </a:solidFill>
              </a:rPr>
              <a:t>suština edukacije sudskih        	veštaka u medicini</a:t>
            </a:r>
            <a:endParaRPr lang="sr-Latn-RS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12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/>
              <a:t>Edukacija</a:t>
            </a:r>
            <a:r>
              <a:rPr lang="en-US" sz="3200" b="1" dirty="0"/>
              <a:t> </a:t>
            </a:r>
            <a:r>
              <a:rPr lang="en-US" sz="3200" b="1" dirty="0" err="1"/>
              <a:t>sudskih</a:t>
            </a:r>
            <a:r>
              <a:rPr lang="en-US" sz="3200" b="1" dirty="0"/>
              <a:t> </a:t>
            </a:r>
            <a:r>
              <a:rPr lang="en-US" sz="3200" b="1" dirty="0" err="1"/>
              <a:t>veštaka</a:t>
            </a:r>
            <a:r>
              <a:rPr lang="en-US" sz="3200" b="1" dirty="0"/>
              <a:t> u </a:t>
            </a:r>
            <a:r>
              <a:rPr lang="en-US" sz="3200" b="1" dirty="0" err="1"/>
              <a:t>oblasti</a:t>
            </a:r>
            <a:r>
              <a:rPr lang="en-US" sz="3200" b="1" dirty="0"/>
              <a:t> </a:t>
            </a:r>
            <a:r>
              <a:rPr lang="en-US" sz="3200" b="1" dirty="0" err="1"/>
              <a:t>umanjene</a:t>
            </a:r>
            <a:r>
              <a:rPr lang="en-US" sz="3200" b="1" dirty="0"/>
              <a:t> </a:t>
            </a:r>
            <a:r>
              <a:rPr lang="en-US" sz="3200" b="1" dirty="0" err="1"/>
              <a:t>radne</a:t>
            </a:r>
            <a:r>
              <a:rPr lang="en-US" sz="3200" b="1" dirty="0"/>
              <a:t> </a:t>
            </a:r>
            <a:r>
              <a:rPr lang="en-US" sz="3200" b="1" dirty="0" err="1"/>
              <a:t>sposobnosti</a:t>
            </a:r>
            <a:endParaRPr lang="sr-Latn-R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1864"/>
            <a:ext cx="10515600" cy="4263317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Da bi </a:t>
            </a:r>
            <a:r>
              <a:rPr lang="en-US" sz="2800" dirty="0" err="1"/>
              <a:t>sudski</a:t>
            </a:r>
            <a:r>
              <a:rPr lang="en-US" sz="2800" dirty="0"/>
              <a:t> </a:t>
            </a:r>
            <a:r>
              <a:rPr lang="en-US" sz="2800" dirty="0" err="1"/>
              <a:t>veštak</a:t>
            </a:r>
            <a:r>
              <a:rPr lang="en-US" sz="2800" dirty="0"/>
              <a:t> </a:t>
            </a:r>
            <a:r>
              <a:rPr lang="en-US" sz="2800" dirty="0" smtClean="0"/>
              <a:t>medicine </a:t>
            </a:r>
            <a:r>
              <a:rPr lang="en-US" sz="2800" dirty="0" err="1"/>
              <a:t>rada</a:t>
            </a:r>
            <a:r>
              <a:rPr lang="en-US" sz="2800" dirty="0"/>
              <a:t> </a:t>
            </a:r>
            <a:r>
              <a:rPr lang="en-US" sz="2800" dirty="0" err="1"/>
              <a:t>kompetentno</a:t>
            </a:r>
            <a:r>
              <a:rPr lang="en-US" sz="2800" dirty="0"/>
              <a:t> </a:t>
            </a:r>
            <a:r>
              <a:rPr lang="en-US" sz="2800" dirty="0" err="1"/>
              <a:t>odgovorio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zahtev</a:t>
            </a:r>
            <a:r>
              <a:rPr lang="en-US" sz="2800" dirty="0"/>
              <a:t> </a:t>
            </a:r>
            <a:r>
              <a:rPr lang="en-US" sz="2800" dirty="0" err="1"/>
              <a:t>suda</a:t>
            </a:r>
            <a:r>
              <a:rPr lang="en-US" sz="2800" dirty="0"/>
              <a:t> u </a:t>
            </a:r>
            <a:r>
              <a:rPr lang="en-US" sz="2800" dirty="0" err="1"/>
              <a:t>ovoj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, </a:t>
            </a:r>
            <a:r>
              <a:rPr lang="en-US" sz="2800" dirty="0" err="1"/>
              <a:t>neophodno</a:t>
            </a:r>
            <a:r>
              <a:rPr lang="en-US" sz="2800" dirty="0"/>
              <a:t> je da, pored </a:t>
            </a:r>
            <a:r>
              <a:rPr lang="en-US" sz="2800" dirty="0" err="1"/>
              <a:t>specijalističkog</a:t>
            </a:r>
            <a:r>
              <a:rPr lang="en-US" sz="2800" dirty="0"/>
              <a:t> </a:t>
            </a:r>
            <a:r>
              <a:rPr lang="en-US" sz="2800" dirty="0" err="1"/>
              <a:t>znanja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iskustva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oblasti</a:t>
            </a:r>
            <a:r>
              <a:rPr lang="en-US" sz="2800" dirty="0"/>
              <a:t> </a:t>
            </a:r>
            <a:r>
              <a:rPr lang="en-US" sz="2800" dirty="0" err="1"/>
              <a:t>ocenjivanja</a:t>
            </a:r>
            <a:r>
              <a:rPr lang="en-US" sz="2800" dirty="0"/>
              <a:t> </a:t>
            </a:r>
            <a:r>
              <a:rPr lang="sr-Latn-RS" sz="2800" b="1" dirty="0"/>
              <a:t>RS</a:t>
            </a:r>
            <a:r>
              <a:rPr lang="en-US" sz="2800" dirty="0" smtClean="0"/>
              <a:t>, </a:t>
            </a:r>
            <a:r>
              <a:rPr lang="en-US" sz="2800" dirty="0" err="1"/>
              <a:t>dodatno</a:t>
            </a:r>
            <a:r>
              <a:rPr lang="en-US" sz="2800" dirty="0"/>
              <a:t> </a:t>
            </a:r>
            <a:r>
              <a:rPr lang="en-US" sz="2800" dirty="0" err="1"/>
              <a:t>bude</a:t>
            </a:r>
            <a:r>
              <a:rPr lang="en-US" sz="2800" dirty="0"/>
              <a:t> </a:t>
            </a:r>
            <a:r>
              <a:rPr lang="en-US" sz="2800" dirty="0" err="1"/>
              <a:t>edukovan</a:t>
            </a:r>
            <a:r>
              <a:rPr lang="en-US" sz="2800" dirty="0"/>
              <a:t> u </a:t>
            </a:r>
            <a:r>
              <a:rPr lang="en-US" sz="2800" dirty="0" err="1" smtClean="0"/>
              <a:t>oblasti</a:t>
            </a:r>
            <a:r>
              <a:rPr lang="sr-Latn-RS" sz="2800" dirty="0" smtClean="0"/>
              <a:t>:</a:t>
            </a:r>
          </a:p>
          <a:p>
            <a:pPr marL="0" indent="0">
              <a:buNone/>
            </a:pPr>
            <a:endParaRPr lang="sr-Latn-RS" sz="1000" dirty="0" smtClean="0"/>
          </a:p>
          <a:p>
            <a:pPr lvl="1"/>
            <a:r>
              <a:rPr lang="sr-Latn-RS" sz="2600" dirty="0" smtClean="0"/>
              <a:t> </a:t>
            </a:r>
            <a:r>
              <a:rPr lang="en-US" sz="2600" b="1" dirty="0" err="1" smtClean="0"/>
              <a:t>veštačenja</a:t>
            </a:r>
            <a:r>
              <a:rPr lang="en-US" sz="2600" b="1" dirty="0" smtClean="0"/>
              <a:t> </a:t>
            </a:r>
            <a:r>
              <a:rPr lang="en-US" sz="2600" b="1" dirty="0" err="1"/>
              <a:t>umanjene</a:t>
            </a:r>
            <a:r>
              <a:rPr lang="en-US" sz="2600" b="1" dirty="0"/>
              <a:t> </a:t>
            </a:r>
            <a:r>
              <a:rPr lang="sr-Latn-RS" sz="2800" b="1" dirty="0"/>
              <a:t>RS </a:t>
            </a:r>
            <a:r>
              <a:rPr lang="en-US" sz="2600" b="1" dirty="0" smtClean="0"/>
              <a:t>u </a:t>
            </a:r>
            <a:r>
              <a:rPr lang="en-US" sz="2600" b="1" dirty="0" err="1" smtClean="0"/>
              <a:t>procentima</a:t>
            </a:r>
            <a:r>
              <a:rPr lang="sr-Latn-RS" sz="2600" b="1" dirty="0" smtClean="0"/>
              <a:t>  - </a:t>
            </a:r>
            <a:r>
              <a:rPr lang="sr-Latn-RS" sz="2600" dirty="0" smtClean="0">
                <a:solidFill>
                  <a:schemeClr val="tx1">
                    <a:lumMod val="95000"/>
                  </a:schemeClr>
                </a:solidFill>
              </a:rPr>
              <a:t>algoritam </a:t>
            </a:r>
            <a:r>
              <a:rPr lang="sr-Latn-RS" sz="2600" dirty="0">
                <a:solidFill>
                  <a:schemeClr val="tx1">
                    <a:lumMod val="95000"/>
                  </a:schemeClr>
                </a:solidFill>
              </a:rPr>
              <a:t>radnji (postupaka) radi davanja Nalaza i mišljenja</a:t>
            </a:r>
          </a:p>
          <a:p>
            <a:pPr marL="457200" lvl="1" indent="0">
              <a:buNone/>
            </a:pPr>
            <a:endParaRPr lang="sr-Latn-RS" sz="900" b="1" dirty="0"/>
          </a:p>
          <a:p>
            <a:pPr lvl="1"/>
            <a:r>
              <a:rPr lang="en-US" sz="2600" b="1" dirty="0" smtClean="0"/>
              <a:t> </a:t>
            </a:r>
            <a:r>
              <a:rPr lang="en-US" sz="2600" dirty="0" err="1" smtClean="0"/>
              <a:t>zakonsk</a:t>
            </a:r>
            <a:r>
              <a:rPr lang="sr-Latn-RS" sz="2600" dirty="0" smtClean="0"/>
              <a:t>e</a:t>
            </a:r>
            <a:r>
              <a:rPr lang="en-US" sz="2600" dirty="0" smtClean="0"/>
              <a:t> </a:t>
            </a:r>
            <a:r>
              <a:rPr lang="en-US" sz="2600" dirty="0" err="1" smtClean="0"/>
              <a:t>regulativ</a:t>
            </a:r>
            <a:r>
              <a:rPr lang="sr-Latn-RS" sz="2600" dirty="0" smtClean="0"/>
              <a:t>e</a:t>
            </a:r>
            <a:r>
              <a:rPr lang="en-US" sz="2600" dirty="0" smtClean="0"/>
              <a:t> </a:t>
            </a:r>
            <a:r>
              <a:rPr lang="en-US" sz="2600" dirty="0" err="1"/>
              <a:t>koja</a:t>
            </a:r>
            <a:r>
              <a:rPr lang="en-US" sz="2600" dirty="0"/>
              <a:t> se </a:t>
            </a:r>
            <a:r>
              <a:rPr lang="en-US" sz="2600" dirty="0" err="1"/>
              <a:t>odnosi</a:t>
            </a:r>
            <a:r>
              <a:rPr lang="en-US" sz="2600" dirty="0"/>
              <a:t> </a:t>
            </a:r>
            <a:r>
              <a:rPr lang="en-US" sz="2600" dirty="0" err="1"/>
              <a:t>na</a:t>
            </a:r>
            <a:r>
              <a:rPr lang="en-US" sz="2600" dirty="0"/>
              <a:t> </a:t>
            </a:r>
            <a:r>
              <a:rPr lang="en-US" sz="2600" dirty="0" err="1"/>
              <a:t>tu</a:t>
            </a:r>
            <a:r>
              <a:rPr lang="en-US" sz="2600" dirty="0"/>
              <a:t> oblast </a:t>
            </a:r>
            <a:r>
              <a:rPr lang="en-US" sz="2600" dirty="0" err="1"/>
              <a:t>veštačenja</a:t>
            </a:r>
            <a:r>
              <a:rPr lang="en-US" sz="2600" dirty="0"/>
              <a:t> </a:t>
            </a:r>
            <a:r>
              <a:rPr lang="en-US" sz="2600" i="1" dirty="0"/>
              <a:t>(</a:t>
            </a:r>
            <a:r>
              <a:rPr lang="en-US" sz="2600" i="1" dirty="0" err="1"/>
              <a:t>Zakon</a:t>
            </a:r>
            <a:r>
              <a:rPr lang="en-US" sz="2600" i="1" dirty="0"/>
              <a:t> o </a:t>
            </a:r>
            <a:r>
              <a:rPr lang="en-US" sz="2600" i="1" dirty="0" err="1"/>
              <a:t>obligacionim</a:t>
            </a:r>
            <a:r>
              <a:rPr lang="en-US" sz="2600" i="1" dirty="0"/>
              <a:t> </a:t>
            </a:r>
            <a:r>
              <a:rPr lang="en-US" sz="2600" i="1" dirty="0" err="1"/>
              <a:t>odnosima</a:t>
            </a:r>
            <a:r>
              <a:rPr lang="en-US" sz="2600" i="1" dirty="0"/>
              <a:t>, </a:t>
            </a:r>
            <a:r>
              <a:rPr lang="en-US" sz="2600" i="1" dirty="0" err="1"/>
              <a:t>Zakon</a:t>
            </a:r>
            <a:r>
              <a:rPr lang="en-US" sz="2600" i="1" dirty="0"/>
              <a:t> o </a:t>
            </a:r>
            <a:r>
              <a:rPr lang="en-US" sz="2600" i="1" dirty="0" err="1"/>
              <a:t>parničnom</a:t>
            </a:r>
            <a:r>
              <a:rPr lang="en-US" sz="2600" i="1" dirty="0"/>
              <a:t> </a:t>
            </a:r>
            <a:r>
              <a:rPr lang="en-US" sz="2600" i="1" dirty="0" err="1"/>
              <a:t>postupku</a:t>
            </a:r>
            <a:r>
              <a:rPr lang="en-US" sz="2600" i="1" dirty="0"/>
              <a:t>, </a:t>
            </a:r>
            <a:r>
              <a:rPr lang="en-US" sz="2600" i="1" dirty="0" err="1"/>
              <a:t>Zakon</a:t>
            </a:r>
            <a:r>
              <a:rPr lang="en-US" sz="2600" i="1" dirty="0"/>
              <a:t> o </a:t>
            </a:r>
            <a:r>
              <a:rPr lang="en-US" sz="2600" i="1" dirty="0" err="1"/>
              <a:t>sudskim</a:t>
            </a:r>
            <a:r>
              <a:rPr lang="en-US" sz="2600" i="1" dirty="0"/>
              <a:t> </a:t>
            </a:r>
            <a:r>
              <a:rPr lang="en-US" sz="2600" i="1" dirty="0" err="1"/>
              <a:t>veštacima</a:t>
            </a:r>
            <a:r>
              <a:rPr lang="en-US" sz="2600" i="1" dirty="0"/>
              <a:t> </a:t>
            </a:r>
            <a:r>
              <a:rPr lang="en-US" sz="2600" i="1" dirty="0" err="1"/>
              <a:t>i</a:t>
            </a:r>
            <a:r>
              <a:rPr lang="en-US" sz="2600" i="1" dirty="0"/>
              <a:t> dr.).</a:t>
            </a:r>
            <a:endParaRPr lang="sr-Latn-RS" sz="2600" i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276157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b="1" dirty="0" smtClean="0"/>
              <a:t>Predlog za uvođenje </a:t>
            </a:r>
            <a:r>
              <a:rPr lang="sr-Latn-RS" sz="3200" b="1" dirty="0"/>
              <a:t>licenci za sudske veštake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668" y="1624614"/>
            <a:ext cx="10515600" cy="4263317"/>
          </a:xfrm>
        </p:spPr>
        <p:txBody>
          <a:bodyPr>
            <a:normAutofit fontScale="92500" lnSpcReduction="20000"/>
          </a:bodyPr>
          <a:lstStyle/>
          <a:p>
            <a:r>
              <a:rPr lang="sr-Latn-RS" sz="2800" dirty="0"/>
              <a:t>Bez adekvatne </a:t>
            </a:r>
            <a:r>
              <a:rPr lang="sr-Latn-RS" sz="2800" dirty="0" smtClean="0"/>
              <a:t>edukacije, </a:t>
            </a:r>
            <a:r>
              <a:rPr lang="sr-Latn-RS" sz="2800" dirty="0"/>
              <a:t>specijalista medicine rada nije kompententan za poslove veštačenja umanjene </a:t>
            </a:r>
            <a:r>
              <a:rPr lang="sr-Latn-RS" sz="2800" b="1" dirty="0"/>
              <a:t>RS</a:t>
            </a:r>
            <a:r>
              <a:rPr lang="sr-Latn-RS" sz="2800" dirty="0" smtClean="0"/>
              <a:t>, </a:t>
            </a:r>
            <a:r>
              <a:rPr lang="sr-Latn-RS" sz="2800" dirty="0"/>
              <a:t>jer </a:t>
            </a:r>
            <a:r>
              <a:rPr lang="sr-Latn-RS" sz="2800" dirty="0" smtClean="0"/>
              <a:t>se poslovi </a:t>
            </a:r>
            <a:r>
              <a:rPr lang="sr-Latn-RS" sz="2800" dirty="0"/>
              <a:t>veštačenja umanjene radne sposobnosti i ocenjivanja radne sposobnosti  u značajnoj </a:t>
            </a:r>
            <a:r>
              <a:rPr lang="sr-Latn-RS" sz="2800" dirty="0" smtClean="0"/>
              <a:t>meri razlikuju</a:t>
            </a:r>
            <a:endParaRPr lang="sr-Latn-RS" sz="2800" dirty="0"/>
          </a:p>
          <a:p>
            <a:pPr marL="0" indent="0">
              <a:buNone/>
            </a:pPr>
            <a:endParaRPr lang="sr-Latn-RS" sz="1200" dirty="0" smtClean="0"/>
          </a:p>
          <a:p>
            <a:r>
              <a:rPr lang="sr-Latn-RS" sz="2800" dirty="0" smtClean="0"/>
              <a:t>Rаdi </a:t>
            </a:r>
            <a:r>
              <a:rPr lang="sr-Latn-RS" sz="2800" dirty="0"/>
              <a:t>unapređenja kvaliteta u oblasti sudskomedicinskog veštačenja treba se zalagati za </a:t>
            </a:r>
            <a:r>
              <a:rPr lang="sr-Latn-RS" sz="2800" dirty="0">
                <a:solidFill>
                  <a:srgbClr val="FFFF00"/>
                </a:solidFill>
              </a:rPr>
              <a:t>uvođenje licenci za sudske veštake sa rokom važenja od 7 </a:t>
            </a:r>
            <a:r>
              <a:rPr lang="sr-Latn-RS" sz="2800" dirty="0" smtClean="0">
                <a:solidFill>
                  <a:srgbClr val="FFFF00"/>
                </a:solidFill>
              </a:rPr>
              <a:t>godina</a:t>
            </a:r>
          </a:p>
          <a:p>
            <a:pPr marL="0" indent="0">
              <a:buNone/>
            </a:pPr>
            <a:endParaRPr lang="sr-Latn-RS" sz="1000" dirty="0" smtClean="0"/>
          </a:p>
          <a:p>
            <a:r>
              <a:rPr lang="sr-Latn-RS" sz="2800" dirty="0" smtClean="0"/>
              <a:t>Na </a:t>
            </a:r>
            <a:r>
              <a:rPr lang="sr-Latn-RS" sz="2800" dirty="0"/>
              <a:t>taj način dokazivala bi se  adekvatna obučenost sudskih veštaka za oblast veštačenja kojom se bave i uvela obaveza kontinuirane </a:t>
            </a:r>
            <a:r>
              <a:rPr lang="sr-Latn-RS" sz="2800" dirty="0" smtClean="0"/>
              <a:t>edukacije</a:t>
            </a:r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4365398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060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600" b="1" dirty="0"/>
              <a:t>Unapređenje postupka ocenjivanja RS u skladu s principima veštačenja umanjene 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336828" cy="4822760"/>
          </a:xfrm>
        </p:spPr>
        <p:txBody>
          <a:bodyPr>
            <a:normAutofit/>
          </a:bodyPr>
          <a:lstStyle/>
          <a:p>
            <a:r>
              <a:rPr lang="sr-Latn-RS" sz="2400" dirty="0" smtClean="0"/>
              <a:t> </a:t>
            </a:r>
            <a:r>
              <a:rPr lang="sr-Latn-RS" sz="2400" dirty="0"/>
              <a:t>Uvođenjem pojma </a:t>
            </a:r>
            <a:r>
              <a:rPr lang="sr-Latn-RS" sz="2400" b="1" dirty="0"/>
              <a:t>kvantifikacije radne sposobnosti</a:t>
            </a:r>
            <a:r>
              <a:rPr lang="sr-Latn-RS" sz="2400" dirty="0"/>
              <a:t>, odnosno njenog procentualnog </a:t>
            </a:r>
            <a:r>
              <a:rPr lang="sr-Latn-RS" sz="2400" dirty="0" smtClean="0"/>
              <a:t>izračunavanja </a:t>
            </a:r>
            <a:r>
              <a:rPr lang="sr-Latn-RS" sz="2400" dirty="0"/>
              <a:t>kao što se to radi prilikom veštačenja umanjene radne sposobnosti, </a:t>
            </a:r>
            <a:r>
              <a:rPr lang="sr-Latn-RS" sz="2400" dirty="0" smtClean="0"/>
              <a:t>unapredilo bi se ocenjivanje radne </a:t>
            </a:r>
            <a:r>
              <a:rPr lang="sr-Latn-RS" sz="2400" dirty="0"/>
              <a:t>sposobnosti. </a:t>
            </a:r>
            <a:endParaRPr lang="sr-Latn-RS" sz="2400" dirty="0" smtClean="0"/>
          </a:p>
          <a:p>
            <a:r>
              <a:rPr lang="sr-Latn-RS" sz="2400" dirty="0" smtClean="0"/>
              <a:t>Na </a:t>
            </a:r>
            <a:r>
              <a:rPr lang="sr-Latn-RS" sz="2400" dirty="0"/>
              <a:t>ovaj način </a:t>
            </a:r>
            <a:r>
              <a:rPr lang="sr-Latn-RS" sz="2400" dirty="0" smtClean="0"/>
              <a:t>omogućuje se: </a:t>
            </a:r>
          </a:p>
          <a:p>
            <a:pPr lvl="1"/>
            <a:r>
              <a:rPr lang="sr-Latn-RS" sz="2200" dirty="0" smtClean="0">
                <a:solidFill>
                  <a:srgbClr val="FFFF00"/>
                </a:solidFill>
              </a:rPr>
              <a:t>preciznija procena </a:t>
            </a:r>
            <a:r>
              <a:rPr lang="sr-Latn-RS" sz="2000" b="1" dirty="0">
                <a:solidFill>
                  <a:srgbClr val="FFFF00"/>
                </a:solidFill>
              </a:rPr>
              <a:t>RS </a:t>
            </a:r>
            <a:r>
              <a:rPr lang="sr-Latn-RS" sz="2200" dirty="0" smtClean="0">
                <a:solidFill>
                  <a:srgbClr val="FFFF00"/>
                </a:solidFill>
              </a:rPr>
              <a:t>zaposlenog </a:t>
            </a:r>
            <a:r>
              <a:rPr lang="sr-Latn-RS" sz="2200" i="1" dirty="0" smtClean="0">
                <a:solidFill>
                  <a:srgbClr val="FFFF00"/>
                </a:solidFill>
              </a:rPr>
              <a:t>(n</a:t>
            </a:r>
            <a:r>
              <a:rPr lang="sr-Latn-RS" sz="2200" i="1" dirty="0" smtClean="0">
                <a:solidFill>
                  <a:srgbClr val="FFFF00"/>
                </a:solidFill>
                <a:ea typeface="Calibri" panose="020F0502020204030204" pitchFamily="34" charset="0"/>
              </a:rPr>
              <a:t>isu </a:t>
            </a:r>
            <a:r>
              <a:rPr lang="sr-Latn-RS" sz="2200" i="1" dirty="0">
                <a:solidFill>
                  <a:srgbClr val="FFFF00"/>
                </a:solidFill>
                <a:ea typeface="Calibri" panose="020F0502020204030204" pitchFamily="34" charset="0"/>
              </a:rPr>
              <a:t>svi radnici koji su sposobni za rad u jednakoj meri sposobni za </a:t>
            </a:r>
            <a:r>
              <a:rPr lang="sr-Latn-RS" sz="2200" i="1" dirty="0" smtClean="0">
                <a:solidFill>
                  <a:srgbClr val="FFFF00"/>
                </a:solidFill>
                <a:ea typeface="Calibri" panose="020F0502020204030204" pitchFamily="34" charset="0"/>
              </a:rPr>
              <a:t>rad)</a:t>
            </a:r>
            <a:endParaRPr lang="sr-Latn-RS" sz="2200" dirty="0" smtClean="0">
              <a:solidFill>
                <a:srgbClr val="FFFF00"/>
              </a:solidFill>
            </a:endParaRPr>
          </a:p>
          <a:p>
            <a:pPr lvl="1"/>
            <a:r>
              <a:rPr lang="sr-Latn-RS" sz="2200" dirty="0" smtClean="0">
                <a:solidFill>
                  <a:srgbClr val="FFFF00"/>
                </a:solidFill>
              </a:rPr>
              <a:t>praćenje dinamike </a:t>
            </a:r>
            <a:r>
              <a:rPr lang="sr-Latn-RS" sz="2000" b="1" dirty="0">
                <a:solidFill>
                  <a:srgbClr val="FFFF00"/>
                </a:solidFill>
              </a:rPr>
              <a:t>RS </a:t>
            </a:r>
            <a:r>
              <a:rPr lang="sr-Latn-RS" sz="2200" dirty="0" smtClean="0">
                <a:solidFill>
                  <a:srgbClr val="FFFF00"/>
                </a:solidFill>
              </a:rPr>
              <a:t>zaposlenog i njena prediktabilnost</a:t>
            </a:r>
          </a:p>
          <a:p>
            <a:pPr lvl="1"/>
            <a:r>
              <a:rPr lang="sr-Latn-RS" sz="2200" dirty="0" smtClean="0">
                <a:solidFill>
                  <a:srgbClr val="FFFF00"/>
                </a:solidFill>
              </a:rPr>
              <a:t>uvođenje adekvatnih preventivnih mera i praćenje njihove delotvornosti</a:t>
            </a:r>
            <a:endParaRPr lang="sr-Latn-RS" sz="2200" dirty="0">
              <a:solidFill>
                <a:srgbClr val="FFFF00"/>
              </a:solidFill>
            </a:endParaRPr>
          </a:p>
          <a:p>
            <a:endParaRPr lang="sr-Latn-RS" dirty="0" smtClean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556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31750" cy="1325563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solidFill>
                  <a:schemeClr val="tx1"/>
                </a:solidFill>
              </a:rPr>
              <a:t>Kvantifikacija profesionalne radne </a:t>
            </a:r>
            <a:br>
              <a:rPr lang="sr-Latn-RS" sz="3600" b="1" dirty="0" smtClean="0">
                <a:solidFill>
                  <a:schemeClr val="tx1"/>
                </a:solidFill>
              </a:rPr>
            </a:br>
            <a:r>
              <a:rPr lang="sr-Latn-RS" sz="3600" b="1" dirty="0" smtClean="0">
                <a:solidFill>
                  <a:schemeClr val="tx1"/>
                </a:solidFill>
              </a:rPr>
              <a:t>sposobnosti</a:t>
            </a:r>
            <a:endParaRPr lang="sr-Latn-R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1348"/>
            <a:ext cx="9967142" cy="467705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sr-Latn-RS" sz="800" b="1" dirty="0" smtClean="0">
              <a:ea typeface="Calibri" panose="020F0502020204030204" pitchFamily="34" charset="0"/>
            </a:endParaRPr>
          </a:p>
          <a:p>
            <a:r>
              <a:rPr lang="sr-Latn-RS" sz="2600" dirty="0" smtClean="0">
                <a:ea typeface="Calibri" panose="020F0502020204030204" pitchFamily="34" charset="0"/>
              </a:rPr>
              <a:t>Profesionalna </a:t>
            </a:r>
            <a:r>
              <a:rPr lang="sr-Latn-RS" sz="2800" b="1" dirty="0"/>
              <a:t>RS </a:t>
            </a:r>
            <a:r>
              <a:rPr lang="sr-Latn-RS" sz="2600" dirty="0" smtClean="0">
                <a:ea typeface="Calibri" panose="020F0502020204030204" pitchFamily="34" charset="0"/>
              </a:rPr>
              <a:t>je dinamična kategorija i radi praćenja potrebno je kvantifikovati odn. iskazati u procentima</a:t>
            </a:r>
          </a:p>
          <a:p>
            <a:pPr marL="0" indent="0">
              <a:buNone/>
            </a:pPr>
            <a:endParaRPr lang="sr-Latn-RS" sz="1000" dirty="0" smtClean="0">
              <a:ea typeface="Calibri" panose="020F0502020204030204" pitchFamily="34" charset="0"/>
            </a:endParaRPr>
          </a:p>
          <a:p>
            <a:r>
              <a:rPr lang="sr-Latn-RS" sz="2600" dirty="0" smtClean="0">
                <a:ea typeface="Calibri" panose="020F0502020204030204" pitchFamily="34" charset="0"/>
              </a:rPr>
              <a:t>Kvantifikacija profesionalne </a:t>
            </a:r>
            <a:r>
              <a:rPr lang="sr-Latn-RS" sz="2800" b="1" dirty="0"/>
              <a:t>RS </a:t>
            </a:r>
            <a:r>
              <a:rPr lang="sr-Latn-RS" sz="2600" dirty="0" smtClean="0">
                <a:ea typeface="Calibri" panose="020F0502020204030204" pitchFamily="34" charset="0"/>
              </a:rPr>
              <a:t>može se izračunati po principima veštačenja umanjene radne sposobnosti u procentima</a:t>
            </a:r>
          </a:p>
          <a:p>
            <a:pPr marL="0" indent="0">
              <a:buNone/>
            </a:pPr>
            <a:endParaRPr lang="sr-Latn-RS" sz="1000" dirty="0" smtClean="0">
              <a:ea typeface="Calibri" panose="020F0502020204030204" pitchFamily="34" charset="0"/>
            </a:endParaRPr>
          </a:p>
          <a:p>
            <a:r>
              <a:rPr lang="sr-Latn-RS" sz="2600" dirty="0" smtClean="0"/>
              <a:t>U slučaju da kod zaposlenog na prethodnom pregledu nisu utvrđeni morfološki i funkcionalni poremećaji njegova profesionalna </a:t>
            </a:r>
            <a:r>
              <a:rPr lang="sr-Latn-RS" sz="2800" b="1" dirty="0" smtClean="0"/>
              <a:t>RS</a:t>
            </a:r>
            <a:r>
              <a:rPr lang="sr-Latn-RS" sz="2600" dirty="0" smtClean="0"/>
              <a:t> bi se mogla </a:t>
            </a:r>
            <a:r>
              <a:rPr lang="sr-Latn-RS" sz="2600" dirty="0" smtClean="0">
                <a:solidFill>
                  <a:schemeClr val="tx1">
                    <a:lumMod val="95000"/>
                  </a:schemeClr>
                </a:solidFill>
              </a:rPr>
              <a:t>izraziti intaktnom - 100%</a:t>
            </a:r>
          </a:p>
          <a:p>
            <a:endParaRPr lang="sr-Latn-RS" sz="11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sr-Latn-RS" sz="2600" dirty="0" smtClean="0">
                <a:solidFill>
                  <a:schemeClr val="tx1">
                    <a:lumMod val="95000"/>
                  </a:schemeClr>
                </a:solidFill>
              </a:rPr>
              <a:t>Naknadno utvrđivanje poremećaja </a:t>
            </a:r>
            <a:r>
              <a:rPr lang="sr-Latn-RS" sz="2600" i="1" dirty="0" smtClean="0">
                <a:solidFill>
                  <a:schemeClr val="tx1">
                    <a:lumMod val="95000"/>
                  </a:schemeClr>
                </a:solidFill>
              </a:rPr>
              <a:t>(posledica povređivanja ili oboljevanja)</a:t>
            </a:r>
            <a:r>
              <a:rPr lang="sr-Latn-RS" sz="2600" dirty="0" smtClean="0">
                <a:solidFill>
                  <a:schemeClr val="tx1">
                    <a:lumMod val="95000"/>
                  </a:schemeClr>
                </a:solidFill>
              </a:rPr>
              <a:t> kod zaposlenog umanjivalo bi taj procenat u meri u kojoj se poremećaj reperkutuje na njegovu profesionalnu </a:t>
            </a:r>
            <a:r>
              <a:rPr lang="sr-Latn-RS" sz="2800" b="1" dirty="0">
                <a:solidFill>
                  <a:schemeClr val="tx1">
                    <a:lumMod val="95000"/>
                  </a:schemeClr>
                </a:solidFill>
              </a:rPr>
              <a:t>RS</a:t>
            </a:r>
            <a:endParaRPr lang="sr-Latn-RS" sz="26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9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(1)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/>
              <a:t>Ocenjivaje</a:t>
            </a:r>
            <a:r>
              <a:rPr lang="en-US" sz="2400" dirty="0"/>
              <a:t> </a:t>
            </a:r>
            <a:r>
              <a:rPr lang="sr-Latn-RS" sz="2400" b="1" dirty="0"/>
              <a:t>RS </a:t>
            </a:r>
            <a:r>
              <a:rPr lang="en-US" sz="2400" b="1" dirty="0" err="1" smtClean="0"/>
              <a:t>osnovni</a:t>
            </a:r>
            <a:r>
              <a:rPr lang="en-US" sz="2400" b="1" dirty="0" smtClean="0"/>
              <a:t> </a:t>
            </a:r>
            <a:r>
              <a:rPr lang="en-US" sz="2400" b="1" dirty="0"/>
              <a:t>je </a:t>
            </a:r>
            <a:r>
              <a:rPr lang="en-US" sz="2400" b="1" dirty="0" err="1"/>
              <a:t>proces</a:t>
            </a:r>
            <a:r>
              <a:rPr lang="en-US" sz="2400" b="1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en-US" sz="2400" dirty="0" err="1"/>
              <a:t>koga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izvedeni</a:t>
            </a:r>
            <a:r>
              <a:rPr lang="en-US" sz="2400" dirty="0"/>
              <a:t> </a:t>
            </a:r>
            <a:r>
              <a:rPr lang="en-US" sz="2400" dirty="0" err="1"/>
              <a:t>svi</a:t>
            </a:r>
            <a:r>
              <a:rPr lang="en-US" sz="2400" dirty="0"/>
              <a:t> </a:t>
            </a:r>
            <a:r>
              <a:rPr lang="en-US" sz="2400" dirty="0" err="1"/>
              <a:t>ostali</a:t>
            </a:r>
            <a:r>
              <a:rPr lang="en-US" sz="2400" dirty="0"/>
              <a:t> </a:t>
            </a:r>
            <a:r>
              <a:rPr lang="en-US" sz="2400" dirty="0" err="1"/>
              <a:t>postupci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se </a:t>
            </a:r>
            <a:r>
              <a:rPr lang="en-US" sz="2400" dirty="0" err="1"/>
              <a:t>odnose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veštačenje</a:t>
            </a:r>
            <a:r>
              <a:rPr lang="en-US" sz="2400" dirty="0"/>
              <a:t> </a:t>
            </a:r>
            <a:r>
              <a:rPr lang="en-US" sz="2400" dirty="0" err="1"/>
              <a:t>radne</a:t>
            </a:r>
            <a:r>
              <a:rPr lang="en-US" sz="2400" dirty="0"/>
              <a:t> </a:t>
            </a:r>
            <a:r>
              <a:rPr lang="en-US" sz="2400" dirty="0" err="1" smtClean="0"/>
              <a:t>sposobnosti</a:t>
            </a:r>
            <a:endParaRPr lang="sr-Latn-RS" sz="2400" dirty="0" smtClean="0"/>
          </a:p>
          <a:p>
            <a:pPr marL="0" lvl="0" indent="0">
              <a:buNone/>
            </a:pPr>
            <a:endParaRPr lang="sr-Latn-RS" sz="1000" dirty="0" smtClean="0"/>
          </a:p>
          <a:p>
            <a:pPr lvl="0"/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/>
              <a:t>izvedeni</a:t>
            </a:r>
            <a:r>
              <a:rPr lang="en-US" sz="2400" dirty="0"/>
              <a:t> </a:t>
            </a:r>
            <a:r>
              <a:rPr lang="en-US" sz="2400" dirty="0" err="1"/>
              <a:t>postupci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svoju</a:t>
            </a:r>
            <a:r>
              <a:rPr lang="en-US" sz="2400" dirty="0"/>
              <a:t> </a:t>
            </a:r>
            <a:r>
              <a:rPr lang="en-US" sz="2400" dirty="0" err="1"/>
              <a:t>namenu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bi se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najbolji</a:t>
            </a:r>
            <a:r>
              <a:rPr lang="en-US" sz="2400" dirty="0"/>
              <a:t> </a:t>
            </a:r>
            <a:r>
              <a:rPr lang="en-US" sz="2400" dirty="0" err="1"/>
              <a:t>mogući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odgovorilo</a:t>
            </a:r>
            <a:r>
              <a:rPr lang="en-US" sz="2400" dirty="0"/>
              <a:t> </a:t>
            </a:r>
            <a:r>
              <a:rPr lang="en-US" sz="2400" dirty="0" err="1"/>
              <a:t>postavljenom</a:t>
            </a:r>
            <a:r>
              <a:rPr lang="en-US" sz="2400" dirty="0"/>
              <a:t> </a:t>
            </a:r>
            <a:r>
              <a:rPr lang="en-US" sz="2400" dirty="0" err="1" smtClean="0"/>
              <a:t>zadatku</a:t>
            </a:r>
            <a:endParaRPr lang="sr-Latn-RS" sz="2400" dirty="0" smtClean="0"/>
          </a:p>
          <a:p>
            <a:pPr marL="0" lvl="0" indent="0">
              <a:buNone/>
            </a:pPr>
            <a:endParaRPr lang="sr-Latn-RS" sz="1000" dirty="0" smtClean="0"/>
          </a:p>
          <a:p>
            <a:pPr lvl="0"/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postupci</a:t>
            </a:r>
            <a:r>
              <a:rPr lang="en-US" sz="2400" dirty="0" smtClean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specifične</a:t>
            </a:r>
            <a:r>
              <a:rPr lang="en-US" sz="2400" dirty="0"/>
              <a:t> </a:t>
            </a:r>
            <a:r>
              <a:rPr lang="en-US" sz="2400" dirty="0" err="1"/>
              <a:t>kriterijume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kojima</a:t>
            </a:r>
            <a:r>
              <a:rPr lang="en-US" sz="2400" dirty="0"/>
              <a:t> se </a:t>
            </a:r>
            <a:r>
              <a:rPr lang="en-US" sz="2400" dirty="0" err="1" smtClean="0"/>
              <a:t>izvode</a:t>
            </a:r>
            <a:r>
              <a:rPr lang="sr-Latn-RS" sz="2400" dirty="0" smtClean="0"/>
              <a:t>. </a:t>
            </a:r>
            <a:r>
              <a:rPr lang="sr-Latn-RS" sz="2400" dirty="0"/>
              <a:t>R</a:t>
            </a:r>
            <a:r>
              <a:rPr lang="en-US" sz="2400" dirty="0" err="1" smtClean="0"/>
              <a:t>egulisani</a:t>
            </a:r>
            <a:r>
              <a:rPr lang="sr-Latn-RS" sz="2400" dirty="0"/>
              <a:t> </a:t>
            </a:r>
            <a:r>
              <a:rPr lang="sr-Latn-RS" sz="2400" dirty="0" smtClean="0"/>
              <a:t>su </a:t>
            </a:r>
            <a:r>
              <a:rPr lang="en-US" sz="2400" dirty="0" err="1" smtClean="0"/>
              <a:t>pravilima</a:t>
            </a:r>
            <a:r>
              <a:rPr lang="en-US" sz="2400" dirty="0" smtClean="0"/>
              <a:t> </a:t>
            </a:r>
            <a:r>
              <a:rPr lang="en-US" sz="2400" dirty="0" err="1"/>
              <a:t>struke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pravnom</a:t>
            </a:r>
            <a:r>
              <a:rPr lang="en-US" sz="2400" dirty="0"/>
              <a:t> </a:t>
            </a:r>
            <a:r>
              <a:rPr lang="en-US" sz="2400" dirty="0" err="1" smtClean="0"/>
              <a:t>regulativom</a:t>
            </a:r>
            <a:r>
              <a:rPr lang="sr-Latn-RS" sz="2400" dirty="0"/>
              <a:t> </a:t>
            </a:r>
            <a:endParaRPr lang="sr-Latn-RS" sz="2400" strike="sngStrike" dirty="0"/>
          </a:p>
          <a:p>
            <a:endParaRPr lang="sr-Latn-RS" sz="800" b="1" dirty="0" smtClean="0"/>
          </a:p>
        </p:txBody>
      </p:sp>
    </p:spTree>
    <p:extLst>
      <p:ext uri="{BB962C8B-B14F-4D97-AF65-F5344CB8AC3E}">
        <p14:creationId xmlns:p14="http://schemas.microsoft.com/office/powerpoint/2010/main" val="10910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>
                <a:solidFill>
                  <a:srgbClr val="FFFF00"/>
                </a:solidFill>
              </a:rPr>
              <a:t>Sudskomedicinsko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veštačenje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umanjene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sr-Latn-RS" sz="2400" b="1" dirty="0">
                <a:solidFill>
                  <a:srgbClr val="FFFF00"/>
                </a:solidFill>
              </a:rPr>
              <a:t>RS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rgbClr val="FFFF00"/>
                </a:solidFill>
              </a:rPr>
              <a:t>ne </a:t>
            </a:r>
            <a:r>
              <a:rPr lang="en-US" sz="2400" dirty="0" err="1">
                <a:solidFill>
                  <a:srgbClr val="FFFF00"/>
                </a:solidFill>
              </a:rPr>
              <a:t>može</a:t>
            </a:r>
            <a:r>
              <a:rPr lang="en-US" sz="2400" dirty="0">
                <a:solidFill>
                  <a:srgbClr val="FFFF00"/>
                </a:solidFill>
              </a:rPr>
              <a:t> se </a:t>
            </a:r>
            <a:r>
              <a:rPr lang="en-US" sz="2400" dirty="0" err="1">
                <a:solidFill>
                  <a:srgbClr val="FFFF00"/>
                </a:solidFill>
              </a:rPr>
              <a:t>vršiti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kao</a:t>
            </a:r>
            <a:r>
              <a:rPr lang="en-US" sz="2400" dirty="0">
                <a:solidFill>
                  <a:srgbClr val="FFFF00"/>
                </a:solidFill>
              </a:rPr>
              <a:t> da je u  </a:t>
            </a:r>
            <a:r>
              <a:rPr lang="en-US" sz="2400" dirty="0" err="1">
                <a:solidFill>
                  <a:srgbClr val="FFFF00"/>
                </a:solidFill>
              </a:rPr>
              <a:t>pitanju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ocenjivanje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</a:rPr>
              <a:t>RS</a:t>
            </a:r>
            <a:r>
              <a:rPr lang="en-US" sz="2400" dirty="0" smtClean="0"/>
              <a:t>,  </a:t>
            </a:r>
            <a:r>
              <a:rPr lang="en-US" sz="2400" dirty="0" err="1"/>
              <a:t>jer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taj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ne </a:t>
            </a:r>
            <a:r>
              <a:rPr lang="en-US" sz="2400" dirty="0" err="1"/>
              <a:t>dobija</a:t>
            </a:r>
            <a:r>
              <a:rPr lang="en-US" sz="2400" dirty="0"/>
              <a:t> se </a:t>
            </a:r>
            <a:r>
              <a:rPr lang="en-US" sz="2400" dirty="0" err="1"/>
              <a:t>adekvatan</a:t>
            </a:r>
            <a:r>
              <a:rPr lang="en-US" sz="2400" dirty="0"/>
              <a:t> </a:t>
            </a:r>
            <a:r>
              <a:rPr lang="en-US" sz="2400" dirty="0" err="1"/>
              <a:t>odgovor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zadatak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je </a:t>
            </a:r>
            <a:r>
              <a:rPr lang="en-US" sz="2400" dirty="0" err="1"/>
              <a:t>postavio</a:t>
            </a:r>
            <a:r>
              <a:rPr lang="en-US" sz="2400" dirty="0"/>
              <a:t> </a:t>
            </a:r>
            <a:r>
              <a:rPr lang="en-US" sz="2400" dirty="0" err="1" smtClean="0"/>
              <a:t>sud</a:t>
            </a:r>
            <a:endParaRPr lang="sr-Latn-RS" sz="2400" dirty="0"/>
          </a:p>
          <a:p>
            <a:pPr lvl="0"/>
            <a:endParaRPr lang="sr-Latn-RS" sz="1000" dirty="0" smtClean="0"/>
          </a:p>
          <a:p>
            <a:pPr lvl="0"/>
            <a:r>
              <a:rPr lang="sr-Latn-RS" sz="2400" dirty="0" smtClean="0"/>
              <a:t>S</a:t>
            </a:r>
            <a:r>
              <a:rPr lang="en-US" sz="2400" dirty="0" err="1" smtClean="0"/>
              <a:t>udskomedicinsko</a:t>
            </a:r>
            <a:r>
              <a:rPr lang="en-US" sz="2400" dirty="0" smtClean="0"/>
              <a:t> </a:t>
            </a:r>
            <a:r>
              <a:rPr lang="en-US" sz="2400" dirty="0" err="1"/>
              <a:t>veštačenje</a:t>
            </a:r>
            <a:r>
              <a:rPr lang="en-US" sz="2400" dirty="0"/>
              <a:t> </a:t>
            </a:r>
            <a:r>
              <a:rPr lang="en-US" sz="2400" dirty="0" err="1"/>
              <a:t>umanjene</a:t>
            </a:r>
            <a:r>
              <a:rPr lang="en-US" sz="2400" dirty="0"/>
              <a:t> </a:t>
            </a:r>
            <a:r>
              <a:rPr lang="sr-Latn-RS" sz="2400" b="1" dirty="0"/>
              <a:t>RS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FF00"/>
                </a:solidFill>
              </a:rPr>
              <a:t>ne </a:t>
            </a:r>
            <a:r>
              <a:rPr lang="en-US" sz="2400" dirty="0" err="1">
                <a:solidFill>
                  <a:srgbClr val="FFFF00"/>
                </a:solidFill>
              </a:rPr>
              <a:t>ocenjuje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sr-Latn-RS" sz="2400" b="1" dirty="0">
                <a:solidFill>
                  <a:srgbClr val="FFFF00"/>
                </a:solidFill>
              </a:rPr>
              <a:t>RS </a:t>
            </a:r>
            <a:r>
              <a:rPr lang="en-US" sz="2400" dirty="0" smtClean="0">
                <a:solidFill>
                  <a:srgbClr val="FFFF00"/>
                </a:solidFill>
              </a:rPr>
              <a:t>u </a:t>
            </a:r>
            <a:r>
              <a:rPr lang="en-US" sz="2400" dirty="0" err="1">
                <a:solidFill>
                  <a:srgbClr val="FFFF00"/>
                </a:solidFill>
              </a:rPr>
              <a:t>celini</a:t>
            </a:r>
            <a:r>
              <a:rPr lang="en-US" sz="2400" dirty="0">
                <a:solidFill>
                  <a:srgbClr val="FFFF00"/>
                </a:solidFill>
              </a:rPr>
              <a:t>, ne </a:t>
            </a:r>
            <a:r>
              <a:rPr lang="en-US" sz="2400" dirty="0" err="1">
                <a:solidFill>
                  <a:srgbClr val="FFFF00"/>
                </a:solidFill>
              </a:rPr>
              <a:t>daje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uopštene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konstatacije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se to </a:t>
            </a:r>
            <a:r>
              <a:rPr lang="en-US" sz="2400" dirty="0" err="1"/>
              <a:t>čini</a:t>
            </a:r>
            <a:r>
              <a:rPr lang="en-US" sz="2400" dirty="0"/>
              <a:t> u </a:t>
            </a:r>
            <a:r>
              <a:rPr lang="en-US" sz="2400" dirty="0" err="1"/>
              <a:t>procesu</a:t>
            </a:r>
            <a:r>
              <a:rPr lang="en-US" sz="2400" dirty="0"/>
              <a:t> </a:t>
            </a:r>
            <a:r>
              <a:rPr lang="en-US" sz="2400" dirty="0" err="1"/>
              <a:t>ocenjivanja</a:t>
            </a:r>
            <a:r>
              <a:rPr lang="en-US" sz="2400" dirty="0"/>
              <a:t> </a:t>
            </a:r>
            <a:r>
              <a:rPr lang="sr-Latn-RS" sz="2400" b="1" dirty="0" smtClean="0"/>
              <a:t>RS</a:t>
            </a:r>
            <a:r>
              <a:rPr lang="en-US" sz="2400" dirty="0" smtClean="0"/>
              <a:t>, </a:t>
            </a:r>
            <a:r>
              <a:rPr lang="en-US" sz="2400" dirty="0" err="1"/>
              <a:t>već</a:t>
            </a:r>
            <a:r>
              <a:rPr lang="en-US" sz="2400" dirty="0"/>
              <a:t> pre </a:t>
            </a:r>
            <a:r>
              <a:rPr lang="en-US" sz="2400" dirty="0" err="1"/>
              <a:t>svega</a:t>
            </a:r>
            <a:r>
              <a:rPr lang="en-US" sz="2400" dirty="0"/>
              <a:t> </a:t>
            </a:r>
            <a:r>
              <a:rPr lang="en-US" sz="2400" dirty="0" err="1"/>
              <a:t>procenjuje</a:t>
            </a:r>
            <a:r>
              <a:rPr lang="en-US" sz="2400" dirty="0"/>
              <a:t> </a:t>
            </a:r>
            <a:r>
              <a:rPr lang="en-US" sz="2400" dirty="0" err="1"/>
              <a:t>onaj</a:t>
            </a:r>
            <a:r>
              <a:rPr lang="en-US" sz="2400" dirty="0"/>
              <a:t> </a:t>
            </a:r>
            <a:r>
              <a:rPr lang="en-US" sz="2400" b="1" dirty="0" err="1"/>
              <a:t>deo</a:t>
            </a:r>
            <a:r>
              <a:rPr lang="en-US" sz="2400" b="1" dirty="0"/>
              <a:t> </a:t>
            </a:r>
            <a:r>
              <a:rPr lang="sr-Latn-RS" sz="2400" b="1" dirty="0"/>
              <a:t>RS </a:t>
            </a:r>
            <a:r>
              <a:rPr lang="en-US" sz="2400" b="1" dirty="0" err="1" smtClean="0"/>
              <a:t>koji</a:t>
            </a:r>
            <a:r>
              <a:rPr lang="en-US" sz="2400" b="1" dirty="0" smtClean="0"/>
              <a:t> </a:t>
            </a:r>
            <a:r>
              <a:rPr lang="en-US" sz="2400" b="1" dirty="0"/>
              <a:t>je </a:t>
            </a:r>
            <a:r>
              <a:rPr lang="en-US" sz="2400" b="1" dirty="0" err="1"/>
              <a:t>umanjen</a:t>
            </a:r>
            <a:r>
              <a:rPr lang="en-US" sz="2400" b="1" dirty="0"/>
              <a:t> </a:t>
            </a:r>
            <a:r>
              <a:rPr lang="en-US" sz="2400" b="1" dirty="0" err="1"/>
              <a:t>zbog</a:t>
            </a:r>
            <a:r>
              <a:rPr lang="en-US" sz="2400" b="1" dirty="0"/>
              <a:t> </a:t>
            </a:r>
            <a:r>
              <a:rPr lang="en-US" sz="2400" b="1" dirty="0" err="1"/>
              <a:t>posledica</a:t>
            </a:r>
            <a:r>
              <a:rPr lang="en-US" sz="2400" b="1" dirty="0"/>
              <a:t> </a:t>
            </a:r>
            <a:r>
              <a:rPr lang="en-US" sz="2400" b="1" dirty="0" err="1"/>
              <a:t>predmetnog</a:t>
            </a:r>
            <a:r>
              <a:rPr lang="en-US" sz="2400" b="1" dirty="0"/>
              <a:t> </a:t>
            </a:r>
            <a:r>
              <a:rPr lang="en-US" sz="2400" b="1" dirty="0" err="1"/>
              <a:t>poremećaja</a:t>
            </a:r>
            <a:r>
              <a:rPr lang="en-US" sz="2400" dirty="0"/>
              <a:t>,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kojeg</a:t>
            </a:r>
            <a:r>
              <a:rPr lang="en-US" sz="2400" dirty="0"/>
              <a:t> </a:t>
            </a:r>
            <a:r>
              <a:rPr lang="sr-Latn-RS" sz="2400" dirty="0" smtClean="0"/>
              <a:t>je </a:t>
            </a:r>
            <a:r>
              <a:rPr lang="en-US" sz="2400" dirty="0" err="1" smtClean="0"/>
              <a:t>oštećeni</a:t>
            </a:r>
            <a:r>
              <a:rPr lang="en-US" sz="2400" dirty="0" smtClean="0"/>
              <a:t> </a:t>
            </a:r>
            <a:r>
              <a:rPr lang="sr-Latn-RS" sz="2400" dirty="0" smtClean="0"/>
              <a:t>pretrpio i/ili </a:t>
            </a:r>
            <a:r>
              <a:rPr lang="en-US" sz="2400" dirty="0" err="1" smtClean="0"/>
              <a:t>trpi</a:t>
            </a:r>
            <a:r>
              <a:rPr lang="en-US" sz="2400" dirty="0" smtClean="0"/>
              <a:t> </a:t>
            </a:r>
            <a:r>
              <a:rPr lang="en-US" sz="2400" dirty="0" err="1"/>
              <a:t>materijalnu</a:t>
            </a:r>
            <a:r>
              <a:rPr lang="en-US" sz="2400" dirty="0"/>
              <a:t> </a:t>
            </a:r>
            <a:r>
              <a:rPr lang="en-US" sz="2400" dirty="0" err="1" smtClean="0"/>
              <a:t>štetu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7990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</a:t>
            </a:r>
            <a:r>
              <a:rPr lang="sr-Latn-RS" dirty="0"/>
              <a:t>3</a:t>
            </a:r>
            <a:r>
              <a:rPr lang="sr-Latn-R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r-Latn-CS" sz="2400" dirty="0"/>
              <a:t>Ukoliko sud zahteva izjašnjavanje na okolnost umanjene </a:t>
            </a:r>
            <a:r>
              <a:rPr lang="sr-Latn-RS" sz="2400" b="1" dirty="0"/>
              <a:t>RS </a:t>
            </a:r>
            <a:r>
              <a:rPr lang="sr-Latn-CS" sz="2400" dirty="0" smtClean="0"/>
              <a:t>- </a:t>
            </a:r>
            <a:r>
              <a:rPr lang="sr-Latn-CS" sz="2400" dirty="0"/>
              <a:t>u zaključku veštačenja treba </a:t>
            </a:r>
            <a:r>
              <a:rPr lang="sr-Latn-CS" sz="2400" b="1" dirty="0">
                <a:solidFill>
                  <a:srgbClr val="FFFF00"/>
                </a:solidFill>
              </a:rPr>
              <a:t>samo navesti utvrđeni procenat umanjenja </a:t>
            </a:r>
            <a:r>
              <a:rPr lang="sr-Latn-RS" sz="2400" b="1" dirty="0" smtClean="0">
                <a:solidFill>
                  <a:srgbClr val="FFFF00"/>
                </a:solidFill>
              </a:rPr>
              <a:t>RS</a:t>
            </a:r>
            <a:endParaRPr lang="sr-Latn-CS" sz="2400" dirty="0">
              <a:solidFill>
                <a:srgbClr val="FFFF00"/>
              </a:solidFill>
            </a:endParaRPr>
          </a:p>
          <a:p>
            <a:pPr lvl="0"/>
            <a:endParaRPr lang="sr-Latn-CS" sz="1000" dirty="0" smtClean="0"/>
          </a:p>
          <a:p>
            <a:pPr lvl="0"/>
            <a:r>
              <a:rPr lang="sr-Latn-CS" sz="2400" dirty="0" smtClean="0">
                <a:solidFill>
                  <a:srgbClr val="FFFF00"/>
                </a:solidFill>
              </a:rPr>
              <a:t>Ne </a:t>
            </a:r>
            <a:r>
              <a:rPr lang="sr-Latn-CS" sz="2400" dirty="0">
                <a:solidFill>
                  <a:srgbClr val="FFFF00"/>
                </a:solidFill>
              </a:rPr>
              <a:t>treba se izjašnjavati za koje je poslove oštećeni sposoban a za koje nije, ukoliko to sud izričito ne </a:t>
            </a:r>
            <a:r>
              <a:rPr lang="sr-Latn-CS" sz="2400" dirty="0" smtClean="0">
                <a:solidFill>
                  <a:srgbClr val="FFFF00"/>
                </a:solidFill>
              </a:rPr>
              <a:t>zahteva</a:t>
            </a:r>
          </a:p>
          <a:p>
            <a:pPr marL="0" lvl="0" indent="0">
              <a:buNone/>
            </a:pPr>
            <a:endParaRPr lang="sr-Latn-CS" sz="1000" dirty="0" smtClean="0">
              <a:solidFill>
                <a:srgbClr val="FFFF00"/>
              </a:solidFill>
            </a:endParaRPr>
          </a:p>
          <a:p>
            <a:pPr lvl="0"/>
            <a:r>
              <a:rPr lang="sr-Latn-CS" sz="2400" dirty="0" smtClean="0">
                <a:solidFill>
                  <a:srgbClr val="FFFF00"/>
                </a:solidFill>
              </a:rPr>
              <a:t>Izjašnjava se o posledicama oštećenja na pojedinačnu težinu rada </a:t>
            </a:r>
            <a:r>
              <a:rPr lang="sr-Latn-CS" sz="2400" i="1" dirty="0" smtClean="0">
                <a:solidFill>
                  <a:srgbClr val="FFFF00"/>
                </a:solidFill>
              </a:rPr>
              <a:t>(sedenteran, lak, srednje težak i težak) i ukupnom oštećenju na redukciju radne sposobnosti</a:t>
            </a:r>
          </a:p>
          <a:p>
            <a:pPr marL="0" lvl="0" indent="0">
              <a:buNone/>
            </a:pPr>
            <a:endParaRPr lang="sr-Latn-CS" sz="1000" dirty="0" smtClean="0">
              <a:solidFill>
                <a:srgbClr val="FF0000"/>
              </a:solidFill>
            </a:endParaRPr>
          </a:p>
          <a:p>
            <a:pPr lvl="0"/>
            <a:r>
              <a:rPr lang="sr-Latn-CS" sz="2400" dirty="0" smtClean="0">
                <a:solidFill>
                  <a:schemeClr val="tx1">
                    <a:lumMod val="95000"/>
                  </a:schemeClr>
                </a:solidFill>
              </a:rPr>
              <a:t>U </a:t>
            </a:r>
            <a:r>
              <a:rPr lang="sr-Latn-CS" sz="2400" dirty="0">
                <a:solidFill>
                  <a:schemeClr val="tx1">
                    <a:lumMod val="95000"/>
                  </a:schemeClr>
                </a:solidFill>
              </a:rPr>
              <a:t>Nalazu i </a:t>
            </a:r>
            <a:r>
              <a:rPr lang="sr-Latn-CS" sz="2400" dirty="0" smtClean="0">
                <a:solidFill>
                  <a:schemeClr val="tx1">
                    <a:lumMod val="95000"/>
                  </a:schemeClr>
                </a:solidFill>
              </a:rPr>
              <a:t>mišljenju decidno se navodi </a:t>
            </a:r>
            <a:r>
              <a:rPr lang="sr-Latn-CS" sz="2400" dirty="0">
                <a:solidFill>
                  <a:schemeClr val="tx1">
                    <a:lumMod val="95000"/>
                  </a:schemeClr>
                </a:solidFill>
              </a:rPr>
              <a:t>način </a:t>
            </a:r>
            <a:r>
              <a:rPr lang="sr-Latn-CS" sz="2400" dirty="0" smtClean="0">
                <a:solidFill>
                  <a:schemeClr val="tx1">
                    <a:lumMod val="95000"/>
                  </a:schemeClr>
                </a:solidFill>
              </a:rPr>
              <a:t>i postupak na </a:t>
            </a:r>
            <a:r>
              <a:rPr lang="sr-Latn-CS" sz="2400" dirty="0">
                <a:solidFill>
                  <a:schemeClr val="tx1">
                    <a:lumMod val="95000"/>
                  </a:schemeClr>
                </a:solidFill>
              </a:rPr>
              <a:t>koji je utvrđen navedeni </a:t>
            </a:r>
            <a:r>
              <a:rPr lang="sr-Latn-CS" sz="2400" dirty="0" smtClean="0">
                <a:solidFill>
                  <a:schemeClr val="tx1">
                    <a:lumMod val="95000"/>
                  </a:schemeClr>
                </a:solidFill>
              </a:rPr>
              <a:t>procenat umanjenja </a:t>
            </a:r>
            <a:r>
              <a:rPr lang="sr-Latn-CS" sz="2400" b="1" dirty="0" smtClean="0">
                <a:solidFill>
                  <a:schemeClr val="tx1">
                    <a:lumMod val="95000"/>
                  </a:schemeClr>
                </a:solidFill>
              </a:rPr>
              <a:t>RS </a:t>
            </a:r>
            <a:r>
              <a:rPr lang="sr-Latn-CS" sz="2400" i="1" dirty="0" smtClean="0">
                <a:solidFill>
                  <a:schemeClr val="tx1">
                    <a:lumMod val="95000"/>
                  </a:schemeClr>
                </a:solidFill>
              </a:rPr>
              <a:t>(razlozi za adekvatnu sudsku presudu)</a:t>
            </a:r>
            <a:endParaRPr lang="sr-Latn-RS" sz="2400" b="1" i="1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5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(4)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Da bi </a:t>
            </a:r>
            <a:r>
              <a:rPr lang="en-US" sz="2400" dirty="0" err="1"/>
              <a:t>sudski</a:t>
            </a:r>
            <a:r>
              <a:rPr lang="en-US" sz="2400" dirty="0"/>
              <a:t> </a:t>
            </a:r>
            <a:r>
              <a:rPr lang="en-US" sz="2400" dirty="0" err="1"/>
              <a:t>veštak</a:t>
            </a:r>
            <a:r>
              <a:rPr lang="en-US" sz="2400" dirty="0"/>
              <a:t> </a:t>
            </a:r>
            <a:r>
              <a:rPr lang="en-US" sz="2400" dirty="0" smtClean="0"/>
              <a:t>medicine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kompetentno</a:t>
            </a:r>
            <a:r>
              <a:rPr lang="en-US" sz="2400" dirty="0"/>
              <a:t> </a:t>
            </a:r>
            <a:r>
              <a:rPr lang="en-US" sz="2400" dirty="0" err="1"/>
              <a:t>odgovorio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zahtev</a:t>
            </a:r>
            <a:r>
              <a:rPr lang="en-US" sz="2400" dirty="0"/>
              <a:t> </a:t>
            </a:r>
            <a:r>
              <a:rPr lang="en-US" sz="2400" dirty="0" err="1"/>
              <a:t>suda</a:t>
            </a:r>
            <a:r>
              <a:rPr lang="en-US" sz="2400" dirty="0"/>
              <a:t> u </a:t>
            </a:r>
            <a:r>
              <a:rPr lang="en-US" sz="2400" dirty="0" err="1"/>
              <a:t>ovoj</a:t>
            </a:r>
            <a:r>
              <a:rPr lang="en-US" sz="2400" dirty="0"/>
              <a:t> </a:t>
            </a:r>
            <a:r>
              <a:rPr lang="en-US" sz="2400" dirty="0" err="1"/>
              <a:t>oblasti</a:t>
            </a:r>
            <a:r>
              <a:rPr lang="en-US" sz="2400" dirty="0"/>
              <a:t>, </a:t>
            </a:r>
            <a:r>
              <a:rPr lang="en-US" sz="2400" dirty="0" err="1"/>
              <a:t>potrebno</a:t>
            </a:r>
            <a:r>
              <a:rPr lang="en-US" sz="2400" dirty="0"/>
              <a:t> je da, </a:t>
            </a:r>
            <a:r>
              <a:rPr lang="en-US" sz="2400" dirty="0" smtClean="0">
                <a:solidFill>
                  <a:srgbClr val="FFFF00"/>
                </a:solidFill>
              </a:rPr>
              <a:t>pored </a:t>
            </a:r>
            <a:r>
              <a:rPr lang="sr-Latn-RS" sz="2400" dirty="0" smtClean="0">
                <a:solidFill>
                  <a:srgbClr val="FFFF00"/>
                </a:solidFill>
              </a:rPr>
              <a:t>znanja i </a:t>
            </a:r>
            <a:r>
              <a:rPr lang="en-US" sz="2400" dirty="0" err="1" smtClean="0">
                <a:solidFill>
                  <a:srgbClr val="FFFF00"/>
                </a:solidFill>
              </a:rPr>
              <a:t>veština</a:t>
            </a:r>
            <a:r>
              <a:rPr lang="en-US" sz="2400" dirty="0" smtClean="0">
                <a:solidFill>
                  <a:srgbClr val="FFFF00"/>
                </a:solidFill>
              </a:rPr>
              <a:t>   </a:t>
            </a:r>
            <a:r>
              <a:rPr lang="en-US" sz="2400" dirty="0" err="1" smtClean="0">
                <a:solidFill>
                  <a:srgbClr val="FFFF00"/>
                </a:solidFill>
              </a:rPr>
              <a:t>potrebnih</a:t>
            </a:r>
            <a:r>
              <a:rPr lang="en-US" sz="2400" dirty="0" smtClean="0">
                <a:solidFill>
                  <a:srgbClr val="FFFF00"/>
                </a:solidFill>
              </a:rPr>
              <a:t> u </a:t>
            </a:r>
            <a:r>
              <a:rPr lang="en-US" sz="2400" dirty="0" err="1" smtClean="0">
                <a:solidFill>
                  <a:srgbClr val="FFFF00"/>
                </a:solidFill>
              </a:rPr>
              <a:t>ocenjivanju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</a:rPr>
              <a:t>RS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bude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sr-Latn-RS" sz="2400" dirty="0" smtClean="0">
                <a:solidFill>
                  <a:srgbClr val="FFFF00"/>
                </a:solidFill>
              </a:rPr>
              <a:t>dodatno </a:t>
            </a:r>
            <a:r>
              <a:rPr lang="en-US" sz="2400" dirty="0" err="1" smtClean="0">
                <a:solidFill>
                  <a:srgbClr val="FFFF00"/>
                </a:solidFill>
              </a:rPr>
              <a:t>edukovan</a:t>
            </a:r>
            <a:r>
              <a:rPr lang="en-US" sz="2400" dirty="0" smtClean="0">
                <a:solidFill>
                  <a:srgbClr val="FFFF00"/>
                </a:solidFill>
              </a:rPr>
              <a:t> u </a:t>
            </a:r>
            <a:r>
              <a:rPr lang="en-US" sz="2400" dirty="0" err="1" smtClean="0">
                <a:solidFill>
                  <a:srgbClr val="FFFF00"/>
                </a:solidFill>
              </a:rPr>
              <a:t>veštačenju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umanjene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</a:rPr>
              <a:t>RS </a:t>
            </a:r>
            <a:r>
              <a:rPr lang="en-US" sz="2400" dirty="0" smtClean="0">
                <a:solidFill>
                  <a:srgbClr val="FFFF00"/>
                </a:solidFill>
              </a:rPr>
              <a:t>u </a:t>
            </a:r>
            <a:r>
              <a:rPr lang="en-US" sz="2400" dirty="0" err="1" smtClean="0">
                <a:solidFill>
                  <a:srgbClr val="FFFF00"/>
                </a:solidFill>
              </a:rPr>
              <a:t>procentima</a:t>
            </a:r>
            <a:endParaRPr lang="sr-Latn-RS" sz="2400" dirty="0" smtClean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sr-Latn-RS" sz="1000" dirty="0" smtClean="0"/>
          </a:p>
          <a:p>
            <a:pPr lvl="0"/>
            <a:r>
              <a:rPr lang="en-US" sz="2400" dirty="0" err="1" smtClean="0"/>
              <a:t>Takođe</a:t>
            </a:r>
            <a:r>
              <a:rPr lang="en-US" sz="2400" dirty="0" smtClean="0"/>
              <a:t> </a:t>
            </a:r>
            <a:r>
              <a:rPr lang="en-US" sz="2400" dirty="0" err="1"/>
              <a:t>mora</a:t>
            </a:r>
            <a:r>
              <a:rPr lang="en-US" sz="2400" dirty="0"/>
              <a:t> </a:t>
            </a:r>
            <a:r>
              <a:rPr lang="en-US" sz="2400" dirty="0" err="1"/>
              <a:t>poznavati</a:t>
            </a:r>
            <a:r>
              <a:rPr lang="en-US" sz="2400" dirty="0"/>
              <a:t> </a:t>
            </a:r>
            <a:r>
              <a:rPr lang="en-US" sz="2400" dirty="0" err="1"/>
              <a:t>zakonsku</a:t>
            </a:r>
            <a:r>
              <a:rPr lang="en-US" sz="2400" dirty="0"/>
              <a:t> </a:t>
            </a:r>
            <a:r>
              <a:rPr lang="en-US" sz="2400" dirty="0" err="1"/>
              <a:t>regulativu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se </a:t>
            </a:r>
            <a:r>
              <a:rPr lang="en-US" sz="2400" dirty="0" err="1"/>
              <a:t>odnosi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tu</a:t>
            </a:r>
            <a:r>
              <a:rPr lang="en-US" sz="2400" dirty="0"/>
              <a:t> oblast </a:t>
            </a:r>
            <a:r>
              <a:rPr lang="en-US" sz="2400" dirty="0" err="1"/>
              <a:t>veštačenja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FF00"/>
                </a:solidFill>
              </a:rPr>
              <a:t>(</a:t>
            </a:r>
            <a:r>
              <a:rPr lang="en-US" sz="2400" i="1" dirty="0" err="1">
                <a:solidFill>
                  <a:srgbClr val="FFFF00"/>
                </a:solidFill>
              </a:rPr>
              <a:t>Zakon</a:t>
            </a:r>
            <a:r>
              <a:rPr lang="en-US" sz="2400" i="1" dirty="0">
                <a:solidFill>
                  <a:srgbClr val="FFFF00"/>
                </a:solidFill>
              </a:rPr>
              <a:t> o </a:t>
            </a:r>
            <a:r>
              <a:rPr lang="en-US" sz="2400" i="1" dirty="0" err="1">
                <a:solidFill>
                  <a:srgbClr val="FFFF00"/>
                </a:solidFill>
              </a:rPr>
              <a:t>obligacionim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i="1" dirty="0" err="1">
                <a:solidFill>
                  <a:srgbClr val="FFFF00"/>
                </a:solidFill>
              </a:rPr>
              <a:t>odnosima</a:t>
            </a:r>
            <a:r>
              <a:rPr lang="en-US" sz="2400" i="1" dirty="0">
                <a:solidFill>
                  <a:srgbClr val="FFFF00"/>
                </a:solidFill>
              </a:rPr>
              <a:t>, </a:t>
            </a:r>
            <a:r>
              <a:rPr lang="en-US" sz="2400" i="1" dirty="0" err="1">
                <a:solidFill>
                  <a:srgbClr val="FFFF00"/>
                </a:solidFill>
              </a:rPr>
              <a:t>Zakon</a:t>
            </a:r>
            <a:r>
              <a:rPr lang="en-US" sz="2400" i="1" dirty="0">
                <a:solidFill>
                  <a:srgbClr val="FFFF00"/>
                </a:solidFill>
              </a:rPr>
              <a:t> o </a:t>
            </a:r>
            <a:r>
              <a:rPr lang="en-US" sz="2400" i="1" dirty="0" err="1">
                <a:solidFill>
                  <a:srgbClr val="FFFF00"/>
                </a:solidFill>
              </a:rPr>
              <a:t>parničnom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i="1" dirty="0" err="1">
                <a:solidFill>
                  <a:srgbClr val="FFFF00"/>
                </a:solidFill>
              </a:rPr>
              <a:t>postupku</a:t>
            </a:r>
            <a:r>
              <a:rPr lang="en-US" sz="2400" i="1" dirty="0">
                <a:solidFill>
                  <a:srgbClr val="FFFF00"/>
                </a:solidFill>
              </a:rPr>
              <a:t>, </a:t>
            </a:r>
            <a:r>
              <a:rPr lang="en-US" sz="2400" i="1" dirty="0" err="1">
                <a:solidFill>
                  <a:srgbClr val="FFFF00"/>
                </a:solidFill>
              </a:rPr>
              <a:t>Zakon</a:t>
            </a:r>
            <a:r>
              <a:rPr lang="en-US" sz="2400" i="1" dirty="0">
                <a:solidFill>
                  <a:srgbClr val="FFFF00"/>
                </a:solidFill>
              </a:rPr>
              <a:t> o </a:t>
            </a:r>
            <a:r>
              <a:rPr lang="en-US" sz="2400" i="1" dirty="0" err="1">
                <a:solidFill>
                  <a:srgbClr val="FFFF00"/>
                </a:solidFill>
              </a:rPr>
              <a:t>sudskim</a:t>
            </a:r>
            <a:r>
              <a:rPr lang="en-US" sz="2400" i="1" dirty="0">
                <a:solidFill>
                  <a:srgbClr val="FFFF00"/>
                </a:solidFill>
              </a:rPr>
              <a:t> </a:t>
            </a:r>
            <a:r>
              <a:rPr lang="en-US" sz="2400" i="1" dirty="0" err="1">
                <a:solidFill>
                  <a:srgbClr val="FFFF00"/>
                </a:solidFill>
              </a:rPr>
              <a:t>veštacima</a:t>
            </a:r>
            <a:r>
              <a:rPr lang="en-US" sz="2400" i="1" dirty="0" smtClean="0">
                <a:solidFill>
                  <a:srgbClr val="FFFF00"/>
                </a:solidFill>
              </a:rPr>
              <a:t>)</a:t>
            </a:r>
            <a:endParaRPr lang="sr-Latn-RS" sz="24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4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dirty="0" smtClean="0"/>
              <a:t>Sadržaj izlaganja </a:t>
            </a:r>
            <a:endParaRPr lang="sr-Latn-RS" sz="1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76040"/>
            <a:ext cx="10153573" cy="4872360"/>
          </a:xfrm>
          <a:solidFill>
            <a:schemeClr val="bg2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sr-Latn-RS" sz="2800" b="1" dirty="0" smtClean="0"/>
              <a:t>Postupci veštačenja i ocenjivanja radne sposobnosti </a:t>
            </a:r>
            <a:r>
              <a:rPr lang="sr-Latn-RS" sz="2800" dirty="0" smtClean="0"/>
              <a:t>(</a:t>
            </a:r>
            <a:r>
              <a:rPr lang="sr-Latn-RS" sz="2800" b="1" dirty="0" smtClean="0"/>
              <a:t>RS</a:t>
            </a:r>
            <a:r>
              <a:rPr lang="sr-Latn-RS" sz="2800" dirty="0" smtClean="0"/>
              <a:t>)</a:t>
            </a:r>
          </a:p>
          <a:p>
            <a:pPr marL="0" indent="0">
              <a:buNone/>
            </a:pPr>
            <a:endParaRPr lang="sr-Latn-RS" sz="1000" dirty="0" smtClean="0"/>
          </a:p>
          <a:p>
            <a:pPr lvl="0">
              <a:buClr>
                <a:srgbClr val="ACD433"/>
              </a:buClr>
            </a:pPr>
            <a:r>
              <a:rPr lang="sr-Latn-RS" sz="2800" b="1" dirty="0">
                <a:solidFill>
                  <a:prstClr val="white"/>
                </a:solidFill>
              </a:rPr>
              <a:t>Specifičnost </a:t>
            </a:r>
            <a:r>
              <a:rPr lang="sr-Latn-RS" sz="2800" b="1" dirty="0" smtClean="0">
                <a:solidFill>
                  <a:prstClr val="white"/>
                </a:solidFill>
              </a:rPr>
              <a:t>postupka ocenjivanja </a:t>
            </a:r>
            <a:r>
              <a:rPr lang="sr-Latn-RS" sz="2600" b="1" dirty="0">
                <a:solidFill>
                  <a:prstClr val="white"/>
                </a:solidFill>
                <a:ea typeface="Calibri" panose="020F0502020204030204" pitchFamily="34" charset="0"/>
              </a:rPr>
              <a:t>RS</a:t>
            </a:r>
          </a:p>
          <a:p>
            <a:endParaRPr lang="sr-Latn-RS" sz="1000" b="1" dirty="0" smtClean="0"/>
          </a:p>
          <a:p>
            <a:r>
              <a:rPr lang="sr-Latn-RS" sz="2800" b="1" dirty="0" smtClean="0">
                <a:solidFill>
                  <a:srgbClr val="FFFF00"/>
                </a:solidFill>
              </a:rPr>
              <a:t>Specifičnost </a:t>
            </a:r>
            <a:r>
              <a:rPr lang="sr-Latn-RS" sz="2800" b="1" dirty="0">
                <a:solidFill>
                  <a:srgbClr val="FFFF00"/>
                </a:solidFill>
              </a:rPr>
              <a:t>postupka sudskomedicinskog </a:t>
            </a:r>
            <a:r>
              <a:rPr lang="sr-Latn-RS" sz="2800" b="1" dirty="0" smtClean="0">
                <a:solidFill>
                  <a:srgbClr val="FFFF00"/>
                </a:solidFill>
              </a:rPr>
              <a:t>veštačenja </a:t>
            </a:r>
            <a:r>
              <a:rPr lang="sr-Latn-RS" sz="2800" b="1" dirty="0">
                <a:solidFill>
                  <a:srgbClr val="FFFF00"/>
                </a:solidFill>
              </a:rPr>
              <a:t>umanjene </a:t>
            </a:r>
            <a:r>
              <a:rPr lang="sr-Latn-RS" sz="2600" b="1" dirty="0" smtClean="0">
                <a:solidFill>
                  <a:srgbClr val="FFFF00"/>
                </a:solidFill>
                <a:ea typeface="Calibri" panose="020F0502020204030204" pitchFamily="34" charset="0"/>
              </a:rPr>
              <a:t>RS</a:t>
            </a:r>
          </a:p>
          <a:p>
            <a:pPr marL="0" indent="0">
              <a:buNone/>
            </a:pPr>
            <a:endParaRPr lang="sr-Latn-RS" sz="1000" dirty="0" smtClean="0">
              <a:solidFill>
                <a:srgbClr val="FFFF00"/>
              </a:solidFill>
            </a:endParaRPr>
          </a:p>
          <a:p>
            <a:pPr>
              <a:tabLst>
                <a:tab pos="7173913" algn="l"/>
              </a:tabLst>
            </a:pPr>
            <a:r>
              <a:rPr lang="sr-Latn-RS" sz="2800" b="1" dirty="0" smtClean="0">
                <a:solidFill>
                  <a:srgbClr val="FFFF00"/>
                </a:solidFill>
              </a:rPr>
              <a:t>Edukacija u oblasti veštačenja umanjene </a:t>
            </a:r>
            <a:r>
              <a:rPr lang="sr-Latn-RS" sz="2600" b="1" dirty="0" smtClean="0">
                <a:solidFill>
                  <a:srgbClr val="FFFF00"/>
                </a:solidFill>
              </a:rPr>
              <a:t>RS</a:t>
            </a:r>
          </a:p>
          <a:p>
            <a:pPr marL="0" indent="0">
              <a:buNone/>
            </a:pPr>
            <a:endParaRPr lang="sr-Latn-RS" sz="1000" b="1" dirty="0" smtClean="0"/>
          </a:p>
          <a:p>
            <a:r>
              <a:rPr lang="sr-Latn-RS" sz="2600" b="1" dirty="0" smtClean="0">
                <a:solidFill>
                  <a:srgbClr val="FFFF00"/>
                </a:solidFill>
              </a:rPr>
              <a:t>Unapređenje postupka ocenjivanja RS u skladu s principima veštačenja umanjene RS</a:t>
            </a:r>
          </a:p>
          <a:p>
            <a:pPr marL="0" indent="0">
              <a:buNone/>
            </a:pPr>
            <a:endParaRPr lang="sr-Latn-RS" sz="1000" b="1" dirty="0" smtClean="0"/>
          </a:p>
          <a:p>
            <a:r>
              <a:rPr lang="sr-Latn-RS" sz="2600" b="1" dirty="0" smtClean="0"/>
              <a:t>Zaključci</a:t>
            </a:r>
            <a:endParaRPr lang="sr-Latn-RS" sz="2600" b="1" dirty="0"/>
          </a:p>
        </p:txBody>
      </p:sp>
    </p:spTree>
    <p:extLst>
      <p:ext uri="{BB962C8B-B14F-4D97-AF65-F5344CB8AC3E}">
        <p14:creationId xmlns:p14="http://schemas.microsoft.com/office/powerpoint/2010/main" val="145291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</a:t>
            </a:r>
            <a:r>
              <a:rPr lang="sr-Latn-RS" dirty="0"/>
              <a:t>5</a:t>
            </a:r>
            <a:r>
              <a:rPr lang="sr-Latn-R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r-Latn-RS" sz="2400" dirty="0"/>
              <a:t>Bez adekvatne edukacije </a:t>
            </a:r>
            <a:r>
              <a:rPr lang="sr-Latn-RS" sz="2400" dirty="0" smtClean="0"/>
              <a:t>u veštačenju </a:t>
            </a:r>
            <a:r>
              <a:rPr lang="sr-Latn-RS" sz="2400" dirty="0"/>
              <a:t>umanjene radne sposobnosti, </a:t>
            </a:r>
            <a:r>
              <a:rPr lang="sr-Latn-RS" sz="2400" dirty="0" smtClean="0"/>
              <a:t>spec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ijalista</a:t>
            </a:r>
            <a:r>
              <a:rPr lang="sr-Latn-RS" sz="2400" dirty="0" smtClean="0"/>
              <a:t> </a:t>
            </a:r>
            <a:r>
              <a:rPr lang="sr-Latn-RS" sz="2400" dirty="0"/>
              <a:t>medicine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rada nije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adekvatno osposobljen i kompententan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za poslove veštačenja u ovoj oblasti, jer poslovi veštačenja umanjene radne sposobnosti i ocenjivanja radne sposobnosti  u značajnoj </a:t>
            </a:r>
            <a:r>
              <a:rPr lang="sr-Latn-RS" sz="2400" dirty="0"/>
              <a:t>meri se </a:t>
            </a:r>
            <a:r>
              <a:rPr lang="sr-Latn-RS" sz="2400" dirty="0" smtClean="0"/>
              <a:t>razlikuju</a:t>
            </a:r>
          </a:p>
          <a:p>
            <a:pPr marL="0" lvl="0" indent="0">
              <a:buNone/>
            </a:pPr>
            <a:endParaRPr lang="sr-Latn-RS" sz="1000" dirty="0" smtClean="0"/>
          </a:p>
          <a:p>
            <a:pPr lvl="0"/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Rаdi unapređenja kvaliteta sudskomedicinskog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veštačenja neophodno je: </a:t>
            </a:r>
          </a:p>
          <a:p>
            <a:pPr lvl="1"/>
            <a:r>
              <a:rPr lang="sr-Latn-RS" sz="2200" dirty="0" smtClean="0">
                <a:solidFill>
                  <a:schemeClr val="tx1">
                    <a:lumMod val="95000"/>
                  </a:schemeClr>
                </a:solidFill>
              </a:rPr>
              <a:t>usvojiti algoritam radnji (postupaka) radi davanja Nalaza i mišljenja</a:t>
            </a:r>
          </a:p>
          <a:p>
            <a:pPr lvl="1"/>
            <a:r>
              <a:rPr lang="sr-Latn-RS" sz="2200" dirty="0" smtClean="0">
                <a:solidFill>
                  <a:schemeClr val="tx1">
                    <a:lumMod val="95000"/>
                  </a:schemeClr>
                </a:solidFill>
              </a:rPr>
              <a:t>uv</a:t>
            </a:r>
            <a:r>
              <a:rPr lang="sr-Latn-RS" sz="2400" dirty="0" smtClean="0"/>
              <a:t>ođenje </a:t>
            </a:r>
            <a:r>
              <a:rPr lang="sr-Latn-RS" sz="2400" dirty="0"/>
              <a:t>licenci za sudske veštake sa važenjem od 7 godina.</a:t>
            </a:r>
            <a:r>
              <a:rPr lang="en-US" sz="2400" dirty="0"/>
              <a:t> Na </a:t>
            </a:r>
            <a:r>
              <a:rPr lang="en-US" sz="2400" dirty="0" err="1"/>
              <a:t>taj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dokazivala</a:t>
            </a:r>
            <a:r>
              <a:rPr lang="en-US" sz="2400" dirty="0"/>
              <a:t> bi se  </a:t>
            </a:r>
            <a:r>
              <a:rPr lang="en-US" sz="2400" dirty="0" err="1">
                <a:solidFill>
                  <a:srgbClr val="FFFF00"/>
                </a:solidFill>
              </a:rPr>
              <a:t>adekvatna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obučenost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sudskih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veštaka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za</a:t>
            </a:r>
            <a:r>
              <a:rPr lang="en-US" sz="2400" dirty="0">
                <a:solidFill>
                  <a:srgbClr val="FFFF00"/>
                </a:solidFill>
              </a:rPr>
              <a:t> oblast </a:t>
            </a:r>
            <a:r>
              <a:rPr lang="en-US" sz="2400" dirty="0" err="1">
                <a:solidFill>
                  <a:srgbClr val="FFFF00"/>
                </a:solidFill>
              </a:rPr>
              <a:t>veštačenja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kojom</a:t>
            </a:r>
            <a:r>
              <a:rPr lang="en-US" sz="2400" dirty="0">
                <a:solidFill>
                  <a:srgbClr val="FFFF00"/>
                </a:solidFill>
              </a:rPr>
              <a:t> se </a:t>
            </a:r>
            <a:r>
              <a:rPr lang="en-US" sz="2400" dirty="0" err="1">
                <a:solidFill>
                  <a:srgbClr val="FFFF00"/>
                </a:solidFill>
              </a:rPr>
              <a:t>bave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uvela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obaveza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kontinuirane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edukacije</a:t>
            </a:r>
            <a:endParaRPr lang="sr-Latn-R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6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(6)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2"/>
            <a:ext cx="8946541" cy="4924931"/>
          </a:xfrm>
        </p:spPr>
        <p:txBody>
          <a:bodyPr>
            <a:normAutofit/>
          </a:bodyPr>
          <a:lstStyle/>
          <a:p>
            <a:pPr lvl="0"/>
            <a:r>
              <a:rPr lang="sr-Latn-RS" sz="2400" dirty="0"/>
              <a:t>Uvođenjem pojma kvantifikacije radne sposobnosti</a:t>
            </a:r>
            <a:r>
              <a:rPr lang="sr-Latn-RS" sz="2400" dirty="0" smtClean="0"/>
              <a:t>, može </a:t>
            </a:r>
            <a:r>
              <a:rPr lang="sr-Latn-RS" sz="2400" dirty="0"/>
              <a:t>se unaprediti oblast ocenjivanja </a:t>
            </a:r>
            <a:r>
              <a:rPr lang="sr-Latn-RS" sz="2400" b="1" dirty="0" smtClean="0"/>
              <a:t>RS</a:t>
            </a:r>
            <a:r>
              <a:rPr lang="sr-Latn-RS" sz="2400" dirty="0" smtClean="0"/>
              <a:t> </a:t>
            </a:r>
            <a:r>
              <a:rPr lang="sr-Latn-RS" sz="2400" i="1" dirty="0">
                <a:solidFill>
                  <a:srgbClr val="FFFF00"/>
                </a:solidFill>
              </a:rPr>
              <a:t>(kvantifikacija </a:t>
            </a:r>
            <a:r>
              <a:rPr lang="sr-Latn-RS" sz="2400" b="1" i="1" dirty="0" smtClean="0">
                <a:solidFill>
                  <a:srgbClr val="FFFF00"/>
                </a:solidFill>
              </a:rPr>
              <a:t>RS</a:t>
            </a:r>
            <a:r>
              <a:rPr lang="sr-Latn-RS" sz="2400" i="1" dirty="0" smtClean="0">
                <a:solidFill>
                  <a:srgbClr val="FFFF00"/>
                </a:solidFill>
              </a:rPr>
              <a:t>, njena dinamika </a:t>
            </a:r>
            <a:r>
              <a:rPr lang="sr-Latn-RS" sz="2400" i="1" dirty="0">
                <a:solidFill>
                  <a:srgbClr val="FFFF00"/>
                </a:solidFill>
              </a:rPr>
              <a:t>i prediktabilnost</a:t>
            </a:r>
            <a:r>
              <a:rPr lang="sr-Latn-RS" sz="2400" i="1" dirty="0" smtClean="0">
                <a:solidFill>
                  <a:srgbClr val="FFFF00"/>
                </a:solidFill>
              </a:rPr>
              <a:t>)</a:t>
            </a:r>
          </a:p>
          <a:p>
            <a:pPr marL="0" lvl="0" indent="0">
              <a:buNone/>
            </a:pPr>
            <a:endParaRPr lang="sr-Latn-RS" sz="1000" dirty="0" smtClean="0"/>
          </a:p>
          <a:p>
            <a:pPr lvl="0"/>
            <a:r>
              <a:rPr lang="sr-Latn-RS" sz="2400" dirty="0"/>
              <a:t>O</a:t>
            </a:r>
            <a:r>
              <a:rPr lang="sr-Latn-RS" sz="2400" dirty="0" smtClean="0"/>
              <a:t>vaj </a:t>
            </a:r>
            <a:r>
              <a:rPr lang="sr-Latn-RS" sz="2400" dirty="0"/>
              <a:t>način </a:t>
            </a:r>
            <a:r>
              <a:rPr lang="sr-Latn-RS" sz="2400" dirty="0" smtClean="0"/>
              <a:t>omogućuje:</a:t>
            </a:r>
          </a:p>
          <a:p>
            <a:pPr lvl="1"/>
            <a:r>
              <a:rPr lang="sr-Latn-RS" sz="2200" dirty="0" smtClean="0"/>
              <a:t>  precizniju procenu </a:t>
            </a:r>
            <a:r>
              <a:rPr lang="sr-Latn-RS" sz="2200" b="1" dirty="0"/>
              <a:t>RS </a:t>
            </a:r>
            <a:r>
              <a:rPr lang="sr-Latn-RS" sz="2200" dirty="0" smtClean="0"/>
              <a:t>zaposlenog </a:t>
            </a:r>
          </a:p>
          <a:p>
            <a:pPr lvl="1"/>
            <a:r>
              <a:rPr lang="sr-Latn-RS" sz="2200" dirty="0" smtClean="0"/>
              <a:t>  uvođenje adekvatnih preventivnih mera </a:t>
            </a:r>
            <a:r>
              <a:rPr lang="sr-Latn-RS" sz="2200" dirty="0"/>
              <a:t>i </a:t>
            </a:r>
            <a:r>
              <a:rPr lang="sr-Latn-RS" sz="2200" dirty="0" smtClean="0"/>
              <a:t>praćenje   </a:t>
            </a:r>
          </a:p>
          <a:p>
            <a:pPr marL="457200" lvl="1" indent="0">
              <a:buNone/>
            </a:pPr>
            <a:r>
              <a:rPr lang="sr-Latn-RS" sz="2200" dirty="0"/>
              <a:t> </a:t>
            </a:r>
            <a:r>
              <a:rPr lang="sr-Latn-RS" sz="2200" dirty="0" smtClean="0"/>
              <a:t>     njihove   delotvornosti</a:t>
            </a:r>
          </a:p>
          <a:p>
            <a:pPr marL="0" lvl="0" indent="0">
              <a:buNone/>
            </a:pPr>
            <a:endParaRPr lang="sr-Latn-RS" sz="1000" dirty="0"/>
          </a:p>
          <a:p>
            <a:pPr lvl="0"/>
            <a:r>
              <a:rPr lang="sr-Latn-RS" sz="2400" dirty="0"/>
              <a:t>Uvođenje principa sudskomedicinskog veštačenja umanjene </a:t>
            </a:r>
            <a:r>
              <a:rPr lang="sr-Latn-RS" sz="2400" b="1" dirty="0"/>
              <a:t>RS </a:t>
            </a:r>
            <a:r>
              <a:rPr lang="sr-Latn-RS" sz="2400" dirty="0" smtClean="0"/>
              <a:t>u </a:t>
            </a:r>
            <a:r>
              <a:rPr lang="sr-Latn-RS" sz="2400" dirty="0"/>
              <a:t>program specijalističke nastave medicine rada moglo bi unaprediti delatnost službi medicine </a:t>
            </a:r>
            <a:r>
              <a:rPr lang="sr-Latn-RS" sz="2400" dirty="0" smtClean="0"/>
              <a:t>rada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64739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(7)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/>
          </a:bodyPr>
          <a:lstStyle/>
          <a:p>
            <a:pPr lvl="0"/>
            <a:r>
              <a:rPr lang="sr-Latn-RS" sz="2800" dirty="0" smtClean="0"/>
              <a:t>Takođe, uvođenjem </a:t>
            </a:r>
            <a:r>
              <a:rPr lang="sr-Latn-RS" sz="2800" dirty="0"/>
              <a:t>pojma kvantifikacije radne </a:t>
            </a:r>
            <a:r>
              <a:rPr lang="sr-Latn-RS" sz="2800" dirty="0" smtClean="0"/>
              <a:t>sposobnosti</a:t>
            </a:r>
            <a:r>
              <a:rPr lang="sr-Latn-RS" sz="2600" dirty="0" smtClean="0"/>
              <a:t> </a:t>
            </a:r>
            <a:r>
              <a:rPr lang="sr-Latn-RS" sz="2600" dirty="0"/>
              <a:t>omogućila </a:t>
            </a:r>
            <a:r>
              <a:rPr lang="sr-Latn-RS" sz="2600" dirty="0" smtClean="0"/>
              <a:t>bi se objektivnija </a:t>
            </a:r>
            <a:r>
              <a:rPr lang="sr-Latn-RS" sz="2600" dirty="0"/>
              <a:t>ocena u </a:t>
            </a:r>
            <a:r>
              <a:rPr lang="sr-Latn-RS" sz="2600" dirty="0" smtClean="0"/>
              <a:t>postupcima ocene potrebe za: </a:t>
            </a:r>
          </a:p>
          <a:p>
            <a:pPr lvl="1"/>
            <a:r>
              <a:rPr lang="sr-Latn-RS" sz="2400" dirty="0" smtClean="0"/>
              <a:t>supružničkim izdržavanjem</a:t>
            </a:r>
            <a:endParaRPr lang="sr-Latn-RS" sz="2400" dirty="0"/>
          </a:p>
          <a:p>
            <a:pPr lvl="1"/>
            <a:r>
              <a:rPr lang="sr-Latn-RS" sz="2400" dirty="0" smtClean="0"/>
              <a:t>roditeljskim izdžavanjem</a:t>
            </a:r>
          </a:p>
          <a:p>
            <a:pPr lvl="1"/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tuđom negom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i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pomoći</a:t>
            </a:r>
            <a:endParaRPr lang="sr-Latn-RS" sz="24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1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88403"/>
            <a:ext cx="9404723" cy="1400530"/>
          </a:xfrm>
        </p:spPr>
        <p:txBody>
          <a:bodyPr/>
          <a:lstStyle/>
          <a:p>
            <a:r>
              <a:rPr lang="sr-Latn-RS" b="1" dirty="0" smtClean="0"/>
              <a:t>Zaključak </a:t>
            </a:r>
            <a:r>
              <a:rPr lang="sr-Latn-RS" dirty="0" smtClean="0"/>
              <a:t>(8)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688933"/>
            <a:ext cx="8946541" cy="4569824"/>
          </a:xfrm>
        </p:spPr>
        <p:txBody>
          <a:bodyPr>
            <a:normAutofit/>
          </a:bodyPr>
          <a:lstStyle/>
          <a:p>
            <a:pPr lvl="0"/>
            <a:r>
              <a:rPr lang="sr-Latn-RS" sz="2800" dirty="0" smtClean="0"/>
              <a:t>Predloženo unapređenje delatnosti medicine rada ojačalo bi poziciju specijaliste medicine rada i službe medicine rada u</a:t>
            </a:r>
            <a:r>
              <a:rPr lang="sr-Latn-RS" sz="2600" dirty="0" smtClean="0"/>
              <a:t>: </a:t>
            </a:r>
          </a:p>
          <a:p>
            <a:pPr lvl="1"/>
            <a:r>
              <a:rPr lang="sr-Latn-RS" sz="2400" dirty="0" smtClean="0"/>
              <a:t>Sistemu zdravstvene zaštite</a:t>
            </a:r>
          </a:p>
          <a:p>
            <a:pPr lvl="1"/>
            <a:r>
              <a:rPr lang="sr-Latn-RS" sz="2400" dirty="0" smtClean="0"/>
              <a:t>Sistemu bezbednosti i zdravlja na radu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589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45719"/>
          </a:xfrm>
        </p:spPr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1948" y="2088429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600" b="1" dirty="0" smtClean="0">
                <a:latin typeface="+mn-lt"/>
              </a:rPr>
              <a:t>„Opasno </a:t>
            </a:r>
            <a:r>
              <a:rPr lang="sr-Latn-RS" sz="2600" b="1" dirty="0" smtClean="0">
                <a:latin typeface="+mn-lt"/>
              </a:rPr>
              <a:t>je posmatrati stvari površno i u njihovoj opštoj pojavnosti i na osnovu toga izvoditi dalekosežne </a:t>
            </a:r>
            <a:r>
              <a:rPr lang="sr-Latn-RS" sz="2600" b="1" dirty="0" smtClean="0">
                <a:latin typeface="+mn-lt"/>
              </a:rPr>
              <a:t>zaključke“.</a:t>
            </a:r>
            <a:endParaRPr lang="sr-Latn-RS" sz="2600" b="1" dirty="0" smtClean="0">
              <a:latin typeface="+mn-lt"/>
            </a:endParaRPr>
          </a:p>
          <a:p>
            <a:endParaRPr lang="sr-Latn-RS" sz="2600" b="1" dirty="0">
              <a:latin typeface="+mn-lt"/>
            </a:endParaRPr>
          </a:p>
          <a:p>
            <a:pPr marL="0" indent="0">
              <a:buNone/>
            </a:pPr>
            <a:r>
              <a:rPr lang="sr-Latn-RS" sz="2600" b="1" dirty="0" smtClean="0">
                <a:latin typeface="+mn-lt"/>
              </a:rPr>
              <a:t>„Relacija </a:t>
            </a:r>
            <a:r>
              <a:rPr lang="sr-Latn-RS" sz="2600" b="1" dirty="0" smtClean="0">
                <a:latin typeface="+mn-lt"/>
              </a:rPr>
              <a:t>opšteg i posebnog treba stalno da nam bude u mislima kada rasuđujemo o </a:t>
            </a:r>
            <a:r>
              <a:rPr lang="sr-Latn-RS" sz="2600" b="1" dirty="0" smtClean="0">
                <a:latin typeface="+mn-lt"/>
              </a:rPr>
              <a:t>pojavama“.</a:t>
            </a:r>
            <a:endParaRPr lang="sr-Latn-RS" sz="2600" b="1" dirty="0" smtClean="0">
              <a:latin typeface="+mn-lt"/>
            </a:endParaRPr>
          </a:p>
          <a:p>
            <a:endParaRPr lang="sr-Latn-RS" sz="2600" b="1" dirty="0">
              <a:latin typeface="+mn-lt"/>
            </a:endParaRPr>
          </a:p>
          <a:p>
            <a:pPr marL="3657600" lvl="8" indent="0">
              <a:buNone/>
            </a:pPr>
            <a:r>
              <a:rPr lang="sr-Latn-RS" sz="2000" b="1" dirty="0" smtClean="0">
                <a:latin typeface="+mn-lt"/>
              </a:rPr>
              <a:t>                                Darko Tanasković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31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/>
            </a:r>
            <a:br>
              <a:rPr lang="sr-Latn-RS" b="1" dirty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 smtClean="0"/>
              <a:t/>
            </a:r>
            <a:br>
              <a:rPr lang="sr-Latn-RS" b="1" dirty="0" smtClean="0"/>
            </a:br>
            <a:r>
              <a:rPr lang="sr-Latn-RS" b="1" dirty="0"/>
              <a:t>	</a:t>
            </a:r>
            <a:r>
              <a:rPr lang="sr-Latn-RS" b="1" dirty="0" smtClean="0"/>
              <a:t>	HVALA NA PAŽNJI !</a:t>
            </a:r>
            <a:endParaRPr lang="sr-Latn-RS" b="1" dirty="0"/>
          </a:p>
        </p:txBody>
      </p:sp>
    </p:spTree>
    <p:extLst>
      <p:ext uri="{BB962C8B-B14F-4D97-AF65-F5344CB8AC3E}">
        <p14:creationId xmlns:p14="http://schemas.microsoft.com/office/powerpoint/2010/main" val="36610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30" y="1970844"/>
            <a:ext cx="10372058" cy="611671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„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Strukturalna 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sr-Latn-RS" sz="3200" dirty="0" smtClean="0">
                <a:solidFill>
                  <a:schemeClr val="tx1">
                    <a:lumMod val="9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ingvistika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naučila </a:t>
            </a:r>
            <a:r>
              <a:rPr lang="sr-Latn-RS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 je nečem veoma korisnim: to je da je sve u svetu organski povezano, naučila me 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lang="sr-Latn-RS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</a:t>
            </a:r>
            <a:r>
              <a:rPr lang="sr-Latn-RS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mislim sistemski</a:t>
            </a:r>
            <a:r>
              <a:rPr lang="sr-Latn-RS" sz="32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 svaki sistem predstavlja deo novih podsistema, koji su međusobno povezani i da se svi ti podsistemi ne mogu valjano objasniti bez organske vizije 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celine“.</a:t>
            </a:r>
            <a: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32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r-Latn-R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</a:t>
            </a:r>
            <a:r>
              <a:rPr lang="sr-Latn-RS" sz="3200" dirty="0">
                <a:solidFill>
                  <a:srgbClr val="EBEBEB"/>
                </a:solidFill>
              </a:rPr>
              <a:t> </a:t>
            </a:r>
            <a:r>
              <a:rPr lang="sr-Latn-RS" sz="3200" dirty="0" smtClean="0">
                <a:solidFill>
                  <a:srgbClr val="EBEBEB"/>
                </a:solidFill>
              </a:rPr>
              <a:t>         </a:t>
            </a:r>
            <a:r>
              <a:rPr lang="sr-Latn-RS" sz="3200" b="1" dirty="0" smtClean="0">
                <a:solidFill>
                  <a:srgbClr val="EBEBEB"/>
                </a:solidFill>
              </a:rPr>
              <a:t>Darko </a:t>
            </a:r>
            <a:r>
              <a:rPr lang="sr-Latn-RS" sz="3200" b="1" dirty="0">
                <a:solidFill>
                  <a:srgbClr val="EBEBEB"/>
                </a:solidFill>
              </a:rPr>
              <a:t>Tanasković</a:t>
            </a:r>
            <a:r>
              <a:rPr lang="sr-Latn-R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sr-Latn-R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r-Latn-R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sr-Latn-R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									</a:t>
            </a:r>
            <a:endParaRPr lang="sr-Latn-R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6432"/>
            <a:ext cx="8946541" cy="21483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sr-Latn-RS" sz="4200" dirty="0" smtClean="0">
              <a:solidFill>
                <a:srgbClr val="EBEBEB"/>
              </a:solidFill>
            </a:endParaRPr>
          </a:p>
          <a:p>
            <a:pPr marL="0" indent="0" algn="ctr">
              <a:buNone/>
            </a:pPr>
            <a:r>
              <a:rPr lang="sr-Latn-RS" sz="4200" b="1" dirty="0" smtClean="0">
                <a:solidFill>
                  <a:srgbClr val="EBEBEB"/>
                </a:solidFill>
              </a:rPr>
              <a:t>Nazivanje </a:t>
            </a:r>
            <a:r>
              <a:rPr lang="sr-Latn-RS" sz="4200" b="1" dirty="0">
                <a:solidFill>
                  <a:srgbClr val="EBEBEB"/>
                </a:solidFill>
              </a:rPr>
              <a:t>stvari pravim imenima dragocena je </a:t>
            </a:r>
            <a:r>
              <a:rPr lang="sr-Latn-RS" sz="4200" b="1" dirty="0" smtClean="0">
                <a:solidFill>
                  <a:srgbClr val="EBEBEB"/>
                </a:solidFill>
              </a:rPr>
              <a:t>sposobnost</a:t>
            </a:r>
            <a:r>
              <a:rPr lang="sr-Latn-RS" sz="4200" dirty="0" smtClean="0">
                <a:solidFill>
                  <a:srgbClr val="EBEBEB"/>
                </a:solidFill>
              </a:rPr>
              <a:t/>
            </a:r>
            <a:br>
              <a:rPr lang="sr-Latn-RS" sz="4200" dirty="0" smtClean="0">
                <a:solidFill>
                  <a:srgbClr val="EBEBEB"/>
                </a:solidFill>
              </a:rPr>
            </a:br>
            <a:r>
              <a:rPr lang="sr-Latn-RS" sz="4200" dirty="0" smtClean="0">
                <a:solidFill>
                  <a:srgbClr val="EBEBEB"/>
                </a:solidFill>
              </a:rPr>
              <a:t>												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2933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dirty="0" smtClean="0"/>
              <a:t>Postupci ocenjivanja i veštačenja RS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40024"/>
            <a:ext cx="9159274" cy="4508376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Ocenjivanje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800" b="1" dirty="0" smtClean="0"/>
              <a:t>RS</a:t>
            </a:r>
          </a:p>
          <a:p>
            <a:pPr lvl="0">
              <a:buClr>
                <a:srgbClr val="ACD433"/>
              </a:buClr>
            </a:pPr>
            <a:r>
              <a:rPr lang="en-US" sz="2800" dirty="0" err="1">
                <a:solidFill>
                  <a:prstClr val="white"/>
                </a:solidFill>
              </a:rPr>
              <a:t>Sudsko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medicinsko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veštačenje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en-US" sz="2800" dirty="0" err="1">
                <a:solidFill>
                  <a:prstClr val="white"/>
                </a:solidFill>
              </a:rPr>
              <a:t>umanjene</a:t>
            </a:r>
            <a:r>
              <a:rPr lang="en-US" sz="2800" dirty="0">
                <a:solidFill>
                  <a:prstClr val="white"/>
                </a:solidFill>
              </a:rPr>
              <a:t> </a:t>
            </a:r>
            <a:r>
              <a:rPr lang="sr-Latn-RS" sz="2800" b="1" dirty="0" smtClean="0">
                <a:solidFill>
                  <a:prstClr val="white"/>
                </a:solidFill>
              </a:rPr>
              <a:t>RS</a:t>
            </a:r>
            <a:endParaRPr lang="sr-Latn-R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Medicinsko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veštačenje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800" b="1" dirty="0"/>
              <a:t>RS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koju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vrši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stručni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organ Fonda 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PIO</a:t>
            </a:r>
            <a:endParaRPr lang="sr-Latn-R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Veštačenje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r-Latn-RS" sz="2800" b="1" dirty="0"/>
              <a:t>RS </a:t>
            </a:r>
            <a:r>
              <a:rPr lang="en-US" sz="2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mogućnosti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zaposlenja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osoba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invaliditetom</a:t>
            </a:r>
            <a:endParaRPr lang="sr-Latn-R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ea typeface="Calibri" panose="020F0502020204030204" pitchFamily="34" charset="0"/>
                <a:cs typeface="Times New Roman" panose="02020603050405020304" pitchFamily="18" charset="0"/>
              </a:rPr>
              <a:t>Ocena privremene nesposobnosti za rad koju donosi izabrani </a:t>
            </a:r>
            <a:r>
              <a:rPr lang="sr-Latn-R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lekar, prvostepena </a:t>
            </a:r>
            <a:r>
              <a:rPr lang="sr-Latn-RS" sz="2800" dirty="0"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sr-Latn-RS" sz="2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drugostepena LK</a:t>
            </a:r>
          </a:p>
          <a:p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Medicinsko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veštačenje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potrebe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osiguravajućeg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a typeface="Calibri" panose="020F0502020204030204" pitchFamily="34" charset="0"/>
                <a:cs typeface="Times New Roman" panose="02020603050405020304" pitchFamily="18" charset="0"/>
              </a:rPr>
              <a:t>društva</a:t>
            </a:r>
            <a:r>
              <a:rPr lang="en-US" sz="28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sr-Latn-RS" sz="2800" dirty="0" smtClean="0"/>
          </a:p>
          <a:p>
            <a:pPr marL="0" indent="0">
              <a:buNone/>
            </a:pPr>
            <a:endParaRPr lang="sr-Latn-RS" sz="1200" dirty="0"/>
          </a:p>
          <a:p>
            <a:pPr marL="0" indent="0">
              <a:buNone/>
            </a:pPr>
            <a:endParaRPr lang="sr-Latn-RS" sz="2600" dirty="0" smtClean="0"/>
          </a:p>
          <a:p>
            <a:pPr marL="0" indent="0">
              <a:buNone/>
            </a:pP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7800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85151" cy="140053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Opšt</a:t>
            </a:r>
            <a:r>
              <a:rPr lang="sr-Latn-RS" sz="3600" b="1" dirty="0"/>
              <a:t>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karakteristike</a:t>
            </a:r>
            <a:r>
              <a:rPr lang="en-US" sz="3600" b="1" dirty="0" smtClean="0"/>
              <a:t> </a:t>
            </a:r>
            <a:r>
              <a:rPr lang="en-US" sz="3600" b="1" dirty="0" err="1"/>
              <a:t>postupaka</a:t>
            </a:r>
            <a:r>
              <a:rPr lang="en-US" sz="3600" b="1" dirty="0"/>
              <a:t> 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760616"/>
          </a:xfrm>
        </p:spPr>
        <p:txBody>
          <a:bodyPr>
            <a:normAutofit/>
          </a:bodyPr>
          <a:lstStyle/>
          <a:p>
            <a:r>
              <a:rPr lang="sr-Latn-RS" sz="2400" dirty="0" smtClean="0">
                <a:solidFill>
                  <a:srgbClr val="FFFF00"/>
                </a:solidFill>
              </a:rPr>
              <a:t>O</a:t>
            </a:r>
            <a:r>
              <a:rPr lang="en-US" sz="2400" dirty="0" err="1" smtClean="0">
                <a:solidFill>
                  <a:srgbClr val="FFFF00"/>
                </a:solidFill>
              </a:rPr>
              <a:t>cen</a:t>
            </a:r>
            <a:r>
              <a:rPr lang="sr-Latn-RS" sz="2400" dirty="0" smtClean="0">
                <a:solidFill>
                  <a:srgbClr val="FFFF00"/>
                </a:solidFill>
              </a:rPr>
              <a:t>jivanje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sr-Latn-RS" sz="2400" b="1" dirty="0" smtClean="0">
                <a:solidFill>
                  <a:srgbClr val="FFFF00"/>
                </a:solidFill>
              </a:rPr>
              <a:t>RS</a:t>
            </a:r>
            <a:r>
              <a:rPr lang="sr-Latn-R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osnova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sr-Latn-RS" sz="2400" dirty="0" smtClean="0">
                <a:solidFill>
                  <a:srgbClr val="FFFF00"/>
                </a:solidFill>
              </a:rPr>
              <a:t>je za </a:t>
            </a:r>
            <a:r>
              <a:rPr lang="en-US" sz="2400" dirty="0" smtClean="0">
                <a:solidFill>
                  <a:srgbClr val="FFFF00"/>
                </a:solidFill>
              </a:rPr>
              <a:t>obavljanje</a:t>
            </a:r>
            <a:r>
              <a:rPr lang="sr-Latn-RS" sz="2400" dirty="0" smtClean="0">
                <a:solidFill>
                  <a:srgbClr val="FFFF00"/>
                </a:solidFill>
              </a:rPr>
              <a:t> svih postupaka</a:t>
            </a:r>
            <a:r>
              <a:rPr lang="en-US" sz="2400" dirty="0" smtClean="0"/>
              <a:t>, </a:t>
            </a:r>
            <a:r>
              <a:rPr lang="en-US" sz="2400" dirty="0" err="1"/>
              <a:t>ali</a:t>
            </a:r>
            <a:r>
              <a:rPr lang="en-US" sz="2400" dirty="0"/>
              <a:t> se u </a:t>
            </a:r>
            <a:r>
              <a:rPr lang="en-US" sz="2400" dirty="0" err="1"/>
              <a:t>odnosu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svrhu</a:t>
            </a:r>
            <a:r>
              <a:rPr lang="en-US" sz="2400" dirty="0"/>
              <a:t> </a:t>
            </a:r>
            <a:r>
              <a:rPr lang="en-US" sz="2400" dirty="0" err="1"/>
              <a:t>postupka</a:t>
            </a:r>
            <a:r>
              <a:rPr lang="en-US" sz="2400" dirty="0"/>
              <a:t> </a:t>
            </a:r>
            <a:r>
              <a:rPr lang="en-US" sz="2400" dirty="0" err="1"/>
              <a:t>primenjuju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odgovarajući</a:t>
            </a:r>
            <a:r>
              <a:rPr lang="en-US" sz="2400" dirty="0"/>
              <a:t> </a:t>
            </a:r>
            <a:r>
              <a:rPr lang="en-US" sz="2400" dirty="0" err="1"/>
              <a:t>kriterijumi</a:t>
            </a:r>
            <a:r>
              <a:rPr lang="en-US" sz="2400" dirty="0"/>
              <a:t> (</a:t>
            </a:r>
            <a:r>
              <a:rPr lang="en-US" sz="2400" dirty="0" err="1"/>
              <a:t>preporuke</a:t>
            </a:r>
            <a:r>
              <a:rPr lang="en-US" sz="2400" dirty="0"/>
              <a:t>, </a:t>
            </a:r>
            <a:r>
              <a:rPr lang="en-US" sz="2400" dirty="0" err="1"/>
              <a:t>pravilnici</a:t>
            </a:r>
            <a:r>
              <a:rPr lang="en-US" sz="2400" dirty="0"/>
              <a:t> o </a:t>
            </a:r>
            <a:r>
              <a:rPr lang="en-US" sz="2400" dirty="0" err="1"/>
              <a:t>radu</a:t>
            </a:r>
            <a:r>
              <a:rPr lang="en-US" sz="2400" dirty="0"/>
              <a:t>), </a:t>
            </a:r>
            <a:r>
              <a:rPr lang="en-US" sz="2400" dirty="0" err="1"/>
              <a:t>kako</a:t>
            </a:r>
            <a:r>
              <a:rPr lang="en-US" sz="2400" dirty="0"/>
              <a:t> bi se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najbolji</a:t>
            </a:r>
            <a:r>
              <a:rPr lang="en-US" sz="2400" dirty="0"/>
              <a:t> </a:t>
            </a:r>
            <a:r>
              <a:rPr lang="en-US" sz="2400" dirty="0" err="1"/>
              <a:t>način</a:t>
            </a:r>
            <a:r>
              <a:rPr lang="en-US" sz="2400" dirty="0"/>
              <a:t> </a:t>
            </a:r>
            <a:r>
              <a:rPr lang="en-US" sz="2400" dirty="0" err="1"/>
              <a:t>odgovorilo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zadatak</a:t>
            </a:r>
            <a:r>
              <a:rPr lang="en-US" sz="2400" dirty="0"/>
              <a:t> </a:t>
            </a:r>
            <a:r>
              <a:rPr lang="en-US" sz="2400" dirty="0" err="1"/>
              <a:t>veštačenja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r-Latn-RS" sz="2400" dirty="0"/>
              <a:t>o</a:t>
            </a:r>
            <a:r>
              <a:rPr lang="en-US" sz="2400" dirty="0" err="1" smtClean="0"/>
              <a:t>cenjivanja</a:t>
            </a:r>
            <a:r>
              <a:rPr lang="en-US" sz="2400" dirty="0" smtClean="0"/>
              <a:t> </a:t>
            </a:r>
            <a:r>
              <a:rPr lang="sr-Latn-RS" sz="2400" b="1" dirty="0" smtClean="0"/>
              <a:t>RS</a:t>
            </a:r>
          </a:p>
          <a:p>
            <a:pPr marL="0" indent="0">
              <a:buNone/>
            </a:pPr>
            <a:endParaRPr lang="sr-Latn-RS" sz="800" b="1" dirty="0" smtClean="0"/>
          </a:p>
          <a:p>
            <a:pPr marL="0" indent="0">
              <a:buNone/>
            </a:pPr>
            <a:endParaRPr lang="sr-Latn-RS" sz="2600" dirty="0" smtClean="0"/>
          </a:p>
          <a:p>
            <a:pPr marL="0" indent="0">
              <a:buNone/>
            </a:pP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169896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85151" cy="1100874"/>
          </a:xfrm>
        </p:spPr>
        <p:txBody>
          <a:bodyPr>
            <a:normAutofit/>
          </a:bodyPr>
          <a:lstStyle/>
          <a:p>
            <a:r>
              <a:rPr lang="sr-Latn-RS" sz="3600" b="1" dirty="0" smtClean="0"/>
              <a:t>Specifičnosti</a:t>
            </a:r>
            <a:r>
              <a:rPr lang="en-US" sz="3600" b="1" dirty="0" smtClean="0"/>
              <a:t> </a:t>
            </a:r>
            <a:r>
              <a:rPr lang="en-US" sz="3600" b="1" dirty="0" err="1"/>
              <a:t>postupaka</a:t>
            </a:r>
            <a:r>
              <a:rPr lang="en-US" sz="3600" b="1" dirty="0"/>
              <a:t> 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53592"/>
            <a:ext cx="8946541" cy="50602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r-Latn-RS" sz="800" b="1" dirty="0" smtClean="0"/>
          </a:p>
          <a:p>
            <a:r>
              <a:rPr lang="sr-Latn-RS" sz="2400" dirty="0" smtClean="0"/>
              <a:t>Medicinskim veštačenjem,  </a:t>
            </a:r>
            <a:r>
              <a:rPr lang="sr-Latn-RS" sz="2400" dirty="0"/>
              <a:t>u Fondu PIO, </a:t>
            </a:r>
            <a:r>
              <a:rPr lang="en-US" sz="2400" dirty="0" err="1"/>
              <a:t>veštače</a:t>
            </a:r>
            <a:r>
              <a:rPr lang="en-US" sz="2400" dirty="0"/>
              <a:t> se </a:t>
            </a:r>
            <a:r>
              <a:rPr lang="en-US" sz="2400" dirty="0" err="1"/>
              <a:t>prava</a:t>
            </a:r>
            <a:r>
              <a:rPr lang="en-US" sz="2400" dirty="0"/>
              <a:t> </a:t>
            </a:r>
            <a:r>
              <a:rPr lang="en-US" sz="2400" dirty="0" err="1"/>
              <a:t>osiguranika</a:t>
            </a:r>
            <a:r>
              <a:rPr lang="en-US" sz="2400" dirty="0"/>
              <a:t> </a:t>
            </a:r>
            <a:r>
              <a:rPr lang="en-US" sz="2400" dirty="0" err="1"/>
              <a:t>primenom</a:t>
            </a:r>
            <a:r>
              <a:rPr lang="en-US" sz="2400" dirty="0"/>
              <a:t> </a:t>
            </a:r>
            <a:r>
              <a:rPr lang="en-US" sz="2400" dirty="0" err="1"/>
              <a:t>propisa</a:t>
            </a:r>
            <a:r>
              <a:rPr lang="en-US" sz="2400" dirty="0"/>
              <a:t> </a:t>
            </a:r>
            <a:r>
              <a:rPr lang="en-US" sz="2400" dirty="0" err="1"/>
              <a:t>iz</a:t>
            </a:r>
            <a:r>
              <a:rPr lang="en-US" sz="2400" dirty="0"/>
              <a:t> </a:t>
            </a:r>
            <a:r>
              <a:rPr lang="sr-Latn-RS" sz="2400" dirty="0" smtClean="0"/>
              <a:t>PIO</a:t>
            </a:r>
            <a:r>
              <a:rPr lang="en-US" sz="2400" dirty="0" smtClean="0"/>
              <a:t>, </a:t>
            </a:r>
            <a:r>
              <a:rPr lang="en-US" sz="2400" dirty="0" err="1"/>
              <a:t>radi</a:t>
            </a:r>
            <a:r>
              <a:rPr lang="en-US" sz="2400" dirty="0"/>
              <a:t> </a:t>
            </a:r>
            <a:r>
              <a:rPr lang="sr-Latn-RS" sz="2400" dirty="0" smtClean="0"/>
              <a:t>utvrđivanja</a:t>
            </a:r>
            <a:r>
              <a:rPr lang="en-US" sz="2400" dirty="0" smtClean="0"/>
              <a:t> </a:t>
            </a:r>
            <a:r>
              <a:rPr lang="en-US" sz="2400" dirty="0" err="1" smtClean="0"/>
              <a:t>potpun</a:t>
            </a:r>
            <a:r>
              <a:rPr lang="sr-Latn-RS" sz="2400" dirty="0" smtClean="0"/>
              <a:t>og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/>
              <a:t>gubi</a:t>
            </a:r>
            <a:r>
              <a:rPr lang="sr-Latn-RS" sz="2400" dirty="0" smtClean="0"/>
              <a:t>tka</a:t>
            </a:r>
            <a:r>
              <a:rPr lang="en-US" sz="2400" dirty="0" smtClean="0"/>
              <a:t> </a:t>
            </a:r>
            <a:r>
              <a:rPr lang="sr-Latn-RS" sz="2400" b="1" dirty="0" smtClean="0"/>
              <a:t>RS</a:t>
            </a:r>
            <a:r>
              <a:rPr lang="sr-Latn-RS" sz="2400" dirty="0" smtClean="0"/>
              <a:t>, u skladu s </a:t>
            </a:r>
            <a:r>
              <a:rPr lang="en-US" sz="2400" dirty="0" err="1" smtClean="0"/>
              <a:t>Pravilnikom</a:t>
            </a:r>
            <a:r>
              <a:rPr lang="en-US" sz="2400" dirty="0" smtClean="0"/>
              <a:t> </a:t>
            </a:r>
            <a:r>
              <a:rPr lang="en-US" sz="2400" dirty="0"/>
              <a:t>o </a:t>
            </a:r>
            <a:r>
              <a:rPr lang="en-US" sz="2400" dirty="0" err="1"/>
              <a:t>obrazovanju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načinu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organa</a:t>
            </a:r>
            <a:r>
              <a:rPr lang="en-US" sz="2400" dirty="0"/>
              <a:t> </a:t>
            </a:r>
            <a:r>
              <a:rPr lang="en-US" sz="2400" dirty="0" err="1"/>
              <a:t>veštačenja</a:t>
            </a:r>
            <a:r>
              <a:rPr lang="en-US" sz="2400" dirty="0"/>
              <a:t> Fonda </a:t>
            </a:r>
            <a:r>
              <a:rPr lang="en-US" sz="2400" dirty="0" smtClean="0"/>
              <a:t>PIO</a:t>
            </a:r>
            <a:endParaRPr lang="sr-Latn-RS" sz="2400" dirty="0" smtClean="0"/>
          </a:p>
          <a:p>
            <a:endParaRPr lang="sr-Latn-RS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r-Latn-RS" sz="2400" dirty="0" smtClean="0"/>
              <a:t>Medicinsko veštačenje </a:t>
            </a:r>
            <a:r>
              <a:rPr lang="sr-Latn-RS" sz="2400" dirty="0"/>
              <a:t>u </a:t>
            </a:r>
            <a:r>
              <a:rPr lang="sr-Latn-RS" sz="2400" dirty="0" smtClean="0"/>
              <a:t>osiguranju vrši  lekar</a:t>
            </a:r>
            <a:r>
              <a:rPr lang="en-US" sz="2400" dirty="0" smtClean="0"/>
              <a:t>-</a:t>
            </a:r>
            <a:r>
              <a:rPr lang="en-US" sz="2400" dirty="0" err="1" smtClean="0"/>
              <a:t>cenzor</a:t>
            </a:r>
            <a:r>
              <a:rPr lang="en-US" sz="2400" dirty="0" smtClean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pravila</a:t>
            </a:r>
            <a:r>
              <a:rPr lang="en-US" sz="2400" dirty="0"/>
              <a:t> </a:t>
            </a:r>
            <a:r>
              <a:rPr lang="en-US" sz="2400" dirty="0" err="1"/>
              <a:t>struke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propisa</a:t>
            </a:r>
            <a:r>
              <a:rPr lang="en-US" sz="2400" dirty="0"/>
              <a:t> </a:t>
            </a:r>
            <a:r>
              <a:rPr lang="en-US" sz="2400" dirty="0" err="1" smtClean="0"/>
              <a:t>osiguravajuć</a:t>
            </a:r>
            <a:r>
              <a:rPr lang="sr-Latn-RS" sz="2400" dirty="0" smtClean="0"/>
              <a:t>ih </a:t>
            </a:r>
            <a:r>
              <a:rPr lang="en-US" sz="2400" dirty="0" err="1" smtClean="0"/>
              <a:t>kuć</a:t>
            </a:r>
            <a:r>
              <a:rPr lang="sr-Latn-RS" sz="2400" dirty="0" smtClean="0"/>
              <a:t>a – odn. uslova osiguranja </a:t>
            </a:r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(Tabela invaliditeta</a:t>
            </a:r>
            <a:r>
              <a:rPr lang="sr-Latn-RS" sz="2400" i="1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za utvrđivanje </a:t>
            </a:r>
            <a:r>
              <a:rPr lang="sr-Latn-RS" sz="2400" i="1" dirty="0">
                <a:solidFill>
                  <a:schemeClr val="tx1">
                    <a:lumMod val="95000"/>
                  </a:schemeClr>
                </a:solidFill>
              </a:rPr>
              <a:t>trajnog gubitka opšte radne sposobnosti (</a:t>
            </a:r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invaliditeta)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osiguranika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kao posledice 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nesrećnog slučaja </a:t>
            </a:r>
            <a:r>
              <a:rPr lang="sr-Latn-RS" sz="2400" i="1" dirty="0">
                <a:solidFill>
                  <a:schemeClr val="tx1">
                    <a:lumMod val="95000"/>
                  </a:schemeClr>
                </a:solidFill>
              </a:rPr>
              <a:t>(nezgode</a:t>
            </a:r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)</a:t>
            </a:r>
          </a:p>
          <a:p>
            <a:endParaRPr lang="sr-Latn-RS" sz="8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Veštaci u Fondu PIO, kao i lekari-cenzori nemaju obavezu članstva u Lekarskoj komori i nemaju Licencu</a:t>
            </a:r>
            <a:endParaRPr lang="sr-Latn-RS" sz="2600" i="1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sr-Latn-RS" sz="1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2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  <a:buClr>
                <a:srgbClr val="ACD433"/>
              </a:buClr>
              <a:buSzPct val="80000"/>
              <a:buFont typeface="Wingdings 3" charset="2"/>
              <a:buChar char=""/>
            </a:pPr>
            <a:r>
              <a:rPr lang="sr-Latn-RS" sz="3200" b="1" dirty="0">
                <a:solidFill>
                  <a:prstClr val="white"/>
                </a:solidFill>
              </a:rPr>
              <a:t>Specifičnost postupka </a:t>
            </a:r>
            <a:r>
              <a:rPr lang="sr-Latn-RS" sz="3200" b="1" dirty="0" smtClean="0">
                <a:solidFill>
                  <a:prstClr val="white"/>
                </a:solidFill>
              </a:rPr>
              <a:t>ocenjivanja </a:t>
            </a:r>
            <a:r>
              <a:rPr lang="sr-Latn-RS" sz="3200" b="1" dirty="0" smtClean="0">
                <a:solidFill>
                  <a:prstClr val="white"/>
                </a:solidFill>
                <a:ea typeface="Calibri" panose="020F0502020204030204" pitchFamily="34" charset="0"/>
              </a:rPr>
              <a:t>RS</a:t>
            </a:r>
            <a:endParaRPr lang="sr-Latn-RS" sz="3200" b="1" dirty="0">
              <a:solidFill>
                <a:prstClr val="white"/>
              </a:solidFill>
              <a:ea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14493"/>
          </a:xfrm>
        </p:spPr>
        <p:txBody>
          <a:bodyPr>
            <a:normAutofit/>
          </a:bodyPr>
          <a:lstStyle/>
          <a:p>
            <a:r>
              <a:rPr lang="pl-PL" sz="2600" dirty="0"/>
              <a:t>S</a:t>
            </a:r>
            <a:r>
              <a:rPr lang="pl-PL" sz="2600" dirty="0" smtClean="0"/>
              <a:t>agledava </a:t>
            </a:r>
            <a:r>
              <a:rPr lang="pl-PL" sz="2600" dirty="0"/>
              <a:t>radnu sposobnost u </a:t>
            </a:r>
            <a:r>
              <a:rPr lang="pl-PL" sz="2600" dirty="0" smtClean="0"/>
              <a:t>celini</a:t>
            </a:r>
          </a:p>
          <a:p>
            <a:pPr marL="0" indent="0">
              <a:buNone/>
            </a:pPr>
            <a:endParaRPr lang="pl-PL" sz="1000" dirty="0" smtClean="0"/>
          </a:p>
          <a:p>
            <a:r>
              <a:rPr lang="pl-PL" sz="2600" dirty="0" smtClean="0"/>
              <a:t>P</a:t>
            </a:r>
            <a:r>
              <a:rPr lang="hr-HR" sz="2600" dirty="0" smtClean="0"/>
              <a:t>odrazumeva </a:t>
            </a:r>
            <a:r>
              <a:rPr lang="hr-HR" sz="2600" dirty="0"/>
              <a:t>usklađivanje biološke funkcije organizma sa zahtevima i rizicima radnog </a:t>
            </a:r>
            <a:r>
              <a:rPr lang="hr-HR" sz="2600" dirty="0" smtClean="0"/>
              <a:t>mesta</a:t>
            </a:r>
          </a:p>
          <a:p>
            <a:pPr marL="0" indent="0">
              <a:buNone/>
            </a:pPr>
            <a:endParaRPr lang="hr-HR" sz="1000" dirty="0" smtClean="0"/>
          </a:p>
          <a:p>
            <a:r>
              <a:rPr lang="hr-HR" sz="2600" dirty="0" smtClean="0"/>
              <a:t>D</a:t>
            </a:r>
            <a:r>
              <a:rPr lang="hr-HR" sz="2400" dirty="0" smtClean="0"/>
              <a:t>onosi </a:t>
            </a:r>
            <a:r>
              <a:rPr lang="hr-HR" sz="2400" dirty="0"/>
              <a:t>zaključak </a:t>
            </a:r>
            <a:r>
              <a:rPr lang="hr-HR" sz="2400" dirty="0">
                <a:solidFill>
                  <a:srgbClr val="FFFF00"/>
                </a:solidFill>
              </a:rPr>
              <a:t>da li je zaposleni sposoban za rad na </a:t>
            </a:r>
            <a:r>
              <a:rPr lang="hr-HR" sz="2400" dirty="0" smtClean="0">
                <a:solidFill>
                  <a:srgbClr val="FFFF00"/>
                </a:solidFill>
              </a:rPr>
              <a:t>određenom </a:t>
            </a:r>
            <a:r>
              <a:rPr lang="hr-HR" sz="2400" dirty="0">
                <a:solidFill>
                  <a:srgbClr val="FFFF00"/>
                </a:solidFill>
              </a:rPr>
              <a:t>radnom mestu, ili nije </a:t>
            </a:r>
            <a:r>
              <a:rPr lang="hr-HR" sz="2400" dirty="0"/>
              <a:t>- što je svakodnevni posao specijaliste medicine rada u službi medicine </a:t>
            </a:r>
            <a:r>
              <a:rPr lang="hr-HR" sz="2400" dirty="0" smtClean="0"/>
              <a:t>rada </a:t>
            </a:r>
            <a:endParaRPr lang="sr-Latn-RS" sz="2800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53838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b="1" dirty="0" smtClean="0"/>
              <a:t>Sudskomedicinsko veštačenje u medicin</a:t>
            </a:r>
            <a:r>
              <a:rPr lang="sr-Latn-RS" sz="3600" b="1" dirty="0" smtClean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sr-Latn-RS" sz="3600" b="1" dirty="0" smtClean="0"/>
              <a:t> rada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917576"/>
            <a:ext cx="9159274" cy="4330823"/>
          </a:xfrm>
        </p:spPr>
        <p:txBody>
          <a:bodyPr>
            <a:normAutofit/>
          </a:bodyPr>
          <a:lstStyle/>
          <a:p>
            <a:r>
              <a:rPr lang="sr-Latn-RS" sz="2800" dirty="0"/>
              <a:t>P</a:t>
            </a:r>
            <a:r>
              <a:rPr lang="sr-Latn-RS" sz="2800" dirty="0" smtClean="0"/>
              <a:t>odrazumeva </a:t>
            </a:r>
            <a:r>
              <a:rPr lang="sr-Latn-RS" sz="2800" dirty="0"/>
              <a:t>čitav spektar veštačenja čiji se predmet može odnositi na široku problematiku </a:t>
            </a:r>
            <a:r>
              <a:rPr lang="sr-Latn-RS" sz="2800" dirty="0" smtClean="0"/>
              <a:t>delatnosti </a:t>
            </a:r>
            <a:r>
              <a:rPr lang="sr-Latn-RS" sz="2800" dirty="0"/>
              <a:t>službe medicine </a:t>
            </a:r>
            <a:r>
              <a:rPr lang="sr-Latn-RS" sz="2800" dirty="0" smtClean="0"/>
              <a:t>rada                </a:t>
            </a:r>
            <a:r>
              <a:rPr lang="sr-Latn-RS" sz="2800" i="1" dirty="0" smtClean="0">
                <a:solidFill>
                  <a:srgbClr val="FFFF00"/>
                </a:solidFill>
              </a:rPr>
              <a:t> </a:t>
            </a:r>
          </a:p>
          <a:p>
            <a:pPr marL="0" indent="0">
              <a:buNone/>
            </a:pPr>
            <a:endParaRPr lang="sr-Latn-RS" sz="1000" dirty="0" smtClean="0">
              <a:solidFill>
                <a:srgbClr val="FFFF00"/>
              </a:solidFill>
            </a:endParaRPr>
          </a:p>
          <a:p>
            <a:r>
              <a:rPr lang="sr-Latn-RS" sz="2800" dirty="0" smtClean="0"/>
              <a:t>U </a:t>
            </a:r>
            <a:r>
              <a:rPr lang="sr-Latn-RS" sz="2800" dirty="0"/>
              <a:t>praksi su, ipak, najčešća </a:t>
            </a:r>
            <a:r>
              <a:rPr lang="sr-Latn-RS" sz="2800" b="1" dirty="0"/>
              <a:t>veštačenja umanjene radne sposobnosti kao posledice štetnog </a:t>
            </a:r>
            <a:r>
              <a:rPr lang="sr-Latn-RS" sz="2800" b="1" dirty="0" smtClean="0"/>
              <a:t>događaja</a:t>
            </a:r>
            <a:r>
              <a:rPr lang="sr-Latn-RS" sz="2800" dirty="0" smtClean="0"/>
              <a:t>                                                      </a:t>
            </a:r>
            <a:endParaRPr lang="sr-Latn-RS" sz="12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sr-Latn-RS" sz="2600" dirty="0" smtClean="0"/>
          </a:p>
          <a:p>
            <a:pPr marL="0" indent="0">
              <a:buNone/>
            </a:pPr>
            <a:endParaRPr lang="sr-Latn-RS" sz="1200" dirty="0"/>
          </a:p>
        </p:txBody>
      </p:sp>
    </p:spTree>
    <p:extLst>
      <p:ext uri="{BB962C8B-B14F-4D97-AF65-F5344CB8AC3E}">
        <p14:creationId xmlns:p14="http://schemas.microsoft.com/office/powerpoint/2010/main" val="40969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85151" cy="1100874"/>
          </a:xfrm>
        </p:spPr>
        <p:txBody>
          <a:bodyPr>
            <a:normAutofit fontScale="90000"/>
          </a:bodyPr>
          <a:lstStyle/>
          <a:p>
            <a:r>
              <a:rPr lang="sr-Latn-RS" sz="3600" b="1" dirty="0"/>
              <a:t>P</a:t>
            </a:r>
            <a:r>
              <a:rPr lang="en-US" sz="3600" b="1" dirty="0" err="1" smtClean="0"/>
              <a:t>ostupak</a:t>
            </a:r>
            <a:r>
              <a:rPr lang="sr-Latn-RS" sz="3600" b="1" dirty="0" smtClean="0"/>
              <a:t> sudskomed. veštačenja umanjene RS </a:t>
            </a:r>
            <a:r>
              <a:rPr lang="en-US" sz="3600" b="1" dirty="0" smtClean="0"/>
              <a:t> </a:t>
            </a:r>
            <a:endParaRPr lang="sr-Latn-R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05017"/>
            <a:ext cx="8946541" cy="53088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sz="800" b="1" dirty="0" smtClean="0"/>
          </a:p>
          <a:p>
            <a:r>
              <a:rPr lang="sr-Latn-RS" sz="2400" dirty="0" smtClean="0"/>
              <a:t>Personalna kvantifikacija predmetnog poremećaja</a:t>
            </a:r>
          </a:p>
          <a:p>
            <a:r>
              <a:rPr lang="sr-Latn-RS" sz="2400" dirty="0" smtClean="0"/>
              <a:t>Opis poslova i hronometraža radnih aktivnosti</a:t>
            </a:r>
          </a:p>
          <a:p>
            <a:r>
              <a:rPr lang="sr-Latn-RS" sz="2400" dirty="0" smtClean="0"/>
              <a:t>Procena težine rada </a:t>
            </a:r>
            <a:endParaRPr lang="sr-Latn-RS" sz="2400" strike="sngStrike" dirty="0" smtClean="0"/>
          </a:p>
          <a:p>
            <a:r>
              <a:rPr lang="sr-Latn-RS" sz="2400" dirty="0" smtClean="0"/>
              <a:t>Određivanje </a:t>
            </a:r>
            <a:r>
              <a:rPr lang="sr-Latn-RS" sz="2400" dirty="0"/>
              <a:t>dominantnih i komplementarnih posledica predmetnog poremećaja u odnosu na zahteve rada </a:t>
            </a:r>
            <a:r>
              <a:rPr lang="sr-Latn-RS" sz="2400" i="1" dirty="0">
                <a:solidFill>
                  <a:schemeClr val="tx1">
                    <a:lumMod val="95000"/>
                  </a:schemeClr>
                </a:solidFill>
              </a:rPr>
              <a:t>(korespondirajući kompleks</a:t>
            </a:r>
            <a:r>
              <a:rPr lang="sr-Latn-RS" sz="2400" i="1" dirty="0" smtClean="0">
                <a:solidFill>
                  <a:schemeClr val="tx1">
                    <a:lumMod val="95000"/>
                  </a:schemeClr>
                </a:solidFill>
              </a:rPr>
              <a:t>) </a:t>
            </a:r>
          </a:p>
          <a:p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I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zračunavanje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umanjene </a:t>
            </a:r>
            <a:r>
              <a:rPr lang="sr-Latn-RS" sz="2400" b="1" dirty="0" smtClean="0">
                <a:solidFill>
                  <a:schemeClr val="tx1">
                    <a:lumMod val="95000"/>
                  </a:schemeClr>
                </a:solidFill>
              </a:rPr>
              <a:t>RS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u procentima </a:t>
            </a:r>
            <a:endParaRPr lang="sr-Latn-RS" sz="2400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Primena Skale za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procenu stepena umanjenja </a:t>
            </a:r>
            <a:r>
              <a:rPr lang="sr-Latn-RS" sz="2400" b="1" dirty="0" smtClean="0">
                <a:solidFill>
                  <a:schemeClr val="tx1">
                    <a:lumMod val="95000"/>
                  </a:schemeClr>
                </a:solidFill>
              </a:rPr>
              <a:t>RS</a:t>
            </a:r>
            <a:r>
              <a:rPr lang="sr-Latn-RS" sz="24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sr-Latn-RS" sz="2400" dirty="0">
                <a:solidFill>
                  <a:schemeClr val="tx1">
                    <a:lumMod val="95000"/>
                  </a:schemeClr>
                </a:solidFill>
              </a:rPr>
              <a:t>za određene radne aktivnosti</a:t>
            </a:r>
            <a:endParaRPr lang="sr-Latn-RS" sz="24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sr-Latn-RS" sz="2600" dirty="0" smtClean="0">
              <a:solidFill>
                <a:schemeClr val="tx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sr-Latn-RS" sz="1200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13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2776</TotalTime>
  <Words>1410</Words>
  <Application>Microsoft Office PowerPoint</Application>
  <PresentationFormat>Widescreen</PresentationFormat>
  <Paragraphs>146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 3</vt:lpstr>
      <vt:lpstr>Ion</vt:lpstr>
      <vt:lpstr>SPECIFIČNOST SUDSKOMEDICINSKOG VEŠTAČENJA UMANJENE RADNE SPOSOBNOSTI  U ODNOSU NA OSTALE POSTUPKE  OCENJIVANJA RADNE SPOSOBNOSTI</vt:lpstr>
      <vt:lpstr>Sadržaj izlaganja </vt:lpstr>
      <vt:lpstr> „Strukturalna lingvistika naučila me je nečem veoma korisnim: to je da je sve u svetu organski povezano, naučila me je da mislim sistemski, da svaki sistem predstavlja deo novih podsistema, koji su međusobno povezani i da se svi ti podsistemi ne mogu valjano objasniti bez organske vizije celine“.                       Darko Tanasković              </vt:lpstr>
      <vt:lpstr>Postupci ocenjivanja i veštačenja RS</vt:lpstr>
      <vt:lpstr>Opšte karakteristike postupaka </vt:lpstr>
      <vt:lpstr>Specifičnosti postupaka </vt:lpstr>
      <vt:lpstr>Specifičnost postupka ocenjivanja RS</vt:lpstr>
      <vt:lpstr>Sudskomedicinsko veštačenje u medicini rada</vt:lpstr>
      <vt:lpstr>Postupak sudskomed. veštačenja umanjene RS  </vt:lpstr>
      <vt:lpstr>Specifičnost postupka sudskomedicinskog veštačenja umanjene RS</vt:lpstr>
      <vt:lpstr>Edukacija sudskih veštaka u medicini</vt:lpstr>
      <vt:lpstr>Edukacija sudskih veštaka u oblasti umanjene radne sposobnosti</vt:lpstr>
      <vt:lpstr>Predlog za uvođenje licenci za sudske veštake </vt:lpstr>
      <vt:lpstr>Unapređenje postupka ocenjivanja RS u skladu s principima veštačenja umanjene RS</vt:lpstr>
      <vt:lpstr>Kvantifikacija profesionalne radne  sposobnosti</vt:lpstr>
      <vt:lpstr>Zaključak (1)</vt:lpstr>
      <vt:lpstr>Zaključak (2)</vt:lpstr>
      <vt:lpstr>Zaključak (3)</vt:lpstr>
      <vt:lpstr>Zaključak (4)</vt:lpstr>
      <vt:lpstr>Zaključak (5)</vt:lpstr>
      <vt:lpstr>Zaključak (6)</vt:lpstr>
      <vt:lpstr>Zaključak (7)</vt:lpstr>
      <vt:lpstr>Zaključak (8)</vt:lpstr>
      <vt:lpstr>PowerPoint Presentation</vt:lpstr>
      <vt:lpstr>      HVALA NA PAŽNJI 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ENVY</dc:creator>
  <cp:lastModifiedBy>VESKO</cp:lastModifiedBy>
  <cp:revision>344</cp:revision>
  <cp:lastPrinted>2017-05-09T07:19:27Z</cp:lastPrinted>
  <dcterms:created xsi:type="dcterms:W3CDTF">2016-12-12T12:16:59Z</dcterms:created>
  <dcterms:modified xsi:type="dcterms:W3CDTF">2018-05-15T04:18:42Z</dcterms:modified>
</cp:coreProperties>
</file>