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1" r:id="rId3"/>
    <p:sldId id="257" r:id="rId4"/>
    <p:sldId id="258" r:id="rId5"/>
    <p:sldId id="259" r:id="rId6"/>
    <p:sldId id="260" r:id="rId7"/>
    <p:sldId id="261" r:id="rId8"/>
    <p:sldId id="262" r:id="rId9"/>
    <p:sldId id="263" r:id="rId10"/>
    <p:sldId id="264" r:id="rId11"/>
    <p:sldId id="265" r:id="rId12"/>
    <p:sldId id="266" r:id="rId13"/>
    <p:sldId id="284" r:id="rId14"/>
    <p:sldId id="267" r:id="rId15"/>
    <p:sldId id="268" r:id="rId16"/>
    <p:sldId id="269" r:id="rId17"/>
    <p:sldId id="271" r:id="rId18"/>
    <p:sldId id="272" r:id="rId19"/>
    <p:sldId id="273" r:id="rId20"/>
    <p:sldId id="270" r:id="rId21"/>
    <p:sldId id="274" r:id="rId22"/>
    <p:sldId id="285" r:id="rId23"/>
    <p:sldId id="286" r:id="rId24"/>
    <p:sldId id="283"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40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16-May-18</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16-May-18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16-May-18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16-May-18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16-May-18</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16-May-18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16-May-18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16-May-18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16-May-18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16-May-18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16-May-18</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16-May-18</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eur-lex.europa.eu/legal-content/HR/TXT/HTML/?uri=CELEX:32016R0679&amp;from=EN#ntr9-L_2016119HR.01000101-E0009"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sr-Cyrl-CS" dirty="0" smtClean="0"/>
              <a:t>- Обрада и заштита -</a:t>
            </a:r>
            <a:endParaRPr lang="en-US" dirty="0"/>
          </a:p>
        </p:txBody>
      </p:sp>
      <p:sp>
        <p:nvSpPr>
          <p:cNvPr id="2" name="Title 1"/>
          <p:cNvSpPr>
            <a:spLocks noGrp="1"/>
          </p:cNvSpPr>
          <p:nvPr>
            <p:ph type="ctrTitle"/>
          </p:nvPr>
        </p:nvSpPr>
        <p:spPr/>
        <p:txBody>
          <a:bodyPr/>
          <a:lstStyle/>
          <a:p>
            <a:r>
              <a:rPr lang="sr-Cyrl-CS" dirty="0" smtClean="0"/>
              <a:t>НОВИНЕ ЗАКОНА О ЗАШТИТИ ПОДАТАКА О ЛИЧНОСТИ</a:t>
            </a:r>
            <a:endParaRPr lang="en-US" dirty="0"/>
          </a:p>
        </p:txBody>
      </p:sp>
      <p:sp>
        <p:nvSpPr>
          <p:cNvPr id="4" name="TextBox 3"/>
          <p:cNvSpPr txBox="1"/>
          <p:nvPr/>
        </p:nvSpPr>
        <p:spPr>
          <a:xfrm>
            <a:off x="3962400" y="5029200"/>
            <a:ext cx="4572001" cy="1477328"/>
          </a:xfrm>
          <a:prstGeom prst="rect">
            <a:avLst/>
          </a:prstGeom>
          <a:noFill/>
        </p:spPr>
        <p:txBody>
          <a:bodyPr wrap="square" rtlCol="0">
            <a:spAutoFit/>
          </a:bodyPr>
          <a:lstStyle/>
          <a:p>
            <a:r>
              <a:rPr lang="sr-Cyrl-RS" dirty="0" smtClean="0"/>
              <a:t>Маринко Радић</a:t>
            </a:r>
            <a:endParaRPr lang="sr-Cyrl-CS" dirty="0" smtClean="0"/>
          </a:p>
          <a:p>
            <a:r>
              <a:rPr lang="sr-Cyrl-CS" dirty="0" smtClean="0"/>
              <a:t>Генерални секретар Стручне службе</a:t>
            </a:r>
          </a:p>
          <a:p>
            <a:r>
              <a:rPr lang="sr-Cyrl-CS" dirty="0" smtClean="0"/>
              <a:t>Повереника за информације од јавног значаја и заштиту података о личности</a:t>
            </a:r>
          </a:p>
          <a:p>
            <a:r>
              <a:rPr lang="sr-Cyrl-CS" dirty="0" smtClean="0"/>
              <a:t>Врњачка Бања, мај 2018.г.</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CS" dirty="0" smtClean="0"/>
              <a:t>Шта садржи пристанак за обраду?</a:t>
            </a:r>
            <a:endParaRPr lang="en-US" dirty="0"/>
          </a:p>
        </p:txBody>
      </p:sp>
      <p:sp>
        <p:nvSpPr>
          <p:cNvPr id="3" name="Content Placeholder 2"/>
          <p:cNvSpPr>
            <a:spLocks noGrp="1"/>
          </p:cNvSpPr>
          <p:nvPr>
            <p:ph sz="quarter" idx="1"/>
          </p:nvPr>
        </p:nvSpPr>
        <p:spPr/>
        <p:txBody>
          <a:bodyPr>
            <a:normAutofit fontScale="77500" lnSpcReduction="20000"/>
          </a:bodyPr>
          <a:lstStyle/>
          <a:p>
            <a:r>
              <a:rPr lang="ru-RU" dirty="0" smtClean="0"/>
              <a:t>Пристанак за обраду нарочито осетљивих података даје се у писменом облику, који садржи ознаку податка који се обрађује, сврху обраде и начин његовог коришћења.</a:t>
            </a:r>
          </a:p>
          <a:p>
            <a:r>
              <a:rPr lang="ru-RU" dirty="0" smtClean="0"/>
              <a:t>Ако давалац пристанка није писмен или из другог разлога није у стању да пристанак својеручно потпише, пристанак је пуноважан ако два сведока својим потписима потврде да писмено садржи изјаву воље даваоца пристанка.</a:t>
            </a:r>
          </a:p>
          <a:p>
            <a:r>
              <a:rPr lang="ru-RU" dirty="0" smtClean="0"/>
              <a:t>Пристанак се може опозвати.</a:t>
            </a:r>
          </a:p>
          <a:p>
            <a:r>
              <a:rPr lang="ru-RU" dirty="0" smtClean="0"/>
              <a:t>Пуноважан опозив лице може дати писмено или усмено на записник.</a:t>
            </a:r>
          </a:p>
          <a:p>
            <a:r>
              <a:rPr lang="ru-RU" dirty="0" smtClean="0"/>
              <a:t>У случају опозива, лице које је дало пристанак дужно је да руковаоцу накнади оправдане трошкове и штету, у складу са прописима који уређују одговорност за штету.</a:t>
            </a:r>
          </a:p>
          <a:p>
            <a:r>
              <a:rPr lang="ru-RU" dirty="0" smtClean="0"/>
              <a:t>Обрада података је недозвољена после опозива пристанка.</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CS" dirty="0" smtClean="0"/>
              <a:t>Које су обавезе у заштити података?</a:t>
            </a:r>
            <a:endParaRPr lang="en-US" dirty="0"/>
          </a:p>
        </p:txBody>
      </p:sp>
      <p:sp>
        <p:nvSpPr>
          <p:cNvPr id="3" name="Content Placeholder 2"/>
          <p:cNvSpPr>
            <a:spLocks noGrp="1"/>
          </p:cNvSpPr>
          <p:nvPr>
            <p:ph sz="quarter" idx="1"/>
          </p:nvPr>
        </p:nvSpPr>
        <p:spPr/>
        <p:txBody>
          <a:bodyPr>
            <a:normAutofit lnSpcReduction="10000"/>
          </a:bodyPr>
          <a:lstStyle/>
          <a:p>
            <a:r>
              <a:rPr lang="ru-RU" dirty="0" smtClean="0"/>
              <a:t>Подаци морају бити одговарајуће заштићени од злоупотреба, уништења, губитка, неовлашћених промена или приступа.</a:t>
            </a:r>
          </a:p>
          <a:p>
            <a:r>
              <a:rPr lang="ru-RU" dirty="0" smtClean="0"/>
              <a:t>Руковалац и обрађивач дужни су да предузму техничке, кадровске и организационе мере заштите података, у складу са утврђеним стандардима и поступцима, а које су потребне да би се подаци заштитили од губитка, уништења, недопуштеног приступа, промене, објављивања и сваке друге злоупотребе, као и да утврде обавезу лица која су запослена на обради, да чувају тајност података.</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CS" dirty="0" smtClean="0"/>
              <a:t>Шта кажу правила струке?</a:t>
            </a:r>
            <a:endParaRPr lang="en-US" dirty="0"/>
          </a:p>
        </p:txBody>
      </p:sp>
      <p:sp>
        <p:nvSpPr>
          <p:cNvPr id="3" name="Content Placeholder 2"/>
          <p:cNvSpPr>
            <a:spLocks noGrp="1"/>
          </p:cNvSpPr>
          <p:nvPr>
            <p:ph sz="quarter" idx="1"/>
          </p:nvPr>
        </p:nvSpPr>
        <p:spPr/>
        <p:txBody>
          <a:bodyPr/>
          <a:lstStyle/>
          <a:p>
            <a:r>
              <a:rPr lang="ru-RU" sz="2400" i="1" dirty="0" smtClean="0"/>
              <a:t>Све што сазнам приликом вршења моје професије или свакодневног пословања са људима, а што не треба ширити даље, чуваћу као тајну и никада нећу открити. (оригинална грчка верзија)</a:t>
            </a:r>
          </a:p>
          <a:p>
            <a:r>
              <a:rPr lang="ru-RU" sz="2400" i="1" dirty="0" smtClean="0"/>
              <a:t>Поштоваћу тајне онога ко ми се повери. (модерна верзија, усвојена у Женеви 1946. године)</a:t>
            </a:r>
          </a:p>
          <a:p>
            <a:endParaRPr lang="ru-RU" i="1" dirty="0" smtClean="0"/>
          </a:p>
          <a:p>
            <a:endParaRPr lang="en-US" dirty="0"/>
          </a:p>
        </p:txBody>
      </p:sp>
      <p:pic>
        <p:nvPicPr>
          <p:cNvPr id="4" name="Picture 3" descr="Hippocrates.jpg"/>
          <p:cNvPicPr>
            <a:picLocks noChangeAspect="1"/>
          </p:cNvPicPr>
          <p:nvPr/>
        </p:nvPicPr>
        <p:blipFill>
          <a:blip r:embed="rId2" cstate="print"/>
          <a:stretch>
            <a:fillRect/>
          </a:stretch>
        </p:blipFill>
        <p:spPr>
          <a:xfrm>
            <a:off x="3352800" y="3886200"/>
            <a:ext cx="2438400" cy="277177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CS" dirty="0" smtClean="0"/>
              <a:t>Закон о здравственој заштити</a:t>
            </a:r>
            <a:endParaRPr lang="en-US" dirty="0"/>
          </a:p>
        </p:txBody>
      </p:sp>
      <p:sp>
        <p:nvSpPr>
          <p:cNvPr id="3" name="Content Placeholder 2"/>
          <p:cNvSpPr>
            <a:spLocks noGrp="1"/>
          </p:cNvSpPr>
          <p:nvPr>
            <p:ph sz="quarter" idx="1"/>
          </p:nvPr>
        </p:nvSpPr>
        <p:spPr/>
        <p:txBody>
          <a:bodyPr>
            <a:normAutofit fontScale="92500" lnSpcReduction="20000"/>
          </a:bodyPr>
          <a:lstStyle/>
          <a:p>
            <a:r>
              <a:rPr lang="sr-Cyrl-CS" dirty="0" smtClean="0"/>
              <a:t>Здравствена установа, приватна пракса, установе социјалне заштите, заводи за извршење заводских санкција, факултети здравствене струке који обављају одређене послове здравствене делатности, као и друга правна лица која обављају одређене послове здравствене делатности у складу са законом дужни су да чувају медицинску документацију пацијената од неовлашћеног приступа, копирања и злоупотребе, независно од облика у коме су подаци из медицинске документације сачувани (папир, микрофилм, оптички и ласер дискови, магнетни медији и др.), у складу са законом.</a:t>
            </a:r>
            <a:endParaRPr lang="en-US" dirty="0" smtClean="0"/>
          </a:p>
          <a:p>
            <a:r>
              <a:rPr lang="sr-Cyrl-CS" dirty="0" smtClean="0"/>
              <a:t>Прекршајна одговорност</a:t>
            </a:r>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CS" dirty="0" smtClean="0"/>
              <a:t>Закон о здравственој документацији и евиденцијама у области здравства</a:t>
            </a:r>
            <a:endParaRPr lang="en-US" dirty="0"/>
          </a:p>
        </p:txBody>
      </p:sp>
      <p:sp>
        <p:nvSpPr>
          <p:cNvPr id="3" name="Content Placeholder 2"/>
          <p:cNvSpPr>
            <a:spLocks noGrp="1"/>
          </p:cNvSpPr>
          <p:nvPr>
            <p:ph sz="quarter" idx="1"/>
          </p:nvPr>
        </p:nvSpPr>
        <p:spPr/>
        <p:txBody>
          <a:bodyPr>
            <a:normAutofit fontScale="77500" lnSpcReduction="20000"/>
          </a:bodyPr>
          <a:lstStyle/>
          <a:p>
            <a:r>
              <a:rPr lang="ru-RU" dirty="0" smtClean="0"/>
              <a:t>Подаци из медицинске документације пацијента представљају нарочито осетљиве податке о личности. </a:t>
            </a:r>
          </a:p>
          <a:p>
            <a:r>
              <a:rPr lang="ru-RU" dirty="0" smtClean="0"/>
              <a:t>Здравствене установе, приватна пракса и друга правна лица, дужни су да прикупљање и обраду података о личности пацијента врше на начин којим се обезбеђује остваривање права на приватност и права на поверљивост података о личности пацијента, у складу са законом којим се уређују права пацијената и законом којим се уређује заштита података о личности. </a:t>
            </a:r>
          </a:p>
          <a:p>
            <a:r>
              <a:rPr lang="ru-RU" dirty="0" smtClean="0"/>
              <a:t>Дужности чувања података из става 2. овог члана, надлежни здравствени радник, односно здравствени сарадник и друго овлашћено лице може бити ослобођено само на основу писменог пристанка пацијента, односно његовог законског заступника, или на основу одлуке суда.</a:t>
            </a:r>
          </a:p>
          <a:p>
            <a:r>
              <a:rPr lang="ru-RU" dirty="0" smtClean="0"/>
              <a:t>Прекршајна одговорност</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CS" dirty="0" smtClean="0"/>
              <a:t>Закон о правима пацијената</a:t>
            </a:r>
            <a:endParaRPr lang="en-US" dirty="0"/>
          </a:p>
        </p:txBody>
      </p:sp>
      <p:sp>
        <p:nvSpPr>
          <p:cNvPr id="3" name="Content Placeholder 2"/>
          <p:cNvSpPr>
            <a:spLocks noGrp="1"/>
          </p:cNvSpPr>
          <p:nvPr>
            <p:ph sz="quarter" idx="1"/>
          </p:nvPr>
        </p:nvSpPr>
        <p:spPr/>
        <p:txBody>
          <a:bodyPr>
            <a:normAutofit fontScale="62500" lnSpcReduction="20000"/>
          </a:bodyPr>
          <a:lstStyle/>
          <a:p>
            <a:r>
              <a:rPr lang="ru-RU" dirty="0" smtClean="0"/>
              <a:t>Подаци о здравственом стању, односно подаци из медицинске документације, спадају у податке о личности и представљају нарочито осетљиве податке о личности пацијента, у складу са законом. </a:t>
            </a:r>
          </a:p>
          <a:p>
            <a:r>
              <a:rPr lang="ru-RU" dirty="0" smtClean="0"/>
              <a:t>Податке из става 1. овог члана, дужни су да чувају сви здравствени радници, односно здравствени сарадници, као и друга лица запослена у здравственим установама, приватној пракси, организационој јединици високошколске установе здравствене струке која обавља здравствену делатност, другом правном лицу које обавља одређене послове из здравствене делатности у складу са законом, организацији обавезног здравственог осигурања, као и правном лицу које обавља послове добровољног здравственог осигурања, код којих је пацијент здравствено осигуран, а којима су ти подаци доступни и потребни ради остваривања законом утврђених надлежности. </a:t>
            </a:r>
          </a:p>
          <a:p>
            <a:r>
              <a:rPr lang="ru-RU" dirty="0" smtClean="0"/>
              <a:t>Нарочито осетљивим подацима о личности пацијента сматрају се и подаци о људским супстанцама, на основу којих се може утврдити идентитет лица од кога оне потичу. </a:t>
            </a:r>
          </a:p>
          <a:p>
            <a:r>
              <a:rPr lang="ru-RU" dirty="0" smtClean="0"/>
              <a:t>Лица из става 2. овог члана, као и друга лица која неовлашћено, односно без пристанка пацијента или законског заступника, располажу подацима из медицинске документације у супротности са овим чланом, и неовлашћено износе у јавност те податке, одговорни су за одавање нарочито осетљивих података, у складу са законом.</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CS" dirty="0" smtClean="0"/>
              <a:t>Закон о правима пацијената</a:t>
            </a:r>
            <a:endParaRPr lang="en-US" dirty="0"/>
          </a:p>
        </p:txBody>
      </p:sp>
      <p:sp>
        <p:nvSpPr>
          <p:cNvPr id="3" name="Content Placeholder 2"/>
          <p:cNvSpPr>
            <a:spLocks noGrp="1"/>
          </p:cNvSpPr>
          <p:nvPr>
            <p:ph sz="quarter" idx="1"/>
          </p:nvPr>
        </p:nvSpPr>
        <p:spPr/>
        <p:txBody>
          <a:bodyPr>
            <a:normAutofit fontScale="62500" lnSpcReduction="20000"/>
          </a:bodyPr>
          <a:lstStyle/>
          <a:p>
            <a:r>
              <a:rPr lang="ru-RU" sz="2900" dirty="0" smtClean="0"/>
              <a:t>Дужности чувања података из члана 21. став 1. овог закона, надлежни здравствени радници, односно здравствени сарадници, као и друга лица запослена код послодаваца из члана 21. став 2. овог закона, могу бити ослобођени само на основу писменог пристанка пацијента, односно његовог законског заступника, или на основу одлуке суда. </a:t>
            </a:r>
          </a:p>
          <a:p>
            <a:r>
              <a:rPr lang="ru-RU" sz="2900" dirty="0" smtClean="0"/>
              <a:t>Ако је пацијент, односно законски заступник, писменом изјавом или овлашћењем овереним код надлежног органа, а које се чува у медицинској документацији, дао пристанак на саопштавање података о здравственом стању, надлежни здравствени радник може саопштити податке о здравственом стању пацијента. </a:t>
            </a:r>
          </a:p>
          <a:p>
            <a:r>
              <a:rPr lang="ru-RU" sz="2900" dirty="0" smtClean="0"/>
              <a:t>Изузетно од става 2. овог члана, надлежни здравствени радник може саопштити податке о здравственом стању пацијента пунолетном члану уже породице, и у случају када пацијент није дао пристанак на саопштавање података о свом здравственом стању, али је саопштавање тих података неопходно ради избегавања здравственог ризика за члана породице.</a:t>
            </a:r>
          </a:p>
          <a:p>
            <a:r>
              <a:rPr lang="ru-RU" sz="2900" dirty="0" smtClean="0"/>
              <a:t>Прекршајна одговорност</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2800" dirty="0" smtClean="0"/>
              <a:t>Закон о заштити лица са менталним сметњама</a:t>
            </a:r>
            <a:endParaRPr lang="en-US" sz="2800" dirty="0"/>
          </a:p>
        </p:txBody>
      </p:sp>
      <p:sp>
        <p:nvSpPr>
          <p:cNvPr id="3" name="Content Placeholder 2"/>
          <p:cNvSpPr>
            <a:spLocks noGrp="1"/>
          </p:cNvSpPr>
          <p:nvPr>
            <p:ph sz="quarter" idx="1"/>
          </p:nvPr>
        </p:nvSpPr>
        <p:spPr/>
        <p:txBody>
          <a:bodyPr/>
          <a:lstStyle/>
          <a:p>
            <a:r>
              <a:rPr lang="ru-RU" dirty="0" smtClean="0"/>
              <a:t>Подаци о здравственом стању, односно подаци из медицинске документације лица са менталним сметњама, спадају у податке о личности и представљају нарочито осетљиве податке о личности, у складу са законом. </a:t>
            </a:r>
          </a:p>
          <a:p>
            <a:r>
              <a:rPr lang="ru-RU" dirty="0" smtClean="0"/>
              <a:t>Податке из става 1. овог члана дужни су да чувају сви здравствени радници и здравствени сарадници који учествују у лечењу лица са менталним сметњама, као и друга лица запослена у здравственим установама, у складу са законом.</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2800" dirty="0" smtClean="0"/>
              <a:t>Закон о заштити лица са менталним сметњама</a:t>
            </a:r>
            <a:endParaRPr lang="en-US" sz="2800" dirty="0"/>
          </a:p>
        </p:txBody>
      </p:sp>
      <p:sp>
        <p:nvSpPr>
          <p:cNvPr id="3" name="Content Placeholder 2"/>
          <p:cNvSpPr>
            <a:spLocks noGrp="1"/>
          </p:cNvSpPr>
          <p:nvPr>
            <p:ph sz="quarter" idx="1"/>
          </p:nvPr>
        </p:nvSpPr>
        <p:spPr/>
        <p:txBody>
          <a:bodyPr>
            <a:normAutofit fontScale="85000" lnSpcReduction="20000"/>
          </a:bodyPr>
          <a:lstStyle/>
          <a:p>
            <a:r>
              <a:rPr lang="ru-RU" dirty="0" smtClean="0"/>
              <a:t>Не сматра се одавањем података из медицинске документације лица са менталним сметњама: </a:t>
            </a:r>
          </a:p>
          <a:p>
            <a:r>
              <a:rPr lang="ru-RU" dirty="0" smtClean="0"/>
              <a:t>1) откривање сазнања да лице са менталним сметњама припрема извршење кривичног дела; </a:t>
            </a:r>
          </a:p>
          <a:p>
            <a:r>
              <a:rPr lang="ru-RU" dirty="0" smtClean="0"/>
              <a:t>2) откривање, покретање или вођење кривичног поступка за најтежа кривична дела, ако би кривични поступак био знатно успорен или би вођење поступка било онемогућено без откривања иначе заштићених података о личности; </a:t>
            </a:r>
          </a:p>
          <a:p>
            <a:r>
              <a:rPr lang="ru-RU" dirty="0" smtClean="0"/>
              <a:t>3) ако је то у интересу јавног здравља и безбедности; </a:t>
            </a:r>
          </a:p>
          <a:p>
            <a:r>
              <a:rPr lang="ru-RU" dirty="0" smtClean="0"/>
              <a:t>4) ради спречавања излагања другог лица са менталним сметњама непосредној и озбиљној опасности за живот, безбедност или здравље, односно, ако би чување података битно угрозило живот или здравље тог лица или других лица са менталним сметњама.</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2800" dirty="0" smtClean="0"/>
              <a:t>Закон о заштити лица са менталним сметњама</a:t>
            </a:r>
            <a:endParaRPr lang="en-US" sz="2800" dirty="0"/>
          </a:p>
        </p:txBody>
      </p:sp>
      <p:sp>
        <p:nvSpPr>
          <p:cNvPr id="3" name="Content Placeholder 2"/>
          <p:cNvSpPr>
            <a:spLocks noGrp="1"/>
          </p:cNvSpPr>
          <p:nvPr>
            <p:ph sz="quarter" idx="1"/>
          </p:nvPr>
        </p:nvSpPr>
        <p:spPr/>
        <p:txBody>
          <a:bodyPr>
            <a:normAutofit fontScale="92500" lnSpcReduction="20000"/>
          </a:bodyPr>
          <a:lstStyle/>
          <a:p>
            <a:r>
              <a:rPr lang="ru-RU" dirty="0" smtClean="0"/>
              <a:t>Подаци из медицинске документације и евиденције, или копије тих података могу се достављати суду, органу старатељства, организацији обавезног здравственог осигурања, правним лицима које обављају делатност добровољног здравственог осигурања, органу надлежном за послове статистике као и здравственим установама које обављају послове јавног здравља, у складу са законом. </a:t>
            </a:r>
          </a:p>
          <a:p>
            <a:r>
              <a:rPr lang="ru-RU" dirty="0" smtClean="0"/>
              <a:t>Медицинска евиденција и документација која се доставља у складу са ставом 1. овог члана, садржи само оне податке који су неопходни за остваривање сврхе због које се захтева њено достављање.</a:t>
            </a:r>
          </a:p>
          <a:p>
            <a:r>
              <a:rPr lang="ru-RU" dirty="0" smtClean="0"/>
              <a:t>Прекршајна одговорност</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2514600"/>
          </a:xfrm>
        </p:spPr>
        <p:txBody>
          <a:bodyPr>
            <a:noAutofit/>
          </a:bodyPr>
          <a:lstStyle/>
          <a:p>
            <a:pPr algn="ctr"/>
            <a:r>
              <a:rPr lang="sr-Cyrl-CS" sz="3600" dirty="0" smtClean="0"/>
              <a:t/>
            </a:r>
            <a:br>
              <a:rPr lang="sr-Cyrl-CS" sz="3600" dirty="0" smtClean="0"/>
            </a:br>
            <a:r>
              <a:rPr lang="sr-Cyrl-CS" sz="3600" dirty="0" smtClean="0"/>
              <a:t/>
            </a:r>
            <a:br>
              <a:rPr lang="sr-Cyrl-CS" sz="3600" dirty="0" smtClean="0"/>
            </a:br>
            <a:r>
              <a:rPr lang="sr-Cyrl-CS" sz="3600" dirty="0" smtClean="0"/>
              <a:t/>
            </a:r>
            <a:br>
              <a:rPr lang="sr-Cyrl-CS" sz="3600" dirty="0" smtClean="0"/>
            </a:br>
            <a:r>
              <a:rPr lang="sr-Cyrl-CS" sz="3600" dirty="0" smtClean="0"/>
              <a:t/>
            </a:r>
            <a:br>
              <a:rPr lang="sr-Cyrl-CS" sz="3600" dirty="0" smtClean="0"/>
            </a:br>
            <a:r>
              <a:rPr lang="sr-Cyrl-CS" sz="3600" dirty="0" smtClean="0"/>
              <a:t/>
            </a:r>
            <a:br>
              <a:rPr lang="sr-Cyrl-CS" sz="3600" dirty="0" smtClean="0"/>
            </a:br>
            <a:r>
              <a:rPr lang="sr-Cyrl-CS" sz="3600" dirty="0" smtClean="0"/>
              <a:t/>
            </a:r>
            <a:br>
              <a:rPr lang="sr-Cyrl-CS" sz="3600" dirty="0" smtClean="0"/>
            </a:br>
            <a:r>
              <a:rPr lang="sr-Cyrl-CS" sz="3600" dirty="0" smtClean="0"/>
              <a:t/>
            </a:r>
            <a:br>
              <a:rPr lang="sr-Cyrl-CS" sz="3600" dirty="0" smtClean="0"/>
            </a:br>
            <a:r>
              <a:rPr lang="sr-Cyrl-CS" sz="3600" dirty="0" smtClean="0"/>
              <a:t/>
            </a:r>
            <a:br>
              <a:rPr lang="sr-Cyrl-CS" sz="3600" dirty="0" smtClean="0"/>
            </a:br>
            <a:r>
              <a:rPr lang="sr-Cyrl-CS" sz="3600" dirty="0" smtClean="0"/>
              <a:t/>
            </a:r>
            <a:br>
              <a:rPr lang="sr-Cyrl-CS" sz="3600" dirty="0" smtClean="0"/>
            </a:br>
            <a:r>
              <a:rPr lang="sr-Cyrl-CS" sz="3600" dirty="0" smtClean="0"/>
              <a:t/>
            </a:r>
            <a:br>
              <a:rPr lang="sr-Cyrl-CS" sz="3600" dirty="0" smtClean="0"/>
            </a:br>
            <a:r>
              <a:rPr lang="sr-Cyrl-CS" sz="3600" dirty="0" smtClean="0"/>
              <a:t/>
            </a:r>
            <a:br>
              <a:rPr lang="sr-Cyrl-CS" sz="3600" dirty="0" smtClean="0"/>
            </a:br>
            <a:r>
              <a:rPr lang="sr-Cyrl-CS" sz="3600" dirty="0" smtClean="0"/>
              <a:t/>
            </a:r>
            <a:br>
              <a:rPr lang="sr-Cyrl-CS" sz="3600" dirty="0" smtClean="0"/>
            </a:br>
            <a:r>
              <a:rPr lang="sr-Cyrl-CS" sz="3600" dirty="0" smtClean="0"/>
              <a:t/>
            </a:r>
            <a:br>
              <a:rPr lang="sr-Cyrl-CS" sz="3600" dirty="0" smtClean="0"/>
            </a:br>
            <a:r>
              <a:rPr lang="sr-Cyrl-CS" sz="3600" dirty="0" smtClean="0"/>
              <a:t/>
            </a:r>
            <a:br>
              <a:rPr lang="sr-Cyrl-CS" sz="3600" dirty="0" smtClean="0"/>
            </a:br>
            <a:r>
              <a:rPr lang="sr-Cyrl-CS" sz="2400" dirty="0" smtClean="0">
                <a:latin typeface="Times New Roman" pitchFamily="18" charset="0"/>
                <a:cs typeface="Times New Roman" pitchFamily="18" charset="0"/>
              </a:rPr>
              <a:t>Шта су подаци о личности? </a:t>
            </a:r>
            <a:br>
              <a:rPr lang="sr-Cyrl-CS" sz="2400" dirty="0" smtClean="0">
                <a:latin typeface="Times New Roman" pitchFamily="18" charset="0"/>
                <a:cs typeface="Times New Roman" pitchFamily="18" charset="0"/>
              </a:rPr>
            </a:br>
            <a:r>
              <a:rPr lang="sr-Cyrl-CS" sz="2400" dirty="0" smtClean="0">
                <a:latin typeface="Times New Roman" pitchFamily="18" charset="0"/>
                <a:cs typeface="Times New Roman" pitchFamily="18" charset="0"/>
              </a:rPr>
              <a:t>Зашто их треба заштити и од чега?</a:t>
            </a:r>
            <a:br>
              <a:rPr lang="sr-Cyrl-CS" sz="2400" dirty="0" smtClean="0">
                <a:latin typeface="Times New Roman" pitchFamily="18" charset="0"/>
                <a:cs typeface="Times New Roman" pitchFamily="18" charset="0"/>
              </a:rPr>
            </a:br>
            <a:r>
              <a:rPr lang="sr-Cyrl-CS" sz="2400" smtClean="0">
                <a:latin typeface="Times New Roman" pitchFamily="18" charset="0"/>
                <a:cs typeface="Times New Roman" pitchFamily="18" charset="0"/>
              </a:rPr>
              <a:t>Које су специфичности здравствених података?</a:t>
            </a:r>
            <a:r>
              <a:rPr lang="sr-Cyrl-CS" sz="2400" dirty="0" smtClean="0">
                <a:latin typeface="Times New Roman" pitchFamily="18" charset="0"/>
                <a:cs typeface="Times New Roman" pitchFamily="18" charset="0"/>
              </a:rPr>
              <a:t/>
            </a:r>
            <a:br>
              <a:rPr lang="sr-Cyrl-CS" sz="2400" dirty="0" smtClean="0">
                <a:latin typeface="Times New Roman" pitchFamily="18" charset="0"/>
                <a:cs typeface="Times New Roman" pitchFamily="18" charset="0"/>
              </a:rPr>
            </a:br>
            <a:r>
              <a:rPr lang="sr-Cyrl-CS" sz="2400" dirty="0" smtClean="0">
                <a:latin typeface="Times New Roman" pitchFamily="18" charset="0"/>
                <a:cs typeface="Times New Roman" pitchFamily="18" charset="0"/>
              </a:rPr>
              <a:t>Да ли онај ко располаже нашим подацима може угрозити нашу </a:t>
            </a:r>
            <a:r>
              <a:rPr lang="sr-Cyrl-CS" sz="2400" b="1" i="1" u="sng" dirty="0" smtClean="0">
                <a:latin typeface="Times New Roman" pitchFamily="18" charset="0"/>
                <a:cs typeface="Times New Roman" pitchFamily="18" charset="0"/>
              </a:rPr>
              <a:t>приватност</a:t>
            </a:r>
            <a:r>
              <a:rPr lang="sr-Cyrl-CS" sz="2400" dirty="0" smtClean="0">
                <a:latin typeface="Times New Roman" pitchFamily="18" charset="0"/>
                <a:cs typeface="Times New Roman" pitchFamily="18" charset="0"/>
              </a:rPr>
              <a:t> и на који начин?</a:t>
            </a:r>
            <a:r>
              <a:rPr lang="sr-Cyrl-CS" sz="2800" dirty="0" smtClean="0"/>
              <a:t/>
            </a:r>
            <a:br>
              <a:rPr lang="sr-Cyrl-CS" sz="2800" dirty="0" smtClean="0"/>
            </a:br>
            <a:endParaRPr lang="en-US" sz="2800" dirty="0"/>
          </a:p>
        </p:txBody>
      </p:sp>
      <p:pic>
        <p:nvPicPr>
          <p:cNvPr id="4" name="Picture 3" descr="5-things-featured-image.jpg"/>
          <p:cNvPicPr>
            <a:picLocks noChangeAspect="1"/>
          </p:cNvPicPr>
          <p:nvPr/>
        </p:nvPicPr>
        <p:blipFill>
          <a:blip r:embed="rId2" cstate="print"/>
          <a:stretch>
            <a:fillRect/>
          </a:stretch>
        </p:blipFill>
        <p:spPr>
          <a:xfrm>
            <a:off x="2438400" y="2209800"/>
            <a:ext cx="4027735" cy="4343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CS" dirty="0" smtClean="0"/>
              <a:t>Закон о лековима и медицинским средствима</a:t>
            </a:r>
            <a:endParaRPr lang="en-US" dirty="0"/>
          </a:p>
        </p:txBody>
      </p:sp>
      <p:sp>
        <p:nvSpPr>
          <p:cNvPr id="3" name="Content Placeholder 2"/>
          <p:cNvSpPr>
            <a:spLocks noGrp="1"/>
          </p:cNvSpPr>
          <p:nvPr>
            <p:ph sz="quarter" idx="1"/>
          </p:nvPr>
        </p:nvSpPr>
        <p:spPr/>
        <p:txBody>
          <a:bodyPr>
            <a:normAutofit/>
          </a:bodyPr>
          <a:lstStyle/>
          <a:p>
            <a:r>
              <a:rPr lang="ru-RU" dirty="0" smtClean="0"/>
              <a:t>Клиничко испитивање лека може да се спроводи ако је:</a:t>
            </a:r>
          </a:p>
          <a:p>
            <a:r>
              <a:rPr lang="ru-RU" dirty="0" smtClean="0"/>
              <a:t>...</a:t>
            </a:r>
          </a:p>
          <a:p>
            <a:r>
              <a:rPr lang="ru-RU" dirty="0" smtClean="0"/>
              <a:t>4) обезбеђено право испитаника на физички и психички интегритет, приватност, као и заштиту личних података у поступку клиничког испитивања лека;</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7924800" cy="1401762"/>
          </a:xfrm>
        </p:spPr>
        <p:txBody>
          <a:bodyPr>
            <a:noAutofit/>
          </a:bodyPr>
          <a:lstStyle/>
          <a:p>
            <a:r>
              <a:rPr lang="en-GB" sz="1600" b="1" dirty="0" smtClean="0">
                <a:solidFill>
                  <a:srgbClr val="00B0F0"/>
                </a:solidFill>
              </a:rPr>
              <a:t>УРЕДБА (ЕУ) 2016/679 ЕВРОПСКОГ ПАРЛАМЕНТА И САВЕТА</a:t>
            </a:r>
            <a:r>
              <a:rPr lang="sr-Latn-RS" sz="1600" dirty="0" smtClean="0">
                <a:solidFill>
                  <a:srgbClr val="00B0F0"/>
                </a:solidFill>
              </a:rPr>
              <a:t> </a:t>
            </a:r>
            <a:r>
              <a:rPr lang="en-GB" sz="1600" b="1" dirty="0" err="1" smtClean="0">
                <a:solidFill>
                  <a:srgbClr val="00B0F0"/>
                </a:solidFill>
              </a:rPr>
              <a:t>од</a:t>
            </a:r>
            <a:r>
              <a:rPr lang="en-GB" sz="1600" b="1" dirty="0" smtClean="0">
                <a:solidFill>
                  <a:srgbClr val="00B0F0"/>
                </a:solidFill>
              </a:rPr>
              <a:t> 27. </a:t>
            </a:r>
            <a:r>
              <a:rPr lang="en-GB" sz="1600" b="1" dirty="0" err="1" smtClean="0">
                <a:solidFill>
                  <a:srgbClr val="00B0F0"/>
                </a:solidFill>
              </a:rPr>
              <a:t>априла</a:t>
            </a:r>
            <a:r>
              <a:rPr lang="en-GB" sz="1600" b="1" dirty="0" smtClean="0">
                <a:solidFill>
                  <a:srgbClr val="00B0F0"/>
                </a:solidFill>
              </a:rPr>
              <a:t> 2016</a:t>
            </a:r>
            <a:r>
              <a:rPr lang="sr-Latn-RS" sz="1600" b="1" dirty="0" smtClean="0">
                <a:solidFill>
                  <a:srgbClr val="00B0F0"/>
                </a:solidFill>
              </a:rPr>
              <a:t>. </a:t>
            </a:r>
            <a:r>
              <a:rPr lang="en-GB" sz="1600" b="1" dirty="0" smtClean="0">
                <a:solidFill>
                  <a:srgbClr val="00B0F0"/>
                </a:solidFill>
              </a:rPr>
              <a:t>о </a:t>
            </a:r>
            <a:r>
              <a:rPr lang="en-GB" sz="1600" b="1" dirty="0" err="1" smtClean="0">
                <a:solidFill>
                  <a:srgbClr val="00B0F0"/>
                </a:solidFill>
              </a:rPr>
              <a:t>заштити</a:t>
            </a:r>
            <a:r>
              <a:rPr lang="en-GB" sz="1600" b="1" dirty="0" smtClean="0">
                <a:solidFill>
                  <a:srgbClr val="00B0F0"/>
                </a:solidFill>
              </a:rPr>
              <a:t> </a:t>
            </a:r>
            <a:r>
              <a:rPr lang="en-GB" sz="1600" b="1" dirty="0" err="1" smtClean="0">
                <a:solidFill>
                  <a:srgbClr val="00B0F0"/>
                </a:solidFill>
              </a:rPr>
              <a:t>физичких</a:t>
            </a:r>
            <a:r>
              <a:rPr lang="en-GB" sz="1600" b="1" dirty="0" smtClean="0">
                <a:solidFill>
                  <a:srgbClr val="00B0F0"/>
                </a:solidFill>
              </a:rPr>
              <a:t> </a:t>
            </a:r>
            <a:r>
              <a:rPr lang="en-GB" sz="1600" b="1" dirty="0" err="1" smtClean="0">
                <a:solidFill>
                  <a:srgbClr val="00B0F0"/>
                </a:solidFill>
              </a:rPr>
              <a:t>лица</a:t>
            </a:r>
            <a:r>
              <a:rPr lang="en-GB" sz="1600" b="1" dirty="0" smtClean="0">
                <a:solidFill>
                  <a:srgbClr val="00B0F0"/>
                </a:solidFill>
              </a:rPr>
              <a:t> у </a:t>
            </a:r>
            <a:r>
              <a:rPr lang="en-GB" sz="1600" b="1" dirty="0" err="1" smtClean="0">
                <a:solidFill>
                  <a:srgbClr val="00B0F0"/>
                </a:solidFill>
              </a:rPr>
              <a:t>односу</a:t>
            </a:r>
            <a:r>
              <a:rPr lang="en-GB" sz="1600" b="1" dirty="0" smtClean="0">
                <a:solidFill>
                  <a:srgbClr val="00B0F0"/>
                </a:solidFill>
              </a:rPr>
              <a:t> </a:t>
            </a:r>
            <a:r>
              <a:rPr lang="en-GB" sz="1600" b="1" dirty="0" err="1" smtClean="0">
                <a:solidFill>
                  <a:srgbClr val="00B0F0"/>
                </a:solidFill>
              </a:rPr>
              <a:t>на</a:t>
            </a:r>
            <a:r>
              <a:rPr lang="en-GB" sz="1600" b="1" dirty="0" smtClean="0">
                <a:solidFill>
                  <a:srgbClr val="00B0F0"/>
                </a:solidFill>
              </a:rPr>
              <a:t> </a:t>
            </a:r>
            <a:r>
              <a:rPr lang="en-GB" sz="1600" b="1" dirty="0" err="1" smtClean="0">
                <a:solidFill>
                  <a:srgbClr val="00B0F0"/>
                </a:solidFill>
              </a:rPr>
              <a:t>обраду</a:t>
            </a:r>
            <a:r>
              <a:rPr lang="en-GB" sz="1600" b="1" dirty="0" smtClean="0">
                <a:solidFill>
                  <a:srgbClr val="00B0F0"/>
                </a:solidFill>
              </a:rPr>
              <a:t> </a:t>
            </a:r>
            <a:r>
              <a:rPr lang="en-GB" sz="1600" b="1" dirty="0" err="1" smtClean="0">
                <a:solidFill>
                  <a:srgbClr val="00B0F0"/>
                </a:solidFill>
              </a:rPr>
              <a:t>података</a:t>
            </a:r>
            <a:r>
              <a:rPr lang="en-GB" sz="1600" b="1" dirty="0" smtClean="0">
                <a:solidFill>
                  <a:srgbClr val="00B0F0"/>
                </a:solidFill>
              </a:rPr>
              <a:t> о </a:t>
            </a:r>
            <a:r>
              <a:rPr lang="en-GB" sz="1600" b="1" dirty="0" err="1" smtClean="0">
                <a:solidFill>
                  <a:srgbClr val="00B0F0"/>
                </a:solidFill>
              </a:rPr>
              <a:t>личности</a:t>
            </a:r>
            <a:r>
              <a:rPr lang="en-GB" sz="1600" b="1" dirty="0" smtClean="0">
                <a:solidFill>
                  <a:srgbClr val="00B0F0"/>
                </a:solidFill>
              </a:rPr>
              <a:t> и о </a:t>
            </a:r>
            <a:r>
              <a:rPr lang="en-GB" sz="1600" b="1" dirty="0" err="1" smtClean="0">
                <a:solidFill>
                  <a:srgbClr val="00B0F0"/>
                </a:solidFill>
              </a:rPr>
              <a:t>слободном</a:t>
            </a:r>
            <a:r>
              <a:rPr lang="en-GB" sz="1600" b="1" dirty="0" smtClean="0">
                <a:solidFill>
                  <a:srgbClr val="00B0F0"/>
                </a:solidFill>
              </a:rPr>
              <a:t> </a:t>
            </a:r>
            <a:r>
              <a:rPr lang="en-GB" sz="1600" b="1" dirty="0" err="1" smtClean="0">
                <a:solidFill>
                  <a:srgbClr val="00B0F0"/>
                </a:solidFill>
              </a:rPr>
              <a:t>кретању</a:t>
            </a:r>
            <a:r>
              <a:rPr lang="en-GB" sz="1600" b="1" dirty="0" smtClean="0">
                <a:solidFill>
                  <a:srgbClr val="00B0F0"/>
                </a:solidFill>
              </a:rPr>
              <a:t> </a:t>
            </a:r>
            <a:r>
              <a:rPr lang="en-GB" sz="1600" b="1" dirty="0" err="1" smtClean="0">
                <a:solidFill>
                  <a:srgbClr val="00B0F0"/>
                </a:solidFill>
              </a:rPr>
              <a:t>таквих</a:t>
            </a:r>
            <a:r>
              <a:rPr lang="en-GB" sz="1600" b="1" dirty="0" smtClean="0">
                <a:solidFill>
                  <a:srgbClr val="00B0F0"/>
                </a:solidFill>
              </a:rPr>
              <a:t> </a:t>
            </a:r>
            <a:r>
              <a:rPr lang="en-GB" sz="1600" b="1" dirty="0" err="1" smtClean="0">
                <a:solidFill>
                  <a:srgbClr val="00B0F0"/>
                </a:solidFill>
              </a:rPr>
              <a:t>података</a:t>
            </a:r>
            <a:r>
              <a:rPr lang="en-GB" sz="1600" b="1" dirty="0" smtClean="0">
                <a:solidFill>
                  <a:srgbClr val="00B0F0"/>
                </a:solidFill>
              </a:rPr>
              <a:t> и о </a:t>
            </a:r>
            <a:r>
              <a:rPr lang="en-GB" sz="1600" b="1" dirty="0" err="1" smtClean="0">
                <a:solidFill>
                  <a:srgbClr val="00B0F0"/>
                </a:solidFill>
              </a:rPr>
              <a:t>стављању</a:t>
            </a:r>
            <a:r>
              <a:rPr lang="en-GB" sz="1600" b="1" dirty="0" smtClean="0">
                <a:solidFill>
                  <a:srgbClr val="00B0F0"/>
                </a:solidFill>
              </a:rPr>
              <a:t> </a:t>
            </a:r>
            <a:r>
              <a:rPr lang="en-GB" sz="1600" b="1" dirty="0" err="1" smtClean="0">
                <a:solidFill>
                  <a:srgbClr val="00B0F0"/>
                </a:solidFill>
              </a:rPr>
              <a:t>Директиве</a:t>
            </a:r>
            <a:r>
              <a:rPr lang="en-GB" sz="1600" b="1" dirty="0" smtClean="0">
                <a:solidFill>
                  <a:srgbClr val="00B0F0"/>
                </a:solidFill>
              </a:rPr>
              <a:t> 95/46/ЕЗ </a:t>
            </a:r>
            <a:r>
              <a:rPr lang="en-GB" sz="1600" b="1" dirty="0" err="1" smtClean="0">
                <a:solidFill>
                  <a:srgbClr val="00B0F0"/>
                </a:solidFill>
              </a:rPr>
              <a:t>ван</a:t>
            </a:r>
            <a:r>
              <a:rPr lang="en-GB" sz="1600" b="1" dirty="0" smtClean="0">
                <a:solidFill>
                  <a:srgbClr val="00B0F0"/>
                </a:solidFill>
              </a:rPr>
              <a:t> </a:t>
            </a:r>
            <a:r>
              <a:rPr lang="en-GB" sz="1600" b="1" dirty="0" err="1" smtClean="0">
                <a:solidFill>
                  <a:srgbClr val="00B0F0"/>
                </a:solidFill>
              </a:rPr>
              <a:t>снаге</a:t>
            </a:r>
            <a:r>
              <a:rPr lang="en-GB" sz="1600" b="1" dirty="0" smtClean="0">
                <a:solidFill>
                  <a:srgbClr val="00B0F0"/>
                </a:solidFill>
              </a:rPr>
              <a:t> (</a:t>
            </a:r>
            <a:r>
              <a:rPr lang="en-GB" sz="1600" b="1" dirty="0" err="1" smtClean="0">
                <a:solidFill>
                  <a:srgbClr val="00B0F0"/>
                </a:solidFill>
              </a:rPr>
              <a:t>Општа</a:t>
            </a:r>
            <a:r>
              <a:rPr lang="en-GB" sz="1600" b="1" dirty="0" smtClean="0">
                <a:solidFill>
                  <a:srgbClr val="00B0F0"/>
                </a:solidFill>
              </a:rPr>
              <a:t> </a:t>
            </a:r>
            <a:r>
              <a:rPr lang="en-GB" sz="1600" b="1" dirty="0" err="1" smtClean="0">
                <a:solidFill>
                  <a:srgbClr val="00B0F0"/>
                </a:solidFill>
              </a:rPr>
              <a:t>уредба</a:t>
            </a:r>
            <a:r>
              <a:rPr lang="en-GB" sz="1600" b="1" dirty="0" smtClean="0">
                <a:solidFill>
                  <a:srgbClr val="00B0F0"/>
                </a:solidFill>
              </a:rPr>
              <a:t> о </a:t>
            </a:r>
            <a:r>
              <a:rPr lang="en-GB" sz="1600" b="1" dirty="0" err="1" smtClean="0">
                <a:solidFill>
                  <a:srgbClr val="00B0F0"/>
                </a:solidFill>
              </a:rPr>
              <a:t>заштити</a:t>
            </a:r>
            <a:r>
              <a:rPr lang="en-GB" sz="1600" b="1" dirty="0" smtClean="0">
                <a:solidFill>
                  <a:srgbClr val="00B0F0"/>
                </a:solidFill>
              </a:rPr>
              <a:t> </a:t>
            </a:r>
            <a:r>
              <a:rPr lang="en-GB" sz="1600" b="1" dirty="0" err="1" smtClean="0">
                <a:solidFill>
                  <a:srgbClr val="00B0F0"/>
                </a:solidFill>
              </a:rPr>
              <a:t>података</a:t>
            </a:r>
            <a:r>
              <a:rPr lang="en-GB" sz="1600" b="1" dirty="0" smtClean="0">
                <a:solidFill>
                  <a:srgbClr val="00B0F0"/>
                </a:solidFill>
              </a:rPr>
              <a:t>)</a:t>
            </a:r>
            <a:r>
              <a:rPr lang="sr-Latn-RS" sz="1600" b="1" dirty="0" smtClean="0">
                <a:solidFill>
                  <a:srgbClr val="00B0F0"/>
                </a:solidFill>
              </a:rPr>
              <a:t>-</a:t>
            </a:r>
            <a:r>
              <a:rPr lang="sr-Latn-RS" sz="1600" b="1" dirty="0" smtClean="0">
                <a:solidFill>
                  <a:srgbClr val="FF0000"/>
                </a:solidFill>
              </a:rPr>
              <a:t>G</a:t>
            </a:r>
            <a:r>
              <a:rPr lang="en-US" sz="1600" b="1" dirty="0" smtClean="0">
                <a:solidFill>
                  <a:srgbClr val="FF0000"/>
                </a:solidFill>
              </a:rPr>
              <a:t>DPR</a:t>
            </a:r>
            <a:r>
              <a:rPr lang="sr-Cyrl-RS" sz="1600" b="1" dirty="0" smtClean="0">
                <a:solidFill>
                  <a:srgbClr val="FF0000"/>
                </a:solidFill>
              </a:rPr>
              <a:t>-здравство</a:t>
            </a:r>
            <a:endParaRPr lang="en-US" sz="1600" b="1" dirty="0">
              <a:solidFill>
                <a:srgbClr val="FF0000"/>
              </a:solidFill>
            </a:endParaRPr>
          </a:p>
        </p:txBody>
      </p:sp>
      <p:sp>
        <p:nvSpPr>
          <p:cNvPr id="3" name="Content Placeholder 2"/>
          <p:cNvSpPr>
            <a:spLocks noGrp="1"/>
          </p:cNvSpPr>
          <p:nvPr>
            <p:ph sz="quarter" idx="1"/>
          </p:nvPr>
        </p:nvSpPr>
        <p:spPr>
          <a:xfrm>
            <a:off x="914400" y="1524000"/>
            <a:ext cx="7772400" cy="4572000"/>
          </a:xfrm>
        </p:spPr>
        <p:txBody>
          <a:bodyPr>
            <a:normAutofit fontScale="70000" lnSpcReduction="20000"/>
          </a:bodyPr>
          <a:lstStyle/>
          <a:p>
            <a:endParaRPr lang="sr-Latn-RS" dirty="0" smtClean="0"/>
          </a:p>
          <a:p>
            <a:r>
              <a:rPr lang="en-GB" dirty="0" err="1" smtClean="0"/>
              <a:t>подаци</a:t>
            </a:r>
            <a:r>
              <a:rPr lang="en-GB" dirty="0" smtClean="0"/>
              <a:t> о </a:t>
            </a:r>
            <a:r>
              <a:rPr lang="en-GB" dirty="0" err="1" smtClean="0"/>
              <a:t>личности</a:t>
            </a:r>
            <a:r>
              <a:rPr lang="en-GB" dirty="0" smtClean="0"/>
              <a:t> </a:t>
            </a:r>
            <a:r>
              <a:rPr lang="en-GB" dirty="0" err="1" smtClean="0"/>
              <a:t>који</a:t>
            </a:r>
            <a:r>
              <a:rPr lang="en-GB" dirty="0" smtClean="0"/>
              <a:t> </a:t>
            </a:r>
            <a:r>
              <a:rPr lang="en-GB" dirty="0" err="1" smtClean="0"/>
              <a:t>се</a:t>
            </a:r>
            <a:r>
              <a:rPr lang="en-GB" dirty="0" smtClean="0"/>
              <a:t> </a:t>
            </a:r>
            <a:r>
              <a:rPr lang="en-GB" dirty="0" err="1" smtClean="0"/>
              <a:t>односе</a:t>
            </a:r>
            <a:r>
              <a:rPr lang="en-GB" dirty="0" smtClean="0"/>
              <a:t> </a:t>
            </a:r>
            <a:r>
              <a:rPr lang="en-GB" dirty="0" err="1" smtClean="0"/>
              <a:t>на</a:t>
            </a:r>
            <a:r>
              <a:rPr lang="en-GB" dirty="0" smtClean="0"/>
              <a:t> </a:t>
            </a:r>
            <a:r>
              <a:rPr lang="en-GB" dirty="0" err="1" smtClean="0"/>
              <a:t>здравље</a:t>
            </a:r>
            <a:r>
              <a:rPr lang="en-GB" dirty="0" smtClean="0"/>
              <a:t> </a:t>
            </a:r>
            <a:r>
              <a:rPr lang="en-GB" dirty="0" err="1" smtClean="0"/>
              <a:t>морају</a:t>
            </a:r>
            <a:r>
              <a:rPr lang="en-GB" dirty="0" smtClean="0"/>
              <a:t> </a:t>
            </a:r>
            <a:r>
              <a:rPr lang="en-GB" dirty="0" err="1" smtClean="0"/>
              <a:t>да</a:t>
            </a:r>
            <a:r>
              <a:rPr lang="en-GB" dirty="0" smtClean="0"/>
              <a:t> </a:t>
            </a:r>
            <a:r>
              <a:rPr lang="en-GB" dirty="0" err="1" smtClean="0"/>
              <a:t>обухватају</a:t>
            </a:r>
            <a:r>
              <a:rPr lang="en-GB" dirty="0" smtClean="0"/>
              <a:t> </a:t>
            </a:r>
            <a:r>
              <a:rPr lang="en-GB" dirty="0" err="1" smtClean="0"/>
              <a:t>све</a:t>
            </a:r>
            <a:r>
              <a:rPr lang="en-GB" dirty="0" smtClean="0"/>
              <a:t> </a:t>
            </a:r>
            <a:r>
              <a:rPr lang="en-GB" dirty="0" err="1" smtClean="0"/>
              <a:t>податке</a:t>
            </a:r>
            <a:r>
              <a:rPr lang="en-GB" dirty="0" smtClean="0"/>
              <a:t> </a:t>
            </a:r>
            <a:r>
              <a:rPr lang="en-GB" dirty="0" err="1" smtClean="0"/>
              <a:t>који</a:t>
            </a:r>
            <a:r>
              <a:rPr lang="en-GB" dirty="0" smtClean="0"/>
              <a:t> </a:t>
            </a:r>
            <a:r>
              <a:rPr lang="en-GB" dirty="0" err="1" smtClean="0"/>
              <a:t>се</a:t>
            </a:r>
            <a:r>
              <a:rPr lang="en-GB" dirty="0" smtClean="0"/>
              <a:t> </a:t>
            </a:r>
            <a:r>
              <a:rPr lang="en-GB" dirty="0" err="1" smtClean="0"/>
              <a:t>односе</a:t>
            </a:r>
            <a:r>
              <a:rPr lang="en-GB" dirty="0" smtClean="0"/>
              <a:t> </a:t>
            </a:r>
            <a:r>
              <a:rPr lang="en-GB" dirty="0" err="1" smtClean="0"/>
              <a:t>на</a:t>
            </a:r>
            <a:r>
              <a:rPr lang="en-GB" dirty="0" smtClean="0"/>
              <a:t> </a:t>
            </a:r>
            <a:r>
              <a:rPr lang="en-GB" dirty="0" err="1" smtClean="0"/>
              <a:t>здравствено</a:t>
            </a:r>
            <a:r>
              <a:rPr lang="en-GB" dirty="0" smtClean="0"/>
              <a:t> </a:t>
            </a:r>
            <a:r>
              <a:rPr lang="en-GB" dirty="0" err="1" smtClean="0"/>
              <a:t>стање</a:t>
            </a:r>
            <a:r>
              <a:rPr lang="en-GB" dirty="0" smtClean="0"/>
              <a:t> </a:t>
            </a:r>
            <a:r>
              <a:rPr lang="en-GB" dirty="0" err="1" smtClean="0"/>
              <a:t>лица</a:t>
            </a:r>
            <a:r>
              <a:rPr lang="en-GB" dirty="0" smtClean="0"/>
              <a:t> </a:t>
            </a:r>
            <a:r>
              <a:rPr lang="en-GB" dirty="0" err="1" smtClean="0"/>
              <a:t>на</a:t>
            </a:r>
            <a:r>
              <a:rPr lang="en-GB" dirty="0" smtClean="0"/>
              <a:t> </a:t>
            </a:r>
            <a:r>
              <a:rPr lang="en-GB" dirty="0" err="1" smtClean="0"/>
              <a:t>које</a:t>
            </a:r>
            <a:r>
              <a:rPr lang="en-GB" dirty="0" smtClean="0"/>
              <a:t> </a:t>
            </a:r>
            <a:r>
              <a:rPr lang="en-GB" dirty="0" err="1" smtClean="0"/>
              <a:t>се</a:t>
            </a:r>
            <a:r>
              <a:rPr lang="en-GB" dirty="0" smtClean="0"/>
              <a:t> </a:t>
            </a:r>
            <a:r>
              <a:rPr lang="en-GB" dirty="0" err="1" smtClean="0"/>
              <a:t>подаци</a:t>
            </a:r>
            <a:r>
              <a:rPr lang="en-GB" dirty="0" smtClean="0"/>
              <a:t> </a:t>
            </a:r>
            <a:r>
              <a:rPr lang="en-GB" dirty="0" err="1" smtClean="0"/>
              <a:t>односе</a:t>
            </a:r>
            <a:r>
              <a:rPr lang="en-GB" dirty="0" smtClean="0"/>
              <a:t>, а </a:t>
            </a:r>
            <a:r>
              <a:rPr lang="en-GB" dirty="0" err="1" smtClean="0"/>
              <a:t>који</a:t>
            </a:r>
            <a:r>
              <a:rPr lang="en-GB" dirty="0" smtClean="0"/>
              <a:t> </a:t>
            </a:r>
            <a:r>
              <a:rPr lang="en-GB" dirty="0" err="1" smtClean="0"/>
              <a:t>откривају</a:t>
            </a:r>
            <a:r>
              <a:rPr lang="en-GB" dirty="0" smtClean="0"/>
              <a:t> </a:t>
            </a:r>
            <a:r>
              <a:rPr lang="en-GB" dirty="0" err="1" smtClean="0"/>
              <a:t>информације</a:t>
            </a:r>
            <a:r>
              <a:rPr lang="en-GB" dirty="0" smtClean="0"/>
              <a:t> у </a:t>
            </a:r>
            <a:r>
              <a:rPr lang="en-GB" dirty="0" err="1" smtClean="0"/>
              <a:t>вези</a:t>
            </a:r>
            <a:r>
              <a:rPr lang="en-GB" dirty="0" smtClean="0"/>
              <a:t> </a:t>
            </a:r>
            <a:r>
              <a:rPr lang="en-GB" dirty="0" err="1" smtClean="0"/>
              <a:t>са</a:t>
            </a:r>
            <a:r>
              <a:rPr lang="en-GB" dirty="0" smtClean="0"/>
              <a:t> </a:t>
            </a:r>
            <a:r>
              <a:rPr lang="en-GB" dirty="0" err="1" smtClean="0"/>
              <a:t>прошлим</a:t>
            </a:r>
            <a:r>
              <a:rPr lang="en-GB" dirty="0" smtClean="0"/>
              <a:t>, </a:t>
            </a:r>
            <a:r>
              <a:rPr lang="en-GB" dirty="0" err="1" smtClean="0"/>
              <a:t>садашњим</a:t>
            </a:r>
            <a:r>
              <a:rPr lang="en-GB" dirty="0" smtClean="0"/>
              <a:t> </a:t>
            </a:r>
            <a:r>
              <a:rPr lang="en-GB" dirty="0" err="1" smtClean="0"/>
              <a:t>или</a:t>
            </a:r>
            <a:r>
              <a:rPr lang="en-GB" dirty="0" smtClean="0"/>
              <a:t> </a:t>
            </a:r>
            <a:r>
              <a:rPr lang="en-GB" dirty="0" err="1" smtClean="0"/>
              <a:t>будућим</a:t>
            </a:r>
            <a:r>
              <a:rPr lang="en-GB" dirty="0" smtClean="0"/>
              <a:t> </a:t>
            </a:r>
            <a:r>
              <a:rPr lang="en-GB" dirty="0" err="1" smtClean="0"/>
              <a:t>физичким</a:t>
            </a:r>
            <a:r>
              <a:rPr lang="en-GB" dirty="0" smtClean="0"/>
              <a:t> </a:t>
            </a:r>
            <a:r>
              <a:rPr lang="en-GB" dirty="0" err="1" smtClean="0"/>
              <a:t>или</a:t>
            </a:r>
            <a:r>
              <a:rPr lang="en-GB" dirty="0" smtClean="0"/>
              <a:t> </a:t>
            </a:r>
            <a:r>
              <a:rPr lang="en-GB" dirty="0" err="1" smtClean="0"/>
              <a:t>психичким</a:t>
            </a:r>
            <a:r>
              <a:rPr lang="en-GB" dirty="0" smtClean="0"/>
              <a:t> </a:t>
            </a:r>
            <a:r>
              <a:rPr lang="en-GB" dirty="0" err="1" smtClean="0"/>
              <a:t>здравственим</a:t>
            </a:r>
            <a:r>
              <a:rPr lang="en-GB" dirty="0" smtClean="0"/>
              <a:t> </a:t>
            </a:r>
            <a:r>
              <a:rPr lang="en-GB" dirty="0" err="1" smtClean="0"/>
              <a:t>стањем</a:t>
            </a:r>
            <a:r>
              <a:rPr lang="en-GB" dirty="0" smtClean="0"/>
              <a:t> </a:t>
            </a:r>
            <a:r>
              <a:rPr lang="en-GB" dirty="0" err="1" smtClean="0"/>
              <a:t>лица</a:t>
            </a:r>
            <a:r>
              <a:rPr lang="en-GB" dirty="0" smtClean="0"/>
              <a:t> </a:t>
            </a:r>
            <a:r>
              <a:rPr lang="en-GB" dirty="0" err="1" smtClean="0"/>
              <a:t>на</a:t>
            </a:r>
            <a:r>
              <a:rPr lang="en-GB" dirty="0" smtClean="0"/>
              <a:t> </a:t>
            </a:r>
            <a:r>
              <a:rPr lang="en-GB" dirty="0" err="1" smtClean="0"/>
              <a:t>које</a:t>
            </a:r>
            <a:r>
              <a:rPr lang="en-GB" dirty="0" smtClean="0"/>
              <a:t> </a:t>
            </a:r>
            <a:r>
              <a:rPr lang="en-GB" dirty="0" err="1" smtClean="0"/>
              <a:t>се</a:t>
            </a:r>
            <a:r>
              <a:rPr lang="en-GB" dirty="0" smtClean="0"/>
              <a:t> </a:t>
            </a:r>
            <a:r>
              <a:rPr lang="en-GB" dirty="0" err="1" smtClean="0"/>
              <a:t>подаци</a:t>
            </a:r>
            <a:r>
              <a:rPr lang="en-GB" dirty="0" smtClean="0"/>
              <a:t> </a:t>
            </a:r>
            <a:r>
              <a:rPr lang="en-GB" dirty="0" err="1" smtClean="0"/>
              <a:t>односе</a:t>
            </a:r>
            <a:r>
              <a:rPr lang="en-GB" dirty="0" smtClean="0"/>
              <a:t>. </a:t>
            </a:r>
            <a:r>
              <a:rPr lang="en-GB" dirty="0" err="1" smtClean="0"/>
              <a:t>То</a:t>
            </a:r>
            <a:r>
              <a:rPr lang="en-GB" dirty="0" smtClean="0"/>
              <a:t> </a:t>
            </a:r>
            <a:r>
              <a:rPr lang="en-GB" dirty="0" err="1" smtClean="0"/>
              <a:t>укључује</a:t>
            </a:r>
            <a:r>
              <a:rPr lang="en-GB" dirty="0" smtClean="0"/>
              <a:t> </a:t>
            </a:r>
            <a:r>
              <a:rPr lang="en-GB" dirty="0" err="1" smtClean="0"/>
              <a:t>информације</a:t>
            </a:r>
            <a:r>
              <a:rPr lang="en-GB" dirty="0" smtClean="0"/>
              <a:t> о </a:t>
            </a:r>
            <a:r>
              <a:rPr lang="en-GB" dirty="0" err="1" smtClean="0"/>
              <a:t>физичком</a:t>
            </a:r>
            <a:r>
              <a:rPr lang="en-GB" dirty="0" smtClean="0"/>
              <a:t> </a:t>
            </a:r>
            <a:r>
              <a:rPr lang="en-GB" dirty="0" err="1" smtClean="0"/>
              <a:t>лицу</a:t>
            </a:r>
            <a:r>
              <a:rPr lang="en-GB" dirty="0" smtClean="0"/>
              <a:t> </a:t>
            </a:r>
            <a:r>
              <a:rPr lang="en-GB" dirty="0" err="1" smtClean="0"/>
              <a:t>прикупљене</a:t>
            </a:r>
            <a:r>
              <a:rPr lang="en-GB" dirty="0" smtClean="0"/>
              <a:t> </a:t>
            </a:r>
            <a:r>
              <a:rPr lang="en-GB" dirty="0" err="1" smtClean="0"/>
              <a:t>приликом</a:t>
            </a:r>
            <a:r>
              <a:rPr lang="en-GB" dirty="0" smtClean="0"/>
              <a:t> </a:t>
            </a:r>
            <a:r>
              <a:rPr lang="en-GB" dirty="0" err="1" smtClean="0"/>
              <a:t>регистрације</a:t>
            </a:r>
            <a:r>
              <a:rPr lang="en-GB" dirty="0" smtClean="0"/>
              <a:t> </a:t>
            </a:r>
            <a:r>
              <a:rPr lang="en-GB" dirty="0" err="1" smtClean="0"/>
              <a:t>за</a:t>
            </a:r>
            <a:r>
              <a:rPr lang="en-GB" dirty="0" smtClean="0"/>
              <a:t> </a:t>
            </a:r>
            <a:r>
              <a:rPr lang="en-GB" dirty="0" err="1" smtClean="0"/>
              <a:t>здравствене</a:t>
            </a:r>
            <a:r>
              <a:rPr lang="en-GB" dirty="0" smtClean="0"/>
              <a:t> </a:t>
            </a:r>
            <a:r>
              <a:rPr lang="en-GB" dirty="0" err="1" smtClean="0"/>
              <a:t>услуге</a:t>
            </a:r>
            <a:r>
              <a:rPr lang="en-GB" dirty="0" smtClean="0"/>
              <a:t> </a:t>
            </a:r>
            <a:r>
              <a:rPr lang="en-GB" dirty="0" err="1" smtClean="0"/>
              <a:t>или</a:t>
            </a:r>
            <a:r>
              <a:rPr lang="en-GB" dirty="0" smtClean="0"/>
              <a:t> </a:t>
            </a:r>
            <a:r>
              <a:rPr lang="en-GB" dirty="0" err="1" smtClean="0"/>
              <a:t>приликом</a:t>
            </a:r>
            <a:r>
              <a:rPr lang="en-GB" dirty="0" smtClean="0"/>
              <a:t> </a:t>
            </a:r>
            <a:r>
              <a:rPr lang="en-GB" dirty="0" err="1" smtClean="0"/>
              <a:t>пружања</a:t>
            </a:r>
            <a:r>
              <a:rPr lang="en-GB" dirty="0" smtClean="0"/>
              <a:t> </a:t>
            </a:r>
            <a:r>
              <a:rPr lang="en-GB" dirty="0" err="1" smtClean="0"/>
              <a:t>здравствених</a:t>
            </a:r>
            <a:r>
              <a:rPr lang="en-GB" dirty="0" smtClean="0"/>
              <a:t> </a:t>
            </a:r>
            <a:r>
              <a:rPr lang="en-GB" dirty="0" err="1" smtClean="0"/>
              <a:t>услуга</a:t>
            </a:r>
            <a:r>
              <a:rPr lang="en-GB" dirty="0" smtClean="0"/>
              <a:t> </a:t>
            </a:r>
            <a:r>
              <a:rPr lang="en-GB" dirty="0" err="1" smtClean="0"/>
              <a:t>том</a:t>
            </a:r>
            <a:r>
              <a:rPr lang="en-GB" dirty="0" smtClean="0"/>
              <a:t> </a:t>
            </a:r>
            <a:r>
              <a:rPr lang="en-GB" dirty="0" err="1" smtClean="0"/>
              <a:t>физичком</a:t>
            </a:r>
            <a:r>
              <a:rPr lang="en-GB" dirty="0" smtClean="0"/>
              <a:t> </a:t>
            </a:r>
            <a:r>
              <a:rPr lang="en-GB" dirty="0" err="1" smtClean="0"/>
              <a:t>лицу</a:t>
            </a:r>
            <a:r>
              <a:rPr lang="en-GB" dirty="0" smtClean="0"/>
              <a:t> </a:t>
            </a:r>
            <a:r>
              <a:rPr lang="en-GB" dirty="0" err="1" smtClean="0"/>
              <a:t>како</a:t>
            </a:r>
            <a:r>
              <a:rPr lang="en-GB" dirty="0" smtClean="0"/>
              <a:t> </a:t>
            </a:r>
            <a:r>
              <a:rPr lang="en-GB" dirty="0" err="1" smtClean="0"/>
              <a:t>је</a:t>
            </a:r>
            <a:r>
              <a:rPr lang="en-GB" dirty="0" smtClean="0"/>
              <a:t> </a:t>
            </a:r>
            <a:r>
              <a:rPr lang="en-GB" dirty="0" err="1" smtClean="0"/>
              <a:t>наведено</a:t>
            </a:r>
            <a:r>
              <a:rPr lang="en-GB" dirty="0" smtClean="0"/>
              <a:t> у </a:t>
            </a:r>
            <a:r>
              <a:rPr lang="en-GB" dirty="0" err="1" smtClean="0"/>
              <a:t>Директиви</a:t>
            </a:r>
            <a:r>
              <a:rPr lang="en-GB" dirty="0" smtClean="0"/>
              <a:t> 2011/24/ЕУ </a:t>
            </a:r>
            <a:r>
              <a:rPr lang="en-GB" dirty="0" err="1" smtClean="0"/>
              <a:t>Европског</a:t>
            </a:r>
            <a:r>
              <a:rPr lang="en-GB" dirty="0" smtClean="0"/>
              <a:t> </a:t>
            </a:r>
            <a:r>
              <a:rPr lang="en-GB" dirty="0" err="1" smtClean="0"/>
              <a:t>парламента</a:t>
            </a:r>
            <a:r>
              <a:rPr lang="en-GB" dirty="0" smtClean="0"/>
              <a:t> и </a:t>
            </a:r>
            <a:r>
              <a:rPr lang="en-GB" dirty="0" err="1" smtClean="0"/>
              <a:t>Савета</a:t>
            </a:r>
            <a:r>
              <a:rPr lang="en-GB" dirty="0" smtClean="0">
                <a:hlinkClick r:id="rId2"/>
              </a:rPr>
              <a:t> (</a:t>
            </a:r>
            <a:r>
              <a:rPr lang="en-GB" baseline="30000" dirty="0" smtClean="0">
                <a:hlinkClick r:id="rId2"/>
              </a:rPr>
              <a:t>9</a:t>
            </a:r>
            <a:r>
              <a:rPr lang="en-GB" dirty="0" smtClean="0">
                <a:hlinkClick r:id="rId2"/>
              </a:rPr>
              <a:t>)</a:t>
            </a:r>
            <a:r>
              <a:rPr lang="en-GB" dirty="0" smtClean="0"/>
              <a:t>; </a:t>
            </a:r>
            <a:r>
              <a:rPr lang="en-GB" dirty="0" err="1" smtClean="0"/>
              <a:t>број</a:t>
            </a:r>
            <a:r>
              <a:rPr lang="en-GB" dirty="0" smtClean="0"/>
              <a:t>, </a:t>
            </a:r>
            <a:r>
              <a:rPr lang="en-GB" dirty="0" err="1" smtClean="0"/>
              <a:t>симбол</a:t>
            </a:r>
            <a:r>
              <a:rPr lang="en-GB" dirty="0" smtClean="0"/>
              <a:t> </a:t>
            </a:r>
            <a:r>
              <a:rPr lang="en-GB" dirty="0" err="1" smtClean="0"/>
              <a:t>или</a:t>
            </a:r>
            <a:r>
              <a:rPr lang="en-GB" dirty="0" smtClean="0"/>
              <a:t> </a:t>
            </a:r>
            <a:r>
              <a:rPr lang="en-GB" dirty="0" err="1" smtClean="0"/>
              <a:t>ознаку</a:t>
            </a:r>
            <a:r>
              <a:rPr lang="en-GB" dirty="0" smtClean="0"/>
              <a:t> </a:t>
            </a:r>
            <a:r>
              <a:rPr lang="en-GB" dirty="0" err="1" smtClean="0"/>
              <a:t>која</a:t>
            </a:r>
            <a:r>
              <a:rPr lang="en-GB" dirty="0" smtClean="0"/>
              <a:t> </a:t>
            </a:r>
            <a:r>
              <a:rPr lang="en-GB" dirty="0" err="1" smtClean="0"/>
              <a:t>је</a:t>
            </a:r>
            <a:r>
              <a:rPr lang="en-GB" dirty="0" smtClean="0"/>
              <a:t> </a:t>
            </a:r>
            <a:r>
              <a:rPr lang="en-GB" dirty="0" err="1" smtClean="0"/>
              <a:t>физичком</a:t>
            </a:r>
            <a:r>
              <a:rPr lang="en-GB" dirty="0" smtClean="0"/>
              <a:t> </a:t>
            </a:r>
            <a:r>
              <a:rPr lang="en-GB" dirty="0" err="1" smtClean="0"/>
              <a:t>лицу</a:t>
            </a:r>
            <a:r>
              <a:rPr lang="en-GB" dirty="0" smtClean="0"/>
              <a:t> </a:t>
            </a:r>
            <a:r>
              <a:rPr lang="en-GB" dirty="0" err="1" smtClean="0"/>
              <a:t>додељена</a:t>
            </a:r>
            <a:r>
              <a:rPr lang="en-GB" dirty="0" smtClean="0"/>
              <a:t> у </a:t>
            </a:r>
            <a:r>
              <a:rPr lang="en-GB" dirty="0" err="1" smtClean="0"/>
              <a:t>сврху</a:t>
            </a:r>
            <a:r>
              <a:rPr lang="en-GB" dirty="0" smtClean="0"/>
              <a:t> </a:t>
            </a:r>
            <a:r>
              <a:rPr lang="en-GB" dirty="0" err="1" smtClean="0"/>
              <a:t>његове</a:t>
            </a:r>
            <a:r>
              <a:rPr lang="en-GB" dirty="0" smtClean="0"/>
              <a:t> </a:t>
            </a:r>
            <a:r>
              <a:rPr lang="en-GB" dirty="0" err="1" smtClean="0"/>
              <a:t>јединствене</a:t>
            </a:r>
            <a:r>
              <a:rPr lang="en-GB" dirty="0" smtClean="0"/>
              <a:t> </a:t>
            </a:r>
            <a:r>
              <a:rPr lang="en-GB" dirty="0" err="1" smtClean="0"/>
              <a:t>идентификације</a:t>
            </a:r>
            <a:r>
              <a:rPr lang="en-GB" dirty="0" smtClean="0"/>
              <a:t> </a:t>
            </a:r>
            <a:r>
              <a:rPr lang="en-GB" dirty="0" err="1" smtClean="0"/>
              <a:t>за</a:t>
            </a:r>
            <a:r>
              <a:rPr lang="en-GB" dirty="0" smtClean="0"/>
              <a:t> </a:t>
            </a:r>
            <a:r>
              <a:rPr lang="en-GB" dirty="0" err="1" smtClean="0"/>
              <a:t>здравствене</a:t>
            </a:r>
            <a:r>
              <a:rPr lang="en-GB" dirty="0" smtClean="0"/>
              <a:t> </a:t>
            </a:r>
            <a:r>
              <a:rPr lang="en-GB" dirty="0" err="1" smtClean="0"/>
              <a:t>сврхе</a:t>
            </a:r>
            <a:r>
              <a:rPr lang="en-GB" dirty="0" smtClean="0"/>
              <a:t>; </a:t>
            </a:r>
            <a:r>
              <a:rPr lang="en-GB" dirty="0" err="1" smtClean="0"/>
              <a:t>информације</a:t>
            </a:r>
            <a:r>
              <a:rPr lang="en-GB" dirty="0" smtClean="0"/>
              <a:t> </a:t>
            </a:r>
            <a:r>
              <a:rPr lang="en-GB" dirty="0" err="1" smtClean="0"/>
              <a:t>добијене</a:t>
            </a:r>
            <a:r>
              <a:rPr lang="en-GB" dirty="0" smtClean="0"/>
              <a:t> </a:t>
            </a:r>
            <a:r>
              <a:rPr lang="en-GB" dirty="0" err="1" smtClean="0"/>
              <a:t>из</a:t>
            </a:r>
            <a:r>
              <a:rPr lang="en-GB" dirty="0" smtClean="0"/>
              <a:t> </a:t>
            </a:r>
            <a:r>
              <a:rPr lang="en-GB" dirty="0" err="1" smtClean="0"/>
              <a:t>тестирања</a:t>
            </a:r>
            <a:r>
              <a:rPr lang="en-GB" dirty="0" smtClean="0"/>
              <a:t> </a:t>
            </a:r>
            <a:r>
              <a:rPr lang="en-GB" dirty="0" err="1" smtClean="0"/>
              <a:t>или</a:t>
            </a:r>
            <a:r>
              <a:rPr lang="en-GB" dirty="0" smtClean="0"/>
              <a:t> </a:t>
            </a:r>
            <a:r>
              <a:rPr lang="en-GB" dirty="0" err="1" smtClean="0"/>
              <a:t>испитивања</a:t>
            </a:r>
            <a:r>
              <a:rPr lang="en-GB" dirty="0" smtClean="0"/>
              <a:t> </a:t>
            </a:r>
            <a:r>
              <a:rPr lang="en-GB" dirty="0" err="1" smtClean="0"/>
              <a:t>дела</a:t>
            </a:r>
            <a:r>
              <a:rPr lang="en-GB" dirty="0" smtClean="0"/>
              <a:t> </a:t>
            </a:r>
            <a:r>
              <a:rPr lang="en-GB" dirty="0" err="1" smtClean="0"/>
              <a:t>тела</a:t>
            </a:r>
            <a:r>
              <a:rPr lang="en-GB" dirty="0" smtClean="0"/>
              <a:t> </a:t>
            </a:r>
            <a:r>
              <a:rPr lang="en-GB" dirty="0" err="1" smtClean="0"/>
              <a:t>или</a:t>
            </a:r>
            <a:r>
              <a:rPr lang="en-GB" dirty="0" smtClean="0"/>
              <a:t> </a:t>
            </a:r>
            <a:r>
              <a:rPr lang="en-GB" dirty="0" err="1" smtClean="0"/>
              <a:t>телесне</a:t>
            </a:r>
            <a:r>
              <a:rPr lang="en-GB" dirty="0" smtClean="0"/>
              <a:t> </a:t>
            </a:r>
            <a:r>
              <a:rPr lang="en-GB" dirty="0" err="1" smtClean="0"/>
              <a:t>супстанце</a:t>
            </a:r>
            <a:r>
              <a:rPr lang="en-GB" dirty="0" smtClean="0"/>
              <a:t>, </a:t>
            </a:r>
            <a:r>
              <a:rPr lang="en-GB" dirty="0" err="1" smtClean="0"/>
              <a:t>између</a:t>
            </a:r>
            <a:r>
              <a:rPr lang="en-GB" dirty="0" smtClean="0"/>
              <a:t> </a:t>
            </a:r>
            <a:r>
              <a:rPr lang="en-GB" dirty="0" err="1" smtClean="0"/>
              <a:t>осталог</a:t>
            </a:r>
            <a:r>
              <a:rPr lang="en-GB" dirty="0" smtClean="0"/>
              <a:t> </a:t>
            </a:r>
            <a:r>
              <a:rPr lang="en-GB" dirty="0" err="1" smtClean="0"/>
              <a:t>из</a:t>
            </a:r>
            <a:r>
              <a:rPr lang="en-GB" dirty="0" smtClean="0"/>
              <a:t> </a:t>
            </a:r>
            <a:r>
              <a:rPr lang="en-GB" dirty="0" err="1" smtClean="0"/>
              <a:t>генетских</a:t>
            </a:r>
            <a:r>
              <a:rPr lang="en-GB" dirty="0" smtClean="0"/>
              <a:t> </a:t>
            </a:r>
            <a:r>
              <a:rPr lang="en-GB" dirty="0" err="1" smtClean="0"/>
              <a:t>података</a:t>
            </a:r>
            <a:r>
              <a:rPr lang="en-GB" dirty="0" smtClean="0"/>
              <a:t> и </a:t>
            </a:r>
            <a:r>
              <a:rPr lang="en-GB" dirty="0" err="1" smtClean="0"/>
              <a:t>биолошких</a:t>
            </a:r>
            <a:r>
              <a:rPr lang="en-GB" dirty="0" smtClean="0"/>
              <a:t> </a:t>
            </a:r>
            <a:r>
              <a:rPr lang="en-GB" dirty="0" err="1" smtClean="0"/>
              <a:t>узорака</a:t>
            </a:r>
            <a:r>
              <a:rPr lang="en-GB" dirty="0" smtClean="0"/>
              <a:t>; и </a:t>
            </a:r>
            <a:r>
              <a:rPr lang="en-GB" dirty="0" err="1" smtClean="0"/>
              <a:t>било</a:t>
            </a:r>
            <a:r>
              <a:rPr lang="en-GB" dirty="0" smtClean="0"/>
              <a:t> </a:t>
            </a:r>
            <a:r>
              <a:rPr lang="en-GB" dirty="0" err="1" smtClean="0"/>
              <a:t>коју</a:t>
            </a:r>
            <a:r>
              <a:rPr lang="en-GB" dirty="0" smtClean="0"/>
              <a:t> </a:t>
            </a:r>
            <a:r>
              <a:rPr lang="en-GB" dirty="0" err="1" smtClean="0"/>
              <a:t>информацију</a:t>
            </a:r>
            <a:r>
              <a:rPr lang="en-GB" dirty="0" smtClean="0"/>
              <a:t> о, </a:t>
            </a:r>
            <a:r>
              <a:rPr lang="en-GB" dirty="0" err="1" smtClean="0"/>
              <a:t>на</a:t>
            </a:r>
            <a:r>
              <a:rPr lang="en-GB" dirty="0" smtClean="0"/>
              <a:t> </a:t>
            </a:r>
            <a:r>
              <a:rPr lang="en-GB" dirty="0" err="1" smtClean="0"/>
              <a:t>пример</a:t>
            </a:r>
            <a:r>
              <a:rPr lang="en-GB" dirty="0" smtClean="0"/>
              <a:t>, </a:t>
            </a:r>
            <a:r>
              <a:rPr lang="en-GB" dirty="0" err="1" smtClean="0"/>
              <a:t>болести</a:t>
            </a:r>
            <a:r>
              <a:rPr lang="en-GB" dirty="0" smtClean="0"/>
              <a:t>, </a:t>
            </a:r>
            <a:r>
              <a:rPr lang="en-GB" dirty="0" err="1" smtClean="0"/>
              <a:t>инвалидитету</a:t>
            </a:r>
            <a:r>
              <a:rPr lang="en-GB" dirty="0" smtClean="0"/>
              <a:t>, </a:t>
            </a:r>
            <a:r>
              <a:rPr lang="en-GB" dirty="0" err="1" smtClean="0"/>
              <a:t>ризику</a:t>
            </a:r>
            <a:r>
              <a:rPr lang="en-GB" dirty="0" smtClean="0"/>
              <a:t> </a:t>
            </a:r>
            <a:r>
              <a:rPr lang="en-GB" dirty="0" err="1" smtClean="0"/>
              <a:t>од</a:t>
            </a:r>
            <a:r>
              <a:rPr lang="en-GB" dirty="0" smtClean="0"/>
              <a:t> </a:t>
            </a:r>
            <a:r>
              <a:rPr lang="en-GB" dirty="0" err="1" smtClean="0"/>
              <a:t>болести</a:t>
            </a:r>
            <a:r>
              <a:rPr lang="en-GB" dirty="0" smtClean="0"/>
              <a:t>, </a:t>
            </a:r>
            <a:r>
              <a:rPr lang="en-GB" dirty="0" err="1" smtClean="0"/>
              <a:t>историји</a:t>
            </a:r>
            <a:r>
              <a:rPr lang="en-GB" dirty="0" smtClean="0"/>
              <a:t> </a:t>
            </a:r>
            <a:r>
              <a:rPr lang="en-GB" dirty="0" err="1" smtClean="0"/>
              <a:t>болести</a:t>
            </a:r>
            <a:r>
              <a:rPr lang="en-GB" dirty="0" smtClean="0"/>
              <a:t>, </a:t>
            </a:r>
            <a:r>
              <a:rPr lang="en-GB" dirty="0" err="1" smtClean="0"/>
              <a:t>клиничком</a:t>
            </a:r>
            <a:r>
              <a:rPr lang="en-GB" dirty="0" smtClean="0"/>
              <a:t> </a:t>
            </a:r>
            <a:r>
              <a:rPr lang="en-GB" dirty="0" err="1" smtClean="0"/>
              <a:t>лечењу</a:t>
            </a:r>
            <a:r>
              <a:rPr lang="en-GB" dirty="0" smtClean="0"/>
              <a:t> </a:t>
            </a:r>
            <a:r>
              <a:rPr lang="en-GB" dirty="0" err="1" smtClean="0"/>
              <a:t>или</a:t>
            </a:r>
            <a:r>
              <a:rPr lang="en-GB" dirty="0" smtClean="0"/>
              <a:t> </a:t>
            </a:r>
            <a:r>
              <a:rPr lang="en-GB" dirty="0" err="1" smtClean="0"/>
              <a:t>физиолошком</a:t>
            </a:r>
            <a:r>
              <a:rPr lang="en-GB" dirty="0" smtClean="0"/>
              <a:t> </a:t>
            </a:r>
            <a:r>
              <a:rPr lang="en-GB" dirty="0" err="1" smtClean="0"/>
              <a:t>или</a:t>
            </a:r>
            <a:r>
              <a:rPr lang="en-GB" dirty="0" smtClean="0"/>
              <a:t> </a:t>
            </a:r>
            <a:r>
              <a:rPr lang="en-GB" dirty="0" err="1" smtClean="0"/>
              <a:t>биомедицинском</a:t>
            </a:r>
            <a:r>
              <a:rPr lang="en-GB" dirty="0" smtClean="0"/>
              <a:t> </a:t>
            </a:r>
            <a:r>
              <a:rPr lang="en-GB" dirty="0" err="1" smtClean="0"/>
              <a:t>стању</a:t>
            </a:r>
            <a:r>
              <a:rPr lang="en-GB" dirty="0" smtClean="0"/>
              <a:t> </a:t>
            </a:r>
            <a:r>
              <a:rPr lang="en-GB" dirty="0" err="1" smtClean="0"/>
              <a:t>лица</a:t>
            </a:r>
            <a:r>
              <a:rPr lang="en-GB" dirty="0" smtClean="0"/>
              <a:t> </a:t>
            </a:r>
            <a:r>
              <a:rPr lang="en-GB" dirty="0" err="1" smtClean="0"/>
              <a:t>на</a:t>
            </a:r>
            <a:r>
              <a:rPr lang="en-GB" dirty="0" smtClean="0"/>
              <a:t> </a:t>
            </a:r>
            <a:r>
              <a:rPr lang="en-GB" dirty="0" err="1" smtClean="0"/>
              <a:t>које</a:t>
            </a:r>
            <a:r>
              <a:rPr lang="en-GB" dirty="0" smtClean="0"/>
              <a:t> </a:t>
            </a:r>
            <a:r>
              <a:rPr lang="en-GB" dirty="0" err="1" smtClean="0"/>
              <a:t>се</a:t>
            </a:r>
            <a:r>
              <a:rPr lang="en-GB" dirty="0" smtClean="0"/>
              <a:t> </a:t>
            </a:r>
            <a:r>
              <a:rPr lang="en-GB" dirty="0" err="1" smtClean="0"/>
              <a:t>подаци</a:t>
            </a:r>
            <a:r>
              <a:rPr lang="en-GB" dirty="0" smtClean="0"/>
              <a:t> </a:t>
            </a:r>
            <a:r>
              <a:rPr lang="en-GB" dirty="0" err="1" smtClean="0"/>
              <a:t>односе</a:t>
            </a:r>
            <a:r>
              <a:rPr lang="en-GB" dirty="0" smtClean="0"/>
              <a:t> </a:t>
            </a:r>
            <a:r>
              <a:rPr lang="en-GB" dirty="0" err="1" smtClean="0"/>
              <a:t>независно</a:t>
            </a:r>
            <a:r>
              <a:rPr lang="en-GB" dirty="0" smtClean="0"/>
              <a:t> </a:t>
            </a:r>
            <a:r>
              <a:rPr lang="en-GB" dirty="0" err="1" smtClean="0"/>
              <a:t>без</a:t>
            </a:r>
            <a:r>
              <a:rPr lang="en-GB" dirty="0" smtClean="0"/>
              <a:t> </a:t>
            </a:r>
            <a:r>
              <a:rPr lang="en-GB" dirty="0" err="1" smtClean="0"/>
              <a:t>обзира</a:t>
            </a:r>
            <a:r>
              <a:rPr lang="en-GB" dirty="0" smtClean="0"/>
              <a:t> </a:t>
            </a:r>
            <a:r>
              <a:rPr lang="en-GB" dirty="0" err="1" smtClean="0"/>
              <a:t>на</a:t>
            </a:r>
            <a:r>
              <a:rPr lang="en-GB" dirty="0" smtClean="0"/>
              <a:t> </a:t>
            </a:r>
            <a:r>
              <a:rPr lang="en-GB" dirty="0" err="1" smtClean="0"/>
              <a:t>њихов</a:t>
            </a:r>
            <a:r>
              <a:rPr lang="en-GB" dirty="0" smtClean="0"/>
              <a:t> </a:t>
            </a:r>
            <a:r>
              <a:rPr lang="en-GB" dirty="0" err="1" smtClean="0"/>
              <a:t>извор</a:t>
            </a:r>
            <a:r>
              <a:rPr lang="en-GB" dirty="0" smtClean="0"/>
              <a:t>, </a:t>
            </a:r>
            <a:r>
              <a:rPr lang="en-GB" dirty="0" err="1" smtClean="0"/>
              <a:t>на</a:t>
            </a:r>
            <a:r>
              <a:rPr lang="en-GB" dirty="0" smtClean="0"/>
              <a:t> </a:t>
            </a:r>
            <a:r>
              <a:rPr lang="en-GB" dirty="0" err="1" smtClean="0"/>
              <a:t>пример</a:t>
            </a:r>
            <a:r>
              <a:rPr lang="en-GB" dirty="0" smtClean="0"/>
              <a:t> </a:t>
            </a:r>
            <a:r>
              <a:rPr lang="en-GB" dirty="0" err="1" smtClean="0"/>
              <a:t>од</a:t>
            </a:r>
            <a:r>
              <a:rPr lang="en-GB" dirty="0" smtClean="0"/>
              <a:t> </a:t>
            </a:r>
            <a:r>
              <a:rPr lang="en-GB" dirty="0" err="1" smtClean="0"/>
              <a:t>лекара</a:t>
            </a:r>
            <a:r>
              <a:rPr lang="en-GB" dirty="0" smtClean="0"/>
              <a:t> </a:t>
            </a:r>
            <a:r>
              <a:rPr lang="en-GB" dirty="0" err="1" smtClean="0"/>
              <a:t>или</a:t>
            </a:r>
            <a:r>
              <a:rPr lang="en-GB" dirty="0" smtClean="0"/>
              <a:t> </a:t>
            </a:r>
            <a:r>
              <a:rPr lang="en-GB" dirty="0" err="1" smtClean="0"/>
              <a:t>другог</a:t>
            </a:r>
            <a:r>
              <a:rPr lang="en-GB" dirty="0" smtClean="0"/>
              <a:t> </a:t>
            </a:r>
            <a:r>
              <a:rPr lang="en-GB" dirty="0" err="1" smtClean="0"/>
              <a:t>здравственог</a:t>
            </a:r>
            <a:r>
              <a:rPr lang="en-GB" dirty="0" smtClean="0"/>
              <a:t> </a:t>
            </a:r>
            <a:r>
              <a:rPr lang="en-GB" dirty="0" err="1" smtClean="0"/>
              <a:t>радника</a:t>
            </a:r>
            <a:r>
              <a:rPr lang="en-GB" dirty="0" smtClean="0"/>
              <a:t>, </a:t>
            </a:r>
            <a:r>
              <a:rPr lang="en-GB" dirty="0" err="1" smtClean="0"/>
              <a:t>болнице</a:t>
            </a:r>
            <a:r>
              <a:rPr lang="en-GB" dirty="0" smtClean="0"/>
              <a:t>, </a:t>
            </a:r>
            <a:r>
              <a:rPr lang="en-GB" dirty="0" err="1" smtClean="0"/>
              <a:t>медицинског</a:t>
            </a:r>
            <a:r>
              <a:rPr lang="en-GB" dirty="0" smtClean="0"/>
              <a:t> </a:t>
            </a:r>
            <a:r>
              <a:rPr lang="en-GB" dirty="0" err="1" smtClean="0"/>
              <a:t>уређаја</a:t>
            </a:r>
            <a:r>
              <a:rPr lang="en-GB" dirty="0" smtClean="0"/>
              <a:t> </a:t>
            </a:r>
            <a:r>
              <a:rPr lang="en-GB" dirty="0" err="1" smtClean="0"/>
              <a:t>или</a:t>
            </a:r>
            <a:r>
              <a:rPr lang="en-GB" dirty="0" smtClean="0"/>
              <a:t> </a:t>
            </a:r>
            <a:r>
              <a:rPr lang="en-GB" i="1" dirty="0" smtClean="0"/>
              <a:t>in vitro</a:t>
            </a:r>
            <a:r>
              <a:rPr lang="en-GB" dirty="0" smtClean="0"/>
              <a:t> </a:t>
            </a:r>
            <a:r>
              <a:rPr lang="en-GB" dirty="0" err="1" smtClean="0"/>
              <a:t>дијагностичког</a:t>
            </a:r>
            <a:r>
              <a:rPr lang="en-GB" dirty="0" smtClean="0"/>
              <a:t> </a:t>
            </a:r>
            <a:r>
              <a:rPr lang="en-GB" dirty="0" err="1" smtClean="0"/>
              <a:t>теста</a:t>
            </a:r>
            <a:r>
              <a:rPr lang="en-GB" dirty="0" smtClean="0"/>
              <a:t>.</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solidFill>
                  <a:srgbClr val="FF0000"/>
                </a:solidFill>
              </a:rPr>
              <a:t>GDPR-</a:t>
            </a:r>
            <a:r>
              <a:rPr lang="sr-Cyrl-RS" dirty="0" smtClean="0">
                <a:solidFill>
                  <a:srgbClr val="FF0000"/>
                </a:solidFill>
              </a:rPr>
              <a:t>правосуђе</a:t>
            </a:r>
            <a:endParaRPr lang="en-US" dirty="0">
              <a:solidFill>
                <a:srgbClr val="FF0000"/>
              </a:solidFill>
            </a:endParaRPr>
          </a:p>
        </p:txBody>
      </p:sp>
      <p:sp>
        <p:nvSpPr>
          <p:cNvPr id="3" name="Content Placeholder 2"/>
          <p:cNvSpPr>
            <a:spLocks noGrp="1"/>
          </p:cNvSpPr>
          <p:nvPr>
            <p:ph sz="quarter" idx="1"/>
          </p:nvPr>
        </p:nvSpPr>
        <p:spPr/>
        <p:txBody>
          <a:bodyPr>
            <a:normAutofit fontScale="77500" lnSpcReduction="20000"/>
          </a:bodyPr>
          <a:lstStyle/>
          <a:p>
            <a:r>
              <a:rPr lang="sr-Cyrl-RS" dirty="0" smtClean="0"/>
              <a:t>Тачка</a:t>
            </a:r>
            <a:r>
              <a:rPr lang="en-GB" dirty="0" smtClean="0"/>
              <a:t>(20)</a:t>
            </a:r>
            <a:endParaRPr lang="en-US" dirty="0" smtClean="0"/>
          </a:p>
          <a:p>
            <a:r>
              <a:rPr lang="en-GB" dirty="0" smtClean="0"/>
              <a:t> </a:t>
            </a:r>
            <a:r>
              <a:rPr lang="en-GB" dirty="0" err="1" smtClean="0"/>
              <a:t>иако</a:t>
            </a:r>
            <a:r>
              <a:rPr lang="en-GB" dirty="0" smtClean="0"/>
              <a:t> </a:t>
            </a:r>
            <a:r>
              <a:rPr lang="en-GB" dirty="0" err="1" smtClean="0"/>
              <a:t>се</a:t>
            </a:r>
            <a:r>
              <a:rPr lang="en-GB" dirty="0" smtClean="0"/>
              <a:t> </a:t>
            </a:r>
            <a:r>
              <a:rPr lang="en-GB" dirty="0" err="1" smtClean="0"/>
              <a:t>ова</a:t>
            </a:r>
            <a:r>
              <a:rPr lang="en-GB" dirty="0" smtClean="0"/>
              <a:t> </a:t>
            </a:r>
            <a:r>
              <a:rPr lang="en-GB" dirty="0" err="1" smtClean="0"/>
              <a:t>уредба</a:t>
            </a:r>
            <a:r>
              <a:rPr lang="en-GB" dirty="0" smtClean="0"/>
              <a:t> </a:t>
            </a:r>
            <a:r>
              <a:rPr lang="en-GB" dirty="0" err="1" smtClean="0"/>
              <a:t>између</a:t>
            </a:r>
            <a:r>
              <a:rPr lang="en-GB" dirty="0" smtClean="0"/>
              <a:t> </a:t>
            </a:r>
            <a:r>
              <a:rPr lang="en-GB" dirty="0" err="1" smtClean="0"/>
              <a:t>осталог</a:t>
            </a:r>
            <a:r>
              <a:rPr lang="en-GB" dirty="0" smtClean="0"/>
              <a:t> </a:t>
            </a:r>
            <a:r>
              <a:rPr lang="en-GB" dirty="0" err="1" smtClean="0"/>
              <a:t>примењује</a:t>
            </a:r>
            <a:r>
              <a:rPr lang="en-GB" dirty="0" smtClean="0"/>
              <a:t> </a:t>
            </a:r>
            <a:r>
              <a:rPr lang="en-GB" dirty="0" err="1" smtClean="0"/>
              <a:t>на</a:t>
            </a:r>
            <a:r>
              <a:rPr lang="en-GB" dirty="0" smtClean="0"/>
              <a:t> </a:t>
            </a:r>
            <a:r>
              <a:rPr lang="en-GB" dirty="0" err="1" smtClean="0"/>
              <a:t>активности</a:t>
            </a:r>
            <a:r>
              <a:rPr lang="en-GB" dirty="0" smtClean="0"/>
              <a:t> </a:t>
            </a:r>
            <a:r>
              <a:rPr lang="en-GB" dirty="0" err="1" smtClean="0"/>
              <a:t>судова</a:t>
            </a:r>
            <a:r>
              <a:rPr lang="en-GB" dirty="0" smtClean="0"/>
              <a:t> и </a:t>
            </a:r>
            <a:r>
              <a:rPr lang="en-GB" dirty="0" err="1" smtClean="0"/>
              <a:t>других</a:t>
            </a:r>
            <a:r>
              <a:rPr lang="en-GB" dirty="0" smtClean="0"/>
              <a:t> </a:t>
            </a:r>
            <a:r>
              <a:rPr lang="en-GB" dirty="0" err="1" smtClean="0"/>
              <a:t>правосудних</a:t>
            </a:r>
            <a:r>
              <a:rPr lang="en-GB" dirty="0" smtClean="0"/>
              <a:t> </a:t>
            </a:r>
            <a:r>
              <a:rPr lang="en-GB" dirty="0" err="1" smtClean="0"/>
              <a:t>органа</a:t>
            </a:r>
            <a:r>
              <a:rPr lang="en-GB" dirty="0" smtClean="0"/>
              <a:t>, </a:t>
            </a:r>
            <a:r>
              <a:rPr lang="en-GB" dirty="0" err="1" smtClean="0"/>
              <a:t>право</a:t>
            </a:r>
            <a:r>
              <a:rPr lang="en-GB" dirty="0" smtClean="0"/>
              <a:t> </a:t>
            </a:r>
            <a:r>
              <a:rPr lang="en-GB" dirty="0" err="1" smtClean="0"/>
              <a:t>Уније</a:t>
            </a:r>
            <a:r>
              <a:rPr lang="en-GB" dirty="0" smtClean="0"/>
              <a:t> </a:t>
            </a:r>
            <a:r>
              <a:rPr lang="en-GB" dirty="0" err="1" smtClean="0"/>
              <a:t>или</a:t>
            </a:r>
            <a:r>
              <a:rPr lang="en-GB" dirty="0" smtClean="0"/>
              <a:t> </a:t>
            </a:r>
            <a:r>
              <a:rPr lang="en-GB" dirty="0" err="1" smtClean="0"/>
              <a:t>право</a:t>
            </a:r>
            <a:r>
              <a:rPr lang="en-GB" dirty="0" smtClean="0"/>
              <a:t> </a:t>
            </a:r>
            <a:r>
              <a:rPr lang="en-GB" dirty="0" err="1" smtClean="0"/>
              <a:t>државе</a:t>
            </a:r>
            <a:r>
              <a:rPr lang="en-GB" dirty="0" smtClean="0"/>
              <a:t> </a:t>
            </a:r>
            <a:r>
              <a:rPr lang="en-GB" dirty="0" err="1" smtClean="0"/>
              <a:t>чланице</a:t>
            </a:r>
            <a:r>
              <a:rPr lang="en-GB" dirty="0" smtClean="0"/>
              <a:t> </a:t>
            </a:r>
            <a:r>
              <a:rPr lang="en-GB" dirty="0" err="1" smtClean="0"/>
              <a:t>може</a:t>
            </a:r>
            <a:r>
              <a:rPr lang="en-GB" dirty="0" smtClean="0"/>
              <a:t> </a:t>
            </a:r>
            <a:r>
              <a:rPr lang="en-GB" dirty="0" err="1" smtClean="0"/>
              <a:t>да</a:t>
            </a:r>
            <a:r>
              <a:rPr lang="en-GB" dirty="0" smtClean="0"/>
              <a:t> </a:t>
            </a:r>
            <a:r>
              <a:rPr lang="en-GB" dirty="0" err="1" smtClean="0"/>
              <a:t>одреди</a:t>
            </a:r>
            <a:r>
              <a:rPr lang="en-GB" dirty="0" smtClean="0"/>
              <a:t> </a:t>
            </a:r>
            <a:r>
              <a:rPr lang="en-GB" dirty="0" err="1" smtClean="0"/>
              <a:t>радње</a:t>
            </a:r>
            <a:r>
              <a:rPr lang="en-GB" dirty="0" smtClean="0"/>
              <a:t> и </a:t>
            </a:r>
            <a:r>
              <a:rPr lang="en-GB" dirty="0" err="1" smtClean="0"/>
              <a:t>поступке</a:t>
            </a:r>
            <a:r>
              <a:rPr lang="en-GB" dirty="0" smtClean="0"/>
              <a:t> </a:t>
            </a:r>
            <a:r>
              <a:rPr lang="en-GB" dirty="0" err="1" smtClean="0"/>
              <a:t>обраде</a:t>
            </a:r>
            <a:r>
              <a:rPr lang="en-GB" dirty="0" smtClean="0"/>
              <a:t> у </a:t>
            </a:r>
            <a:r>
              <a:rPr lang="en-GB" dirty="0" err="1" smtClean="0"/>
              <a:t>вези</a:t>
            </a:r>
            <a:r>
              <a:rPr lang="en-GB" dirty="0" smtClean="0"/>
              <a:t> с </a:t>
            </a:r>
            <a:r>
              <a:rPr lang="en-GB" dirty="0" err="1" smtClean="0"/>
              <a:t>обрадом</a:t>
            </a:r>
            <a:r>
              <a:rPr lang="en-GB" dirty="0" smtClean="0"/>
              <a:t> </a:t>
            </a:r>
            <a:r>
              <a:rPr lang="en-GB" dirty="0" err="1" smtClean="0"/>
              <a:t>података</a:t>
            </a:r>
            <a:r>
              <a:rPr lang="en-GB" dirty="0" smtClean="0"/>
              <a:t> о </a:t>
            </a:r>
            <a:r>
              <a:rPr lang="en-GB" dirty="0" err="1" smtClean="0"/>
              <a:t>личности</a:t>
            </a:r>
            <a:r>
              <a:rPr lang="en-GB" dirty="0" smtClean="0"/>
              <a:t> </a:t>
            </a:r>
            <a:r>
              <a:rPr lang="en-GB" dirty="0" err="1" smtClean="0"/>
              <a:t>коју</a:t>
            </a:r>
            <a:r>
              <a:rPr lang="en-GB" dirty="0" smtClean="0"/>
              <a:t> </a:t>
            </a:r>
            <a:r>
              <a:rPr lang="en-GB" dirty="0" err="1" smtClean="0"/>
              <a:t>обављају</a:t>
            </a:r>
            <a:r>
              <a:rPr lang="en-GB" dirty="0" smtClean="0"/>
              <a:t> </a:t>
            </a:r>
            <a:r>
              <a:rPr lang="en-GB" dirty="0" err="1" smtClean="0"/>
              <a:t>судови</a:t>
            </a:r>
            <a:r>
              <a:rPr lang="en-GB" dirty="0" smtClean="0"/>
              <a:t> и </a:t>
            </a:r>
            <a:r>
              <a:rPr lang="en-GB" dirty="0" err="1" smtClean="0"/>
              <a:t>други</a:t>
            </a:r>
            <a:r>
              <a:rPr lang="en-GB" dirty="0" smtClean="0"/>
              <a:t> </a:t>
            </a:r>
            <a:r>
              <a:rPr lang="en-GB" dirty="0" err="1" smtClean="0"/>
              <a:t>правосудни</a:t>
            </a:r>
            <a:r>
              <a:rPr lang="en-GB" dirty="0" smtClean="0"/>
              <a:t> </a:t>
            </a:r>
            <a:r>
              <a:rPr lang="en-GB" dirty="0" err="1" smtClean="0"/>
              <a:t>органи</a:t>
            </a:r>
            <a:r>
              <a:rPr lang="en-GB" dirty="0" smtClean="0"/>
              <a:t>. </a:t>
            </a:r>
            <a:r>
              <a:rPr lang="en-GB" dirty="0" err="1" smtClean="0"/>
              <a:t>Надлежност</a:t>
            </a:r>
            <a:r>
              <a:rPr lang="en-GB" dirty="0" smtClean="0"/>
              <a:t> </a:t>
            </a:r>
            <a:r>
              <a:rPr lang="en-GB" dirty="0" err="1" smtClean="0"/>
              <a:t>надзорних</a:t>
            </a:r>
            <a:r>
              <a:rPr lang="en-GB" dirty="0" smtClean="0"/>
              <a:t> </a:t>
            </a:r>
            <a:r>
              <a:rPr lang="en-GB" dirty="0" err="1" smtClean="0"/>
              <a:t>органа</a:t>
            </a:r>
            <a:r>
              <a:rPr lang="en-GB" dirty="0" smtClean="0"/>
              <a:t> </a:t>
            </a:r>
            <a:r>
              <a:rPr lang="en-GB" dirty="0" err="1" smtClean="0"/>
              <a:t>не</a:t>
            </a:r>
            <a:r>
              <a:rPr lang="en-GB" dirty="0" smtClean="0"/>
              <a:t> </a:t>
            </a:r>
            <a:r>
              <a:rPr lang="en-GB" dirty="0" err="1" smtClean="0"/>
              <a:t>треба</a:t>
            </a:r>
            <a:r>
              <a:rPr lang="en-GB" dirty="0" smtClean="0"/>
              <a:t> </a:t>
            </a:r>
            <a:r>
              <a:rPr lang="en-GB" dirty="0" err="1" smtClean="0"/>
              <a:t>да</a:t>
            </a:r>
            <a:r>
              <a:rPr lang="en-GB" dirty="0" smtClean="0"/>
              <a:t> </a:t>
            </a:r>
            <a:r>
              <a:rPr lang="en-GB" dirty="0" err="1" smtClean="0"/>
              <a:t>обухвата</a:t>
            </a:r>
            <a:r>
              <a:rPr lang="en-GB" dirty="0" smtClean="0"/>
              <a:t> </a:t>
            </a:r>
            <a:r>
              <a:rPr lang="en-GB" dirty="0" err="1" smtClean="0"/>
              <a:t>обраду</a:t>
            </a:r>
            <a:r>
              <a:rPr lang="en-GB" dirty="0" smtClean="0"/>
              <a:t> </a:t>
            </a:r>
            <a:r>
              <a:rPr lang="en-GB" dirty="0" err="1" smtClean="0"/>
              <a:t>података</a:t>
            </a:r>
            <a:r>
              <a:rPr lang="en-GB" dirty="0" smtClean="0"/>
              <a:t> о </a:t>
            </a:r>
            <a:r>
              <a:rPr lang="en-GB" dirty="0" err="1" smtClean="0"/>
              <a:t>личности</a:t>
            </a:r>
            <a:r>
              <a:rPr lang="en-GB" dirty="0" smtClean="0"/>
              <a:t> </a:t>
            </a:r>
            <a:r>
              <a:rPr lang="en-GB" dirty="0" err="1" smtClean="0"/>
              <a:t>када</a:t>
            </a:r>
            <a:r>
              <a:rPr lang="en-GB" dirty="0" smtClean="0"/>
              <a:t> </a:t>
            </a:r>
            <a:r>
              <a:rPr lang="en-GB" dirty="0" err="1" smtClean="0"/>
              <a:t>судови</a:t>
            </a:r>
            <a:r>
              <a:rPr lang="en-GB" dirty="0" smtClean="0"/>
              <a:t> </a:t>
            </a:r>
            <a:r>
              <a:rPr lang="en-GB" dirty="0" err="1" smtClean="0"/>
              <a:t>поступају</a:t>
            </a:r>
            <a:r>
              <a:rPr lang="en-GB" dirty="0" smtClean="0"/>
              <a:t> у </a:t>
            </a:r>
            <a:r>
              <a:rPr lang="en-GB" dirty="0" err="1" smtClean="0"/>
              <a:t>судском</a:t>
            </a:r>
            <a:r>
              <a:rPr lang="en-GB" dirty="0" smtClean="0"/>
              <a:t> </a:t>
            </a:r>
            <a:r>
              <a:rPr lang="en-GB" dirty="0" err="1" smtClean="0"/>
              <a:t>својству</a:t>
            </a:r>
            <a:r>
              <a:rPr lang="en-GB" dirty="0" smtClean="0"/>
              <a:t>, </a:t>
            </a:r>
            <a:r>
              <a:rPr lang="en-GB" dirty="0" err="1" smtClean="0"/>
              <a:t>како</a:t>
            </a:r>
            <a:r>
              <a:rPr lang="en-GB" dirty="0" smtClean="0"/>
              <a:t> </a:t>
            </a:r>
            <a:r>
              <a:rPr lang="en-GB" dirty="0" err="1" smtClean="0"/>
              <a:t>би</a:t>
            </a:r>
            <a:r>
              <a:rPr lang="en-GB" dirty="0" smtClean="0"/>
              <a:t> </a:t>
            </a:r>
            <a:r>
              <a:rPr lang="en-GB" dirty="0" err="1" smtClean="0"/>
              <a:t>се</a:t>
            </a:r>
            <a:r>
              <a:rPr lang="en-GB" dirty="0" smtClean="0"/>
              <a:t> </a:t>
            </a:r>
            <a:r>
              <a:rPr lang="en-GB" dirty="0" err="1" smtClean="0"/>
              <a:t>заштитила</a:t>
            </a:r>
            <a:r>
              <a:rPr lang="en-GB" dirty="0" smtClean="0"/>
              <a:t> </a:t>
            </a:r>
            <a:r>
              <a:rPr lang="en-GB" dirty="0" err="1" smtClean="0"/>
              <a:t>независност</a:t>
            </a:r>
            <a:r>
              <a:rPr lang="en-GB" dirty="0" smtClean="0"/>
              <a:t> </a:t>
            </a:r>
            <a:r>
              <a:rPr lang="en-GB" dirty="0" err="1" smtClean="0"/>
              <a:t>правосуђа</a:t>
            </a:r>
            <a:r>
              <a:rPr lang="en-GB" dirty="0" smtClean="0"/>
              <a:t> у </a:t>
            </a:r>
            <a:r>
              <a:rPr lang="en-GB" dirty="0" err="1" smtClean="0"/>
              <a:t>обављању</a:t>
            </a:r>
            <a:r>
              <a:rPr lang="en-GB" dirty="0" smtClean="0"/>
              <a:t> </a:t>
            </a:r>
            <a:r>
              <a:rPr lang="en-GB" dirty="0" err="1" smtClean="0"/>
              <a:t>судских</a:t>
            </a:r>
            <a:r>
              <a:rPr lang="en-GB" dirty="0" smtClean="0"/>
              <a:t> </a:t>
            </a:r>
            <a:r>
              <a:rPr lang="en-GB" dirty="0" err="1" smtClean="0"/>
              <a:t>задатака</a:t>
            </a:r>
            <a:r>
              <a:rPr lang="en-GB" dirty="0" smtClean="0"/>
              <a:t>, </a:t>
            </a:r>
            <a:r>
              <a:rPr lang="en-GB" dirty="0" err="1" smtClean="0"/>
              <a:t>укључујући</a:t>
            </a:r>
            <a:r>
              <a:rPr lang="en-GB" dirty="0" smtClean="0"/>
              <a:t> и </a:t>
            </a:r>
            <a:r>
              <a:rPr lang="en-GB" dirty="0" err="1" smtClean="0"/>
              <a:t>доношење</a:t>
            </a:r>
            <a:r>
              <a:rPr lang="en-GB" dirty="0" smtClean="0"/>
              <a:t> </a:t>
            </a:r>
            <a:r>
              <a:rPr lang="en-GB" dirty="0" err="1" smtClean="0"/>
              <a:t>одлука</a:t>
            </a:r>
            <a:r>
              <a:rPr lang="en-GB" dirty="0" smtClean="0"/>
              <a:t>. </a:t>
            </a:r>
            <a:r>
              <a:rPr lang="en-GB" dirty="0" err="1" smtClean="0"/>
              <a:t>Требало</a:t>
            </a:r>
            <a:r>
              <a:rPr lang="en-GB" dirty="0" smtClean="0"/>
              <a:t> </a:t>
            </a:r>
            <a:r>
              <a:rPr lang="en-GB" dirty="0" err="1" smtClean="0"/>
              <a:t>би</a:t>
            </a:r>
            <a:r>
              <a:rPr lang="en-GB" dirty="0" smtClean="0"/>
              <a:t> </a:t>
            </a:r>
            <a:r>
              <a:rPr lang="en-GB" dirty="0" err="1" smtClean="0"/>
              <a:t>да</a:t>
            </a:r>
            <a:r>
              <a:rPr lang="en-GB" dirty="0" smtClean="0"/>
              <a:t> </a:t>
            </a:r>
            <a:r>
              <a:rPr lang="en-GB" dirty="0" err="1" smtClean="0"/>
              <a:t>буде</a:t>
            </a:r>
            <a:r>
              <a:rPr lang="en-GB" dirty="0" smtClean="0"/>
              <a:t> </a:t>
            </a:r>
            <a:r>
              <a:rPr lang="en-GB" dirty="0" err="1" smtClean="0"/>
              <a:t>могуће</a:t>
            </a:r>
            <a:r>
              <a:rPr lang="en-GB" dirty="0" smtClean="0"/>
              <a:t> </a:t>
            </a:r>
            <a:r>
              <a:rPr lang="en-GB" dirty="0" err="1" smtClean="0"/>
              <a:t>да</a:t>
            </a:r>
            <a:r>
              <a:rPr lang="en-GB" dirty="0" smtClean="0"/>
              <a:t> </a:t>
            </a:r>
            <a:r>
              <a:rPr lang="en-GB" dirty="0" err="1" smtClean="0"/>
              <a:t>се</a:t>
            </a:r>
            <a:r>
              <a:rPr lang="en-GB" dirty="0" smtClean="0"/>
              <a:t> </a:t>
            </a:r>
            <a:r>
              <a:rPr lang="en-GB" dirty="0" err="1" smtClean="0"/>
              <a:t>надзор</a:t>
            </a:r>
            <a:r>
              <a:rPr lang="en-GB" dirty="0" smtClean="0"/>
              <a:t> </a:t>
            </a:r>
            <a:r>
              <a:rPr lang="en-GB" dirty="0" err="1" smtClean="0"/>
              <a:t>над</a:t>
            </a:r>
            <a:r>
              <a:rPr lang="en-GB" dirty="0" smtClean="0"/>
              <a:t> </a:t>
            </a:r>
            <a:r>
              <a:rPr lang="en-GB" dirty="0" err="1" smtClean="0"/>
              <a:t>таквим</a:t>
            </a:r>
            <a:r>
              <a:rPr lang="en-GB" dirty="0" smtClean="0"/>
              <a:t> </a:t>
            </a:r>
            <a:r>
              <a:rPr lang="en-GB" dirty="0" err="1" smtClean="0"/>
              <a:t>радњама</a:t>
            </a:r>
            <a:r>
              <a:rPr lang="en-GB" dirty="0" smtClean="0"/>
              <a:t> </a:t>
            </a:r>
            <a:r>
              <a:rPr lang="en-GB" dirty="0" err="1" smtClean="0"/>
              <a:t>обраде</a:t>
            </a:r>
            <a:r>
              <a:rPr lang="en-GB" dirty="0" smtClean="0"/>
              <a:t> </a:t>
            </a:r>
            <a:r>
              <a:rPr lang="en-GB" dirty="0" err="1" smtClean="0"/>
              <a:t>података</a:t>
            </a:r>
            <a:r>
              <a:rPr lang="en-GB" dirty="0" smtClean="0"/>
              <a:t> </a:t>
            </a:r>
            <a:r>
              <a:rPr lang="en-GB" dirty="0" err="1" smtClean="0"/>
              <a:t>повери</a:t>
            </a:r>
            <a:r>
              <a:rPr lang="en-GB" dirty="0" smtClean="0"/>
              <a:t> </a:t>
            </a:r>
            <a:r>
              <a:rPr lang="en-GB" dirty="0" err="1" smtClean="0"/>
              <a:t>посебним</a:t>
            </a:r>
            <a:r>
              <a:rPr lang="en-GB" dirty="0" smtClean="0"/>
              <a:t> </a:t>
            </a:r>
            <a:r>
              <a:rPr lang="en-GB" dirty="0" err="1" smtClean="0"/>
              <a:t>телима</a:t>
            </a:r>
            <a:r>
              <a:rPr lang="en-GB" dirty="0" smtClean="0"/>
              <a:t> у </a:t>
            </a:r>
            <a:r>
              <a:rPr lang="en-GB" dirty="0" err="1" smtClean="0"/>
              <a:t>оквиру</a:t>
            </a:r>
            <a:r>
              <a:rPr lang="en-GB" dirty="0" smtClean="0"/>
              <a:t> </a:t>
            </a:r>
            <a:r>
              <a:rPr lang="en-GB" dirty="0" err="1" smtClean="0"/>
              <a:t>правосудног</a:t>
            </a:r>
            <a:r>
              <a:rPr lang="en-GB" dirty="0" smtClean="0"/>
              <a:t> </a:t>
            </a:r>
            <a:r>
              <a:rPr lang="en-GB" dirty="0" err="1" smtClean="0"/>
              <a:t>система</a:t>
            </a:r>
            <a:r>
              <a:rPr lang="en-GB" dirty="0" smtClean="0"/>
              <a:t> </a:t>
            </a:r>
            <a:r>
              <a:rPr lang="en-GB" dirty="0" err="1" smtClean="0"/>
              <a:t>државе</a:t>
            </a:r>
            <a:r>
              <a:rPr lang="en-GB" dirty="0" smtClean="0"/>
              <a:t> </a:t>
            </a:r>
            <a:r>
              <a:rPr lang="en-GB" dirty="0" err="1" smtClean="0"/>
              <a:t>чланице</a:t>
            </a:r>
            <a:r>
              <a:rPr lang="en-GB" dirty="0" smtClean="0"/>
              <a:t>, </a:t>
            </a:r>
            <a:r>
              <a:rPr lang="en-GB" dirty="0" err="1" smtClean="0"/>
              <a:t>која</a:t>
            </a:r>
            <a:r>
              <a:rPr lang="en-GB" dirty="0" smtClean="0"/>
              <a:t> </a:t>
            </a:r>
            <a:r>
              <a:rPr lang="en-GB" dirty="0" err="1" smtClean="0"/>
              <a:t>посебно</a:t>
            </a:r>
            <a:r>
              <a:rPr lang="en-GB" dirty="0" smtClean="0"/>
              <a:t> </a:t>
            </a:r>
            <a:r>
              <a:rPr lang="en-GB" dirty="0" err="1" smtClean="0"/>
              <a:t>мора</a:t>
            </a:r>
            <a:r>
              <a:rPr lang="en-GB" dirty="0" smtClean="0"/>
              <a:t> </a:t>
            </a:r>
            <a:r>
              <a:rPr lang="en-GB" dirty="0" err="1" smtClean="0"/>
              <a:t>да</a:t>
            </a:r>
            <a:r>
              <a:rPr lang="en-GB" dirty="0" smtClean="0"/>
              <a:t> </a:t>
            </a:r>
            <a:r>
              <a:rPr lang="en-GB" dirty="0" err="1" smtClean="0"/>
              <a:t>обезбеди</a:t>
            </a:r>
            <a:r>
              <a:rPr lang="en-GB" dirty="0" smtClean="0"/>
              <a:t> </a:t>
            </a:r>
            <a:r>
              <a:rPr lang="en-GB" dirty="0" err="1" smtClean="0"/>
              <a:t>поштовање</a:t>
            </a:r>
            <a:r>
              <a:rPr lang="en-GB" dirty="0" smtClean="0"/>
              <a:t> </a:t>
            </a:r>
            <a:r>
              <a:rPr lang="en-GB" dirty="0" err="1" smtClean="0"/>
              <a:t>правила</a:t>
            </a:r>
            <a:r>
              <a:rPr lang="en-GB" dirty="0" smtClean="0"/>
              <a:t> </a:t>
            </a:r>
            <a:r>
              <a:rPr lang="en-GB" dirty="0" err="1" smtClean="0"/>
              <a:t>ове</a:t>
            </a:r>
            <a:r>
              <a:rPr lang="en-GB" dirty="0" smtClean="0"/>
              <a:t> </a:t>
            </a:r>
            <a:r>
              <a:rPr lang="en-GB" dirty="0" err="1" smtClean="0"/>
              <a:t>уредбе</a:t>
            </a:r>
            <a:r>
              <a:rPr lang="en-GB" dirty="0" smtClean="0"/>
              <a:t>, </a:t>
            </a:r>
            <a:r>
              <a:rPr lang="en-GB" dirty="0" err="1" smtClean="0"/>
              <a:t>повећа</a:t>
            </a:r>
            <a:r>
              <a:rPr lang="en-GB" dirty="0" smtClean="0"/>
              <a:t> </a:t>
            </a:r>
            <a:r>
              <a:rPr lang="en-GB" dirty="0" err="1" smtClean="0"/>
              <a:t>свест</a:t>
            </a:r>
            <a:r>
              <a:rPr lang="en-GB" dirty="0" smtClean="0"/>
              <a:t> </a:t>
            </a:r>
            <a:r>
              <a:rPr lang="en-GB" dirty="0" err="1" smtClean="0"/>
              <a:t>чланова</a:t>
            </a:r>
            <a:r>
              <a:rPr lang="en-GB" dirty="0" smtClean="0"/>
              <a:t> </a:t>
            </a:r>
            <a:r>
              <a:rPr lang="en-GB" dirty="0" err="1" smtClean="0"/>
              <a:t>правосуђа</a:t>
            </a:r>
            <a:r>
              <a:rPr lang="en-GB" dirty="0" smtClean="0"/>
              <a:t> о </a:t>
            </a:r>
            <a:r>
              <a:rPr lang="en-GB" dirty="0" err="1" smtClean="0"/>
              <a:t>њиховим</a:t>
            </a:r>
            <a:r>
              <a:rPr lang="en-GB" dirty="0" smtClean="0"/>
              <a:t> </a:t>
            </a:r>
            <a:r>
              <a:rPr lang="en-GB" dirty="0" err="1" smtClean="0"/>
              <a:t>обавезама</a:t>
            </a:r>
            <a:r>
              <a:rPr lang="en-GB" dirty="0" smtClean="0"/>
              <a:t> </a:t>
            </a:r>
            <a:r>
              <a:rPr lang="en-GB" dirty="0" err="1" smtClean="0"/>
              <a:t>из</a:t>
            </a:r>
            <a:r>
              <a:rPr lang="en-GB" dirty="0" smtClean="0"/>
              <a:t> </a:t>
            </a:r>
            <a:r>
              <a:rPr lang="en-GB" dirty="0" err="1" smtClean="0"/>
              <a:t>ове</a:t>
            </a:r>
            <a:r>
              <a:rPr lang="en-GB" dirty="0" smtClean="0"/>
              <a:t> </a:t>
            </a:r>
            <a:r>
              <a:rPr lang="en-GB" dirty="0" err="1" smtClean="0"/>
              <a:t>уредбе</a:t>
            </a:r>
            <a:r>
              <a:rPr lang="en-GB" dirty="0" smtClean="0"/>
              <a:t> и </a:t>
            </a:r>
            <a:r>
              <a:rPr lang="en-GB" dirty="0" err="1" smtClean="0"/>
              <a:t>решава</a:t>
            </a:r>
            <a:r>
              <a:rPr lang="en-GB" dirty="0" smtClean="0"/>
              <a:t> </a:t>
            </a:r>
            <a:r>
              <a:rPr lang="en-GB" dirty="0" err="1" smtClean="0"/>
              <a:t>притужбе</a:t>
            </a:r>
            <a:r>
              <a:rPr lang="en-GB" dirty="0" smtClean="0"/>
              <a:t> у </a:t>
            </a:r>
            <a:r>
              <a:rPr lang="en-GB" dirty="0" err="1" smtClean="0"/>
              <a:t>вези</a:t>
            </a:r>
            <a:r>
              <a:rPr lang="en-GB" dirty="0" smtClean="0"/>
              <a:t> </a:t>
            </a:r>
            <a:r>
              <a:rPr lang="en-GB" dirty="0" err="1" smtClean="0"/>
              <a:t>са</a:t>
            </a:r>
            <a:r>
              <a:rPr lang="en-GB" dirty="0" smtClean="0"/>
              <a:t> </a:t>
            </a:r>
            <a:r>
              <a:rPr lang="en-GB" dirty="0" err="1" smtClean="0"/>
              <a:t>таквом</a:t>
            </a:r>
            <a:r>
              <a:rPr lang="en-GB" dirty="0" smtClean="0"/>
              <a:t> </a:t>
            </a:r>
            <a:r>
              <a:rPr lang="en-GB" dirty="0" err="1" smtClean="0"/>
              <a:t>обрадом</a:t>
            </a:r>
            <a:r>
              <a:rPr lang="en-GB" dirty="0" smtClean="0"/>
              <a:t> </a:t>
            </a:r>
            <a:r>
              <a:rPr lang="en-GB" dirty="0" err="1" smtClean="0"/>
              <a:t>података</a:t>
            </a:r>
            <a:r>
              <a:rPr lang="en-GB" dirty="0" smtClean="0"/>
              <a:t> о </a:t>
            </a:r>
            <a:r>
              <a:rPr lang="en-GB" dirty="0" err="1" smtClean="0"/>
              <a:t>личности</a:t>
            </a:r>
            <a:r>
              <a:rPr lang="en-GB" dirty="0" smtClean="0"/>
              <a:t>.</a:t>
            </a:r>
            <a:endParaRPr lang="en-US" dirty="0" smtClean="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solidFill>
                  <a:srgbClr val="FF0000"/>
                </a:solidFill>
              </a:rPr>
              <a:t>GDPR </a:t>
            </a:r>
            <a:r>
              <a:rPr lang="sr-Cyrl-RS" dirty="0" smtClean="0">
                <a:solidFill>
                  <a:srgbClr val="FF0000"/>
                </a:solidFill>
              </a:rPr>
              <a:t>и правни систем РС</a:t>
            </a:r>
            <a:endParaRPr lang="en-US" dirty="0">
              <a:solidFill>
                <a:srgbClr val="FF0000"/>
              </a:solidFill>
            </a:endParaRPr>
          </a:p>
        </p:txBody>
      </p:sp>
      <p:sp>
        <p:nvSpPr>
          <p:cNvPr id="3" name="Content Placeholder 2"/>
          <p:cNvSpPr>
            <a:spLocks noGrp="1"/>
          </p:cNvSpPr>
          <p:nvPr>
            <p:ph sz="quarter" idx="1"/>
          </p:nvPr>
        </p:nvSpPr>
        <p:spPr/>
        <p:txBody>
          <a:bodyPr>
            <a:normAutofit fontScale="77500" lnSpcReduction="20000"/>
          </a:bodyPr>
          <a:lstStyle/>
          <a:p>
            <a:r>
              <a:rPr lang="ru-RU" dirty="0" smtClean="0">
                <a:solidFill>
                  <a:srgbClr val="00B0F0"/>
                </a:solidFill>
              </a:rPr>
              <a:t>УСТАВ РС-</a:t>
            </a:r>
          </a:p>
          <a:p>
            <a:r>
              <a:rPr lang="ru-RU" smtClean="0"/>
              <a:t>ЉУДСКА </a:t>
            </a:r>
            <a:r>
              <a:rPr lang="ru-RU" dirty="0" smtClean="0"/>
              <a:t>И </a:t>
            </a:r>
            <a:r>
              <a:rPr lang="ru-RU" dirty="0" smtClean="0"/>
              <a:t>МАЊИНСКА ПРАВА </a:t>
            </a:r>
            <a:r>
              <a:rPr lang="ru-RU" smtClean="0"/>
              <a:t>И </a:t>
            </a:r>
            <a:r>
              <a:rPr lang="ru-RU" smtClean="0"/>
              <a:t>СЛОБОДЕ-Основна </a:t>
            </a:r>
            <a:r>
              <a:rPr lang="ru-RU" dirty="0" smtClean="0"/>
              <a:t>начела </a:t>
            </a:r>
            <a:endParaRPr lang="en-US" dirty="0" smtClean="0"/>
          </a:p>
          <a:p>
            <a:r>
              <a:rPr lang="ru-RU" dirty="0" smtClean="0"/>
              <a:t>Непосредна </a:t>
            </a:r>
            <a:r>
              <a:rPr lang="ru-RU" dirty="0" smtClean="0"/>
              <a:t>примена зајемчених права </a:t>
            </a:r>
            <a:endParaRPr lang="en-US" dirty="0" smtClean="0"/>
          </a:p>
          <a:p>
            <a:r>
              <a:rPr lang="ru-RU" dirty="0" smtClean="0"/>
              <a:t>(Члан </a:t>
            </a:r>
            <a:r>
              <a:rPr lang="ru-RU" dirty="0" smtClean="0"/>
              <a:t>18</a:t>
            </a:r>
            <a:r>
              <a:rPr lang="ru-RU" dirty="0" smtClean="0"/>
              <a:t>.)Људска </a:t>
            </a:r>
            <a:r>
              <a:rPr lang="ru-RU" dirty="0" smtClean="0"/>
              <a:t>и мањинска права зајемчена Уставом непосредно се примењују. Уставом се јемче, и као таква, непосредно се примењују људска и мањинска права зајемчена општеприхваћеним правилима међународног права, потврђеним међународним уговорима и законима. Законом се може прописати начин остваривања ових права само ако је то Уставом изричито предвиђено или ако је то неопходно за остварење појединог права због његове природе, при чему закон ни у ком случају не сме да утиче на суштину зајемченог права. Одредбе о људским и мањинским правима тумаче се у корист унапређења вредности демократског друштва, сагласно важећим међународним стандaрдима људских и мањинских права, као и пракси међународних институција којe надзиру њихово спровођење. </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Cyrl-CS" dirty="0" smtClean="0"/>
              <a:t>Хвала на пажњи!</a:t>
            </a:r>
            <a:endParaRPr lang="en-US" dirty="0"/>
          </a:p>
        </p:txBody>
      </p:sp>
      <p:sp>
        <p:nvSpPr>
          <p:cNvPr id="5" name="Content Placeholder 4"/>
          <p:cNvSpPr>
            <a:spLocks noGrp="1"/>
          </p:cNvSpPr>
          <p:nvPr>
            <p:ph sz="half" idx="2"/>
          </p:nvPr>
        </p:nvSpPr>
        <p:spPr>
          <a:xfrm>
            <a:off x="4648200" y="5105400"/>
            <a:ext cx="4038600" cy="685800"/>
          </a:xfrm>
        </p:spPr>
        <p:txBody>
          <a:bodyPr>
            <a:normAutofit/>
          </a:bodyPr>
          <a:lstStyle/>
          <a:p>
            <a:pPr>
              <a:buNone/>
            </a:pPr>
            <a:r>
              <a:rPr lang="sr-Latn-RS" sz="2000" dirty="0" smtClean="0"/>
              <a:t>m</a:t>
            </a:r>
            <a:r>
              <a:rPr lang="en-US" sz="2000" dirty="0" smtClean="0"/>
              <a:t>a</a:t>
            </a:r>
            <a:r>
              <a:rPr lang="sr-Latn-RS" sz="2000" dirty="0" smtClean="0"/>
              <a:t>rinko.radic</a:t>
            </a:r>
            <a:r>
              <a:rPr lang="en-US" sz="2000" dirty="0" smtClean="0"/>
              <a:t>@</a:t>
            </a:r>
            <a:r>
              <a:rPr lang="en-US" sz="2000" dirty="0" err="1" smtClean="0"/>
              <a:t>poverenik.rs</a:t>
            </a:r>
            <a:endParaRPr lang="en-US" sz="2000" dirty="0"/>
          </a:p>
        </p:txBody>
      </p:sp>
      <p:pic>
        <p:nvPicPr>
          <p:cNvPr id="3" name="Picture 2" descr="index1.jpg"/>
          <p:cNvPicPr>
            <a:picLocks noChangeAspect="1"/>
          </p:cNvPicPr>
          <p:nvPr/>
        </p:nvPicPr>
        <p:blipFill>
          <a:blip r:embed="rId2" cstate="print"/>
          <a:stretch>
            <a:fillRect/>
          </a:stretch>
        </p:blipFill>
        <p:spPr>
          <a:xfrm>
            <a:off x="381000" y="2209800"/>
            <a:ext cx="4191000" cy="4495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CS" dirty="0" smtClean="0"/>
              <a:t>УСТАВ РЕПУБЛИКЕ СРБИЈЕ</a:t>
            </a:r>
            <a:endParaRPr lang="en-US" dirty="0"/>
          </a:p>
        </p:txBody>
      </p:sp>
      <p:sp>
        <p:nvSpPr>
          <p:cNvPr id="3" name="Content Placeholder 2"/>
          <p:cNvSpPr>
            <a:spLocks noGrp="1"/>
          </p:cNvSpPr>
          <p:nvPr>
            <p:ph sz="quarter" idx="1"/>
          </p:nvPr>
        </p:nvSpPr>
        <p:spPr/>
        <p:txBody>
          <a:bodyPr>
            <a:normAutofit fontScale="92500"/>
          </a:bodyPr>
          <a:lstStyle/>
          <a:p>
            <a:r>
              <a:rPr lang="ru-RU" dirty="0" smtClean="0"/>
              <a:t>Зајемчена је заштита података о личности.</a:t>
            </a:r>
          </a:p>
          <a:p>
            <a:r>
              <a:rPr lang="ru-RU" dirty="0" smtClean="0"/>
              <a:t>Прикупљање, држање, обрада и коришћење података о личности уређују се законом.</a:t>
            </a:r>
          </a:p>
          <a:p>
            <a:r>
              <a:rPr lang="ru-RU" dirty="0" smtClean="0"/>
              <a:t>Забрањена је и кажњива употреба података о личности изван сврхе за коју су прикупљени, у складу са законом, осим за потребе вођења кривичног поступка или заштите безбедности Републике Србије, на начин предвиђен законом.</a:t>
            </a:r>
          </a:p>
          <a:p>
            <a:r>
              <a:rPr lang="ru-RU" dirty="0" smtClean="0"/>
              <a:t>Свако има право да буде обавештен о прикупљеним подацима о својој личности, у складу са законом, и право на судску заштиту због њихове злоупотребе.</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CS" dirty="0" smtClean="0"/>
              <a:t>Шта су то подаци о личности?</a:t>
            </a:r>
            <a:endParaRPr lang="en-US" dirty="0"/>
          </a:p>
        </p:txBody>
      </p:sp>
      <p:sp>
        <p:nvSpPr>
          <p:cNvPr id="3" name="Content Placeholder 2"/>
          <p:cNvSpPr>
            <a:spLocks noGrp="1"/>
          </p:cNvSpPr>
          <p:nvPr>
            <p:ph sz="quarter" idx="1"/>
          </p:nvPr>
        </p:nvSpPr>
        <p:spPr/>
        <p:txBody>
          <a:bodyPr>
            <a:normAutofit lnSpcReduction="10000"/>
          </a:bodyPr>
          <a:lstStyle/>
          <a:p>
            <a:r>
              <a:rPr lang="ru-RU" dirty="0" smtClean="0"/>
              <a:t>Податак о личности је свака информација која се односи на физичко лице, без обзира на облик у коме је изражена и на носач информације (папир, трака, филм, електронски медиј и сл.), по чијем налогу, у чије име, односно за чији рачун је информација похрањена, датум настанка информације, место похрањивања информације, начин сазнавања информације (непосредно, путем слушања, гледања и сл, односно посредно, путем увида у документ у којем је информација садржана и сл.), или без обзира на друго својство информације.</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CS" dirty="0" smtClean="0"/>
              <a:t>Шта је личност?</a:t>
            </a:r>
            <a:endParaRPr lang="en-US" dirty="0"/>
          </a:p>
        </p:txBody>
      </p:sp>
      <p:sp>
        <p:nvSpPr>
          <p:cNvPr id="3" name="Content Placeholder 2"/>
          <p:cNvSpPr>
            <a:spLocks noGrp="1"/>
          </p:cNvSpPr>
          <p:nvPr>
            <p:ph sz="quarter" idx="1"/>
          </p:nvPr>
        </p:nvSpPr>
        <p:spPr/>
        <p:txBody>
          <a:bodyPr/>
          <a:lstStyle/>
          <a:p>
            <a:r>
              <a:rPr lang="ru-RU" dirty="0" smtClean="0"/>
              <a:t>Физичко лице је човек на кога се односи податак, чији је идентитет одређен или одредив на основу личног имена, јединственог матичног броја грађана, адресног кода или другог обележја његовог физичког, психолошког, духовног, економског, културног или друштвеног идентитета</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CS" dirty="0" smtClean="0"/>
              <a:t>Шта је обрада података о личности?</a:t>
            </a:r>
            <a:endParaRPr lang="en-US" dirty="0"/>
          </a:p>
        </p:txBody>
      </p:sp>
      <p:sp>
        <p:nvSpPr>
          <p:cNvPr id="3" name="Content Placeholder 2"/>
          <p:cNvSpPr>
            <a:spLocks noGrp="1"/>
          </p:cNvSpPr>
          <p:nvPr>
            <p:ph sz="quarter" idx="1"/>
          </p:nvPr>
        </p:nvSpPr>
        <p:spPr/>
        <p:txBody>
          <a:bodyPr>
            <a:normAutofit fontScale="92500" lnSpcReduction="20000"/>
          </a:bodyPr>
          <a:lstStyle/>
          <a:p>
            <a:r>
              <a:rPr lang="sr-Cyrl-CS" dirty="0" smtClean="0"/>
              <a:t>Обрада података је свака радња предузета у вези са подацима као што су: прикупљање, бележење, преписивање, умножавање, копирање, преношење, претраживање, разврставање, похрањивање, раздвајање, укрштање, обједињавање, уподобљавање, мењање, обезбеђивање, коришћење, стављање на увид, откривање, објављивање, ширење, снимање, организовање, чување, прилагођавање, откривање путем преноса или на други начин чињење доступним, прикривање, измештање и на други начин чињење недоступним, као и спровођење других радњи у вези са наведеним подацима, без обзира да ли се врши аутоматски, полуаутоматски или на други начин.</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CS" dirty="0" smtClean="0"/>
              <a:t>Када обрада није дозвољена?</a:t>
            </a:r>
            <a:endParaRPr lang="en-US" dirty="0"/>
          </a:p>
        </p:txBody>
      </p:sp>
      <p:sp>
        <p:nvSpPr>
          <p:cNvPr id="3" name="Content Placeholder 2"/>
          <p:cNvSpPr>
            <a:spLocks noGrp="1"/>
          </p:cNvSpPr>
          <p:nvPr>
            <p:ph sz="quarter" idx="1"/>
          </p:nvPr>
        </p:nvSpPr>
        <p:spPr/>
        <p:txBody>
          <a:bodyPr>
            <a:normAutofit fontScale="55000" lnSpcReduction="20000"/>
          </a:bodyPr>
          <a:lstStyle/>
          <a:p>
            <a:r>
              <a:rPr lang="ru-RU" sz="2900" dirty="0" smtClean="0"/>
              <a:t>Обрада није дозвољена ако:</a:t>
            </a:r>
          </a:p>
          <a:p>
            <a:r>
              <a:rPr lang="ru-RU" sz="2900" dirty="0" smtClean="0"/>
              <a:t>1) физичко лице није дало пристанак за обраду, односно ако се обрада врши без законског овлашћења;</a:t>
            </a:r>
          </a:p>
          <a:p>
            <a:r>
              <a:rPr lang="ru-RU" sz="2900" dirty="0" smtClean="0"/>
              <a:t>2) се врши у сврху различиту од оне за коју је одређена, без обзира да ли се врши на основу пристанка лица или законског овлашћења за обраду без пристанка, осим ако се врши у сврху прикупљања средстава за хуманитарне потребе из члана 12. тачка 2а) и члана 12а овог закона;</a:t>
            </a:r>
          </a:p>
          <a:p>
            <a:r>
              <a:rPr lang="ru-RU" sz="2900" dirty="0" smtClean="0"/>
              <a:t>3) сврха обраде није јасно одређена, ако је измењена, недозвољена или већ остварена;</a:t>
            </a:r>
          </a:p>
          <a:p>
            <a:r>
              <a:rPr lang="ru-RU" sz="2900" dirty="0" smtClean="0"/>
              <a:t>4) је лице на које се подаци односе одређено или одредиво и након што се оствари сврха обраде;</a:t>
            </a:r>
          </a:p>
          <a:p>
            <a:r>
              <a:rPr lang="ru-RU" sz="2900" dirty="0" smtClean="0"/>
              <a:t>5) је начин обраде недозвољен;</a:t>
            </a:r>
          </a:p>
          <a:p>
            <a:r>
              <a:rPr lang="ru-RU" sz="2900" dirty="0" smtClean="0"/>
              <a:t>6) је податак који се обрађује непотребан или неподесан за остварење сврхе обраде;</a:t>
            </a:r>
          </a:p>
          <a:p>
            <a:r>
              <a:rPr lang="ru-RU" sz="2900" dirty="0" smtClean="0"/>
              <a:t>7) су број или врста података који се обрађују несразмерни сврси обраде;</a:t>
            </a:r>
          </a:p>
          <a:p>
            <a:r>
              <a:rPr lang="ru-RU" sz="2900" dirty="0" smtClean="0"/>
              <a:t>8) је податак неистинит и непотпун, односно када није заснован на веродостојном извору или је застарео.</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CS" dirty="0" smtClean="0"/>
              <a:t>Може ли без пристанка?</a:t>
            </a:r>
            <a:endParaRPr lang="en-US" dirty="0"/>
          </a:p>
        </p:txBody>
      </p:sp>
      <p:sp>
        <p:nvSpPr>
          <p:cNvPr id="3" name="Content Placeholder 2"/>
          <p:cNvSpPr>
            <a:spLocks noGrp="1"/>
          </p:cNvSpPr>
          <p:nvPr>
            <p:ph sz="quarter" idx="1"/>
          </p:nvPr>
        </p:nvSpPr>
        <p:spPr/>
        <p:txBody>
          <a:bodyPr>
            <a:normAutofit/>
          </a:bodyPr>
          <a:lstStyle/>
          <a:p>
            <a:r>
              <a:rPr lang="ru-RU" dirty="0" smtClean="0"/>
              <a:t>Обрада без пристанка је дозвољена да би се остварили или заштитили животно важни интереси лица или другог лица, а посебно живот, здравље и физички интегритет;</a:t>
            </a:r>
          </a:p>
          <a:p>
            <a:r>
              <a:rPr lang="ru-RU" dirty="0" smtClean="0"/>
              <a:t>Орган власти обрађује податке без пристанка лица, ако је обрада неопходна ради ... заштите здравља ..., а у другим случајевима на основу писменог пристанка лица.</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CS" dirty="0" smtClean="0"/>
              <a:t>Нарочито осетљиви подаци</a:t>
            </a:r>
            <a:endParaRPr lang="en-US" dirty="0"/>
          </a:p>
        </p:txBody>
      </p:sp>
      <p:sp>
        <p:nvSpPr>
          <p:cNvPr id="3" name="Content Placeholder 2"/>
          <p:cNvSpPr>
            <a:spLocks noGrp="1"/>
          </p:cNvSpPr>
          <p:nvPr>
            <p:ph sz="quarter" idx="1"/>
          </p:nvPr>
        </p:nvSpPr>
        <p:spPr/>
        <p:txBody>
          <a:bodyPr>
            <a:normAutofit fontScale="32500" lnSpcReduction="20000"/>
          </a:bodyPr>
          <a:lstStyle/>
          <a:p>
            <a:r>
              <a:rPr lang="ru-RU" sz="6000" dirty="0" smtClean="0"/>
              <a:t>Подаци који се односе на ... здравствено стање... могу се обрађивати на основу слободно датог пристанка лица, осим када законом није дозвољена обрада ни уз пристанак.</a:t>
            </a:r>
          </a:p>
          <a:p>
            <a:r>
              <a:rPr lang="ru-RU" sz="6000" dirty="0" smtClean="0"/>
              <a:t>Изузетно, подаци који се односе на ... здравствено стање ... могу се обрађивати без пристанка лица, само ако је то законом прописано.</a:t>
            </a:r>
          </a:p>
          <a:p>
            <a:r>
              <a:rPr lang="ru-RU" sz="6000" dirty="0" smtClean="0"/>
              <a:t>У случају из ст. 1. и 2. овог члана, обрада мора бити посебно означена и заштићена мерама заштите.</a:t>
            </a:r>
          </a:p>
          <a:p>
            <a:r>
              <a:rPr lang="ru-RU" sz="6000" dirty="0" smtClean="0"/>
              <a:t>У случају из ст. 1. и 2. овог члана, Повереник има право увида у податке и провере законитости обраде по службеној дужности или по захтеву лица, односно руковаоца.</a:t>
            </a:r>
          </a:p>
          <a:p>
            <a:r>
              <a:rPr lang="ru-RU" sz="6000" dirty="0" smtClean="0"/>
              <a:t>Начин архивирања и мере заштите података из ст. 1. и 2. овог члана, уз претходно прибављено мишљење Повереника, уређује Влада.</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140</TotalTime>
  <Words>1815</Words>
  <Application>Microsoft Office PowerPoint</Application>
  <PresentationFormat>On-screen Show (4:3)</PresentationFormat>
  <Paragraphs>98</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Equity</vt:lpstr>
      <vt:lpstr>НОВИНЕ ЗАКОНА О ЗАШТИТИ ПОДАТАКА О ЛИЧНОСТИ</vt:lpstr>
      <vt:lpstr>              Шта су подаци о личности?  Зашто их треба заштити и од чега? Које су специфичности здравствених података? Да ли онај ко располаже нашим подацима може угрозити нашу приватност и на који начин? </vt:lpstr>
      <vt:lpstr>УСТАВ РЕПУБЛИКЕ СРБИЈЕ</vt:lpstr>
      <vt:lpstr>Шта су то подаци о личности?</vt:lpstr>
      <vt:lpstr>Шта је личност?</vt:lpstr>
      <vt:lpstr>Шта је обрада података о личности?</vt:lpstr>
      <vt:lpstr>Када обрада није дозвољена?</vt:lpstr>
      <vt:lpstr>Може ли без пристанка?</vt:lpstr>
      <vt:lpstr>Нарочито осетљиви подаци</vt:lpstr>
      <vt:lpstr>Шта садржи пристанак за обраду?</vt:lpstr>
      <vt:lpstr>Које су обавезе у заштити података?</vt:lpstr>
      <vt:lpstr>Шта кажу правила струке?</vt:lpstr>
      <vt:lpstr>Закон о здравственој заштити</vt:lpstr>
      <vt:lpstr>Закон о здравственој документацији и евиденцијама у области здравства</vt:lpstr>
      <vt:lpstr>Закон о правима пацијената</vt:lpstr>
      <vt:lpstr>Закон о правима пацијената</vt:lpstr>
      <vt:lpstr>Закон о заштити лица са менталним сметњама</vt:lpstr>
      <vt:lpstr>Закон о заштити лица са менталним сметњама</vt:lpstr>
      <vt:lpstr>Закон о заштити лица са менталним сметњама</vt:lpstr>
      <vt:lpstr>Закон о лековима и медицинским средствима</vt:lpstr>
      <vt:lpstr>УРЕДБА (ЕУ) 2016/679 ЕВРОПСКОГ ПАРЛАМЕНТА И САВЕТА од 27. априла 2016. о заштити физичких лица у односу на обраду података о личности и о слободном кретању таквих података и о стављању Директиве 95/46/ЕЗ ван снаге (Општа уредба о заштити података)-GDPR-здравство</vt:lpstr>
      <vt:lpstr>GDPR-правосуђе</vt:lpstr>
      <vt:lpstr>GDPR и правни систем РС</vt:lpstr>
      <vt:lpstr>Хвала на пажњи!</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ЗДРАВСТВЕНИ ПОДАЦИ</dc:title>
  <dc:creator>Zlatko Petrovic</dc:creator>
  <cp:lastModifiedBy>marinko.radic</cp:lastModifiedBy>
  <cp:revision>20</cp:revision>
  <dcterms:created xsi:type="dcterms:W3CDTF">2006-08-16T00:00:00Z</dcterms:created>
  <dcterms:modified xsi:type="dcterms:W3CDTF">2018-05-16T10:13:03Z</dcterms:modified>
</cp:coreProperties>
</file>