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6" r:id="rId1"/>
  </p:sldMasterIdLst>
  <p:notesMasterIdLst>
    <p:notesMasterId r:id="rId21"/>
  </p:notesMasterIdLst>
  <p:handoutMasterIdLst>
    <p:handoutMasterId r:id="rId22"/>
  </p:handoutMasterIdLst>
  <p:sldIdLst>
    <p:sldId id="334" r:id="rId2"/>
    <p:sldId id="800" r:id="rId3"/>
    <p:sldId id="801" r:id="rId4"/>
    <p:sldId id="802" r:id="rId5"/>
    <p:sldId id="806" r:id="rId6"/>
    <p:sldId id="807" r:id="rId7"/>
    <p:sldId id="808" r:id="rId8"/>
    <p:sldId id="812" r:id="rId9"/>
    <p:sldId id="809" r:id="rId10"/>
    <p:sldId id="810" r:id="rId11"/>
    <p:sldId id="813" r:id="rId12"/>
    <p:sldId id="814" r:id="rId13"/>
    <p:sldId id="816" r:id="rId14"/>
    <p:sldId id="821" r:id="rId15"/>
    <p:sldId id="819" r:id="rId16"/>
    <p:sldId id="820" r:id="rId17"/>
    <p:sldId id="815" r:id="rId18"/>
    <p:sldId id="811" r:id="rId19"/>
    <p:sldId id="79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B7FB"/>
    <a:srgbClr val="001E0E"/>
    <a:srgbClr val="00CC00"/>
    <a:srgbClr val="FFCC66"/>
    <a:srgbClr val="D4B6FC"/>
    <a:srgbClr val="006430"/>
    <a:srgbClr val="333300"/>
    <a:srgbClr val="070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67" autoAdjust="0"/>
  </p:normalViewPr>
  <p:slideViewPr>
    <p:cSldViewPr>
      <p:cViewPr>
        <p:scale>
          <a:sx n="75" d="100"/>
          <a:sy n="75" d="100"/>
        </p:scale>
        <p:origin x="-1014" y="-72"/>
      </p:cViewPr>
      <p:guideLst>
        <p:guide orient="horz" pos="2160"/>
        <p:guide pos="432"/>
      </p:guideLst>
    </p:cSldViewPr>
  </p:slideViewPr>
  <p:outlineViewPr>
    <p:cViewPr>
      <p:scale>
        <a:sx n="33" d="100"/>
        <a:sy n="33" d="100"/>
      </p:scale>
      <p:origin x="0" y="9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0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734A7B4-6826-49CA-9EDE-9335C09CA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84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35BD2FC-BDD5-472A-8018-745C249EB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05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6C1C5-2FFF-496D-822A-DC0AE832D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EC344-B4DA-4EF8-899A-9F0C81538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90CB2-9F9A-4232-93BA-4AEAB13D9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9669E-9ADC-4E3C-9C08-C64B2BBBC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81230-FCB5-4430-97A8-CC21DAA36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E5591-30D0-442B-8186-3F160A254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3254B-F6E2-48E7-BEA9-B7CA225AF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521B9-C9AE-4806-812A-E7587D3DC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20867-6A96-4E5D-937A-CBAA84987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C91E7-190A-4386-BC79-2BDCD133F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C8F6A-D300-44AA-85F1-F7B97EEB0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7761B3-F22A-4771-8588-75E8AE310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38400"/>
            <a:ext cx="9144000" cy="4419600"/>
          </a:xfrm>
        </p:spPr>
        <p:txBody>
          <a:bodyPr/>
          <a:lstStyle/>
          <a:p>
            <a:pPr eaLnBrk="1" hangingPunct="1"/>
            <a:r>
              <a:rPr lang="sr-Cyrl-CS" sz="4000" i="1" dirty="0" smtClean="0">
                <a:solidFill>
                  <a:srgbClr val="00B0F0"/>
                </a:solidFill>
              </a:rPr>
              <a:t/>
            </a:r>
            <a:br>
              <a:rPr lang="sr-Cyrl-CS" sz="4000" i="1" dirty="0" smtClean="0">
                <a:solidFill>
                  <a:srgbClr val="00B0F0"/>
                </a:solidFill>
              </a:rPr>
            </a:br>
            <a:r>
              <a:rPr lang="sr-Cyrl-CS" sz="4000" i="1" dirty="0" smtClean="0">
                <a:solidFill>
                  <a:srgbClr val="00B0F0"/>
                </a:solidFill>
              </a:rPr>
              <a:t/>
            </a:r>
            <a:br>
              <a:rPr lang="sr-Cyrl-CS" sz="4000" i="1" dirty="0" smtClean="0">
                <a:solidFill>
                  <a:srgbClr val="00B0F0"/>
                </a:solidFill>
              </a:rPr>
            </a:b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>
                <a:latin typeface="Arial" charset="0"/>
                <a:cs typeface="Arial" charset="0"/>
              </a:rPr>
              <a:t/>
            </a:r>
            <a:br>
              <a:rPr lang="en-GB" sz="3200" dirty="0" smtClean="0">
                <a:latin typeface="Arial" charset="0"/>
                <a:cs typeface="Arial" charset="0"/>
              </a:rPr>
            </a:br>
            <a:endParaRPr lang="en-GB" sz="3200" dirty="0" smtClean="0">
              <a:latin typeface="Arial" charset="0"/>
              <a:cs typeface="Arial" charset="0"/>
            </a:endParaRPr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685800" y="0"/>
            <a:ext cx="701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2040" name="Rectangle 8"/>
          <p:cNvSpPr>
            <a:spLocks noChangeArrowheads="1"/>
          </p:cNvSpPr>
          <p:nvPr/>
        </p:nvSpPr>
        <p:spPr bwMode="auto">
          <a:xfrm>
            <a:off x="990600" y="1771785"/>
            <a:ext cx="701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GB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Ignjatović</a:t>
            </a:r>
            <a:r>
              <a:rPr lang="en-GB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Lj</a:t>
            </a:r>
            <a:r>
              <a:rPr lang="en-GB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., </a:t>
            </a:r>
            <a:r>
              <a:rPr lang="en-GB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Jašović</a:t>
            </a:r>
            <a:r>
              <a:rPr lang="en-GB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B., </a:t>
            </a:r>
            <a:r>
              <a:rPr lang="en-GB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Blažić</a:t>
            </a:r>
            <a:r>
              <a:rPr lang="en-GB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S.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sr-Cyrl-CS" sz="2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sr-Cyrl-CS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sr-Cyrl-CS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sr-Latn-R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Uloga </a:t>
            </a:r>
            <a:r>
              <a:rPr lang="sr-Latn-RS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otorinolaringologa u ocenjivanju umanjene radne sposobnosti</a:t>
            </a:r>
            <a:endParaRPr lang="sr-Cyrl-CS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sr-Cyrl-CS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sr-Cyrl-CS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sr-Cyrl-CS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sr-Cyrl-CS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9" descr="novi logo"/>
          <p:cNvPicPr>
            <a:picLocks noChangeAspect="1" noChangeArrowheads="1"/>
          </p:cNvPicPr>
          <p:nvPr/>
        </p:nvPicPr>
        <p:blipFill>
          <a:blip r:embed="rId2"/>
          <a:srcRect l="3135" t="4210" r="2912" b="3379"/>
          <a:stretch>
            <a:fillRect/>
          </a:stretch>
        </p:blipFill>
        <p:spPr bwMode="auto">
          <a:xfrm>
            <a:off x="7239000" y="152400"/>
            <a:ext cx="1641618" cy="160668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914400" y="323046"/>
            <a:ext cx="6019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00B0F0"/>
                </a:solidFill>
              </a:rPr>
              <a:t>Zavod za zdravstvenu zaštitu radnika „Železnice Srbije“ Beograd</a:t>
            </a:r>
            <a:endParaRPr lang="sr-Latn-R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solidFill>
                  <a:srgbClr val="C1B7FB"/>
                </a:solidFill>
              </a:rPr>
              <a:t>G</a:t>
            </a:r>
            <a:r>
              <a:rPr lang="sr-Latn-RS" dirty="0" smtClean="0">
                <a:solidFill>
                  <a:srgbClr val="C1B7FB"/>
                </a:solidFill>
              </a:rPr>
              <a:t>ranični </a:t>
            </a:r>
            <a:r>
              <a:rPr lang="sr-Latn-RS" dirty="0">
                <a:solidFill>
                  <a:srgbClr val="C1B7FB"/>
                </a:solidFill>
              </a:rPr>
              <a:t>slučajevi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>
                <a:solidFill>
                  <a:srgbClr val="C1B7FB"/>
                </a:solidFill>
              </a:rPr>
              <a:t>Svi granični slučajevi zahtevaju kompletnu audiološku obradu i sprovođenje terapije u cilju održavanja lezija na graničnim vrednostima ili poboljšanje sluha</a:t>
            </a:r>
            <a:endParaRPr lang="sr-Latn-RS" dirty="0">
              <a:solidFill>
                <a:srgbClr val="C1B7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7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sr-Latn-RS" dirty="0">
                <a:solidFill>
                  <a:srgbClr val="C1B7FB"/>
                </a:solidFill>
              </a:rPr>
              <a:t>G</a:t>
            </a:r>
            <a:r>
              <a:rPr lang="sr-Latn-RS" dirty="0" smtClean="0">
                <a:solidFill>
                  <a:srgbClr val="C1B7FB"/>
                </a:solidFill>
              </a:rPr>
              <a:t>ranični </a:t>
            </a:r>
            <a:r>
              <a:rPr lang="sr-Latn-RS" dirty="0">
                <a:solidFill>
                  <a:srgbClr val="C1B7FB"/>
                </a:solidFill>
              </a:rPr>
              <a:t>slučajevi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sr-Latn-RS" dirty="0">
                <a:solidFill>
                  <a:srgbClr val="C1B7FB"/>
                </a:solidFill>
              </a:rPr>
              <a:t>na listama signifirani sa promena radnog </a:t>
            </a:r>
            <a:r>
              <a:rPr lang="sr-Latn-RS" dirty="0" smtClean="0">
                <a:solidFill>
                  <a:srgbClr val="C1B7FB"/>
                </a:solidFill>
              </a:rPr>
              <a:t>mesta</a:t>
            </a:r>
          </a:p>
          <a:p>
            <a:r>
              <a:rPr lang="vi-VN" dirty="0">
                <a:solidFill>
                  <a:srgbClr val="C1B7FB"/>
                </a:solidFill>
                <a:latin typeface="Calibri" panose="020F0502020204030204" pitchFamily="34" charset="0"/>
              </a:rPr>
              <a:t>Svaka audiometrija, bilo da je urađena na odeljenju medicine rada ili ORL odeljenju, a koja prelazi granicu za određenu zdravstvenu grupu je ponavljana  u audiološkom </a:t>
            </a:r>
            <a:r>
              <a:rPr lang="vi-VN" dirty="0" smtClean="0">
                <a:solidFill>
                  <a:srgbClr val="C1B7FB"/>
                </a:solidFill>
                <a:latin typeface="Calibri" panose="020F0502020204030204" pitchFamily="34" charset="0"/>
              </a:rPr>
              <a:t>kabinetu</a:t>
            </a:r>
            <a:endParaRPr lang="sr-Latn-RS" dirty="0" smtClean="0">
              <a:solidFill>
                <a:srgbClr val="C1B7FB"/>
              </a:solidFill>
              <a:latin typeface="Calibri" panose="020F0502020204030204" pitchFamily="34" charset="0"/>
            </a:endParaRPr>
          </a:p>
          <a:p>
            <a:r>
              <a:rPr lang="sr-Latn-RS" dirty="0">
                <a:solidFill>
                  <a:srgbClr val="C1B7FB"/>
                </a:solidFill>
              </a:rPr>
              <a:t>Audiometrija je subjektivna metoda, zato smo u nekim slučajevima radili dopunska audiološka ispitivanja</a:t>
            </a:r>
          </a:p>
        </p:txBody>
      </p:sp>
    </p:spTree>
    <p:extLst>
      <p:ext uri="{BB962C8B-B14F-4D97-AF65-F5344CB8AC3E}">
        <p14:creationId xmlns:p14="http://schemas.microsoft.com/office/powerpoint/2010/main" val="298517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rgbClr val="C1B7FB"/>
                </a:solidFill>
              </a:rPr>
              <a:t>Granični slučajevi</a:t>
            </a:r>
            <a:endParaRPr lang="sr-Latn-RS" dirty="0">
              <a:solidFill>
                <a:srgbClr val="C1B7F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>
                <a:solidFill>
                  <a:srgbClr val="C1B7FB"/>
                </a:solidFill>
              </a:rPr>
              <a:t>ovi slučajevi</a:t>
            </a:r>
            <a:r>
              <a:rPr lang="sr-Latn-RS" dirty="0" smtClean="0">
                <a:solidFill>
                  <a:srgbClr val="C1B7FB"/>
                </a:solidFill>
              </a:rPr>
              <a:t> su</a:t>
            </a:r>
            <a:r>
              <a:rPr lang="vi-VN" dirty="0" smtClean="0">
                <a:solidFill>
                  <a:srgbClr val="C1B7FB"/>
                </a:solidFill>
              </a:rPr>
              <a:t> </a:t>
            </a:r>
            <a:r>
              <a:rPr lang="vi-VN" dirty="0">
                <a:solidFill>
                  <a:srgbClr val="C1B7FB"/>
                </a:solidFill>
              </a:rPr>
              <a:t>obrađeni sa posebnom pažnjom i utrošeno je više vremena radi ocene stanja </a:t>
            </a:r>
            <a:r>
              <a:rPr lang="vi-VN" dirty="0" smtClean="0">
                <a:solidFill>
                  <a:srgbClr val="C1B7FB"/>
                </a:solidFill>
              </a:rPr>
              <a:t>sluha.</a:t>
            </a:r>
            <a:endParaRPr lang="sr-Latn-RS" dirty="0" smtClean="0">
              <a:solidFill>
                <a:srgbClr val="C1B7FB"/>
              </a:solidFill>
            </a:endParaRPr>
          </a:p>
          <a:p>
            <a:r>
              <a:rPr lang="vi-VN" dirty="0" smtClean="0">
                <a:solidFill>
                  <a:srgbClr val="C1B7FB"/>
                </a:solidFill>
              </a:rPr>
              <a:t>Sva </a:t>
            </a:r>
            <a:r>
              <a:rPr lang="vi-VN" dirty="0">
                <a:solidFill>
                  <a:srgbClr val="C1B7FB"/>
                </a:solidFill>
              </a:rPr>
              <a:t>ispitivanja, nalazi i mišljenja otorinolaringologa završavana su istog dana, što govori o efikasnosti našeg </a:t>
            </a:r>
            <a:r>
              <a:rPr lang="vi-VN" dirty="0" smtClean="0">
                <a:solidFill>
                  <a:srgbClr val="C1B7FB"/>
                </a:solidFill>
              </a:rPr>
              <a:t>rada</a:t>
            </a:r>
            <a:endParaRPr lang="sr-Latn-RS" dirty="0" smtClean="0">
              <a:solidFill>
                <a:srgbClr val="C1B7FB"/>
              </a:solidFill>
            </a:endParaRPr>
          </a:p>
          <a:p>
            <a:r>
              <a:rPr lang="sr-Latn-RS" dirty="0" smtClean="0">
                <a:solidFill>
                  <a:srgbClr val="C1B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2017 godini je pregledano 5590 železničara</a:t>
            </a:r>
            <a:endParaRPr lang="sr-Latn-RS" dirty="0">
              <a:solidFill>
                <a:srgbClr val="C1B7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4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3200" b="1" dirty="0">
                <a:solidFill>
                  <a:srgbClr val="C1B7FB"/>
                </a:solidFill>
              </a:rPr>
              <a:t>I </a:t>
            </a:r>
            <a:r>
              <a:rPr lang="sr-Latn-CS" sz="3200" b="1" dirty="0">
                <a:solidFill>
                  <a:srgbClr val="C1B7FB"/>
                </a:solidFill>
              </a:rPr>
              <a:t>z</a:t>
            </a:r>
            <a:r>
              <a:rPr lang="en-GB" sz="3200" b="1" dirty="0" err="1">
                <a:solidFill>
                  <a:srgbClr val="C1B7FB"/>
                </a:solidFill>
              </a:rPr>
              <a:t>dravstvena</a:t>
            </a:r>
            <a:r>
              <a:rPr lang="en-GB" sz="3200" b="1" dirty="0">
                <a:solidFill>
                  <a:srgbClr val="C1B7FB"/>
                </a:solidFill>
              </a:rPr>
              <a:t> </a:t>
            </a:r>
            <a:r>
              <a:rPr lang="en-GB" sz="3200" b="1" dirty="0" err="1">
                <a:solidFill>
                  <a:srgbClr val="C1B7FB"/>
                </a:solidFill>
              </a:rPr>
              <a:t>gru</a:t>
            </a:r>
            <a:r>
              <a:rPr lang="sr-Latn-CS" sz="3200" b="1" dirty="0">
                <a:solidFill>
                  <a:srgbClr val="C1B7FB"/>
                </a:solidFill>
              </a:rPr>
              <a:t>pa </a:t>
            </a:r>
            <a:r>
              <a:rPr lang="sr-Latn-CS" sz="2800" dirty="0" smtClean="0">
                <a:solidFill>
                  <a:srgbClr val="C1B7FB"/>
                </a:solidFill>
              </a:rPr>
              <a:t>do </a:t>
            </a:r>
            <a:r>
              <a:rPr lang="sr-Latn-CS" sz="2800" dirty="0">
                <a:solidFill>
                  <a:srgbClr val="C1B7FB"/>
                </a:solidFill>
              </a:rPr>
              <a:t>17%(16,55</a:t>
            </a:r>
            <a:r>
              <a:rPr lang="sr-Latn-CS" sz="2800" dirty="0" smtClean="0">
                <a:solidFill>
                  <a:srgbClr val="C1B7FB"/>
                </a:solidFill>
              </a:rPr>
              <a:t>%)</a:t>
            </a:r>
            <a:r>
              <a:rPr lang="sr-Latn-CS" sz="2800" dirty="0" smtClean="0"/>
              <a:t/>
            </a:r>
            <a:br>
              <a:rPr lang="sr-Latn-CS" sz="2800" dirty="0" smtClean="0"/>
            </a:br>
            <a:r>
              <a:rPr lang="sr-Latn-CS" sz="3200" b="1" dirty="0" smtClean="0">
                <a:solidFill>
                  <a:srgbClr val="00B0F0"/>
                </a:solidFill>
              </a:rPr>
              <a:t>II </a:t>
            </a:r>
            <a:r>
              <a:rPr lang="sr-Latn-CS" sz="3200" b="1" dirty="0">
                <a:solidFill>
                  <a:srgbClr val="00B0F0"/>
                </a:solidFill>
              </a:rPr>
              <a:t>zdravstvena grupa </a:t>
            </a:r>
            <a:r>
              <a:rPr lang="sr-Latn-CS" sz="2800" dirty="0" smtClean="0">
                <a:solidFill>
                  <a:srgbClr val="00B0F0"/>
                </a:solidFill>
              </a:rPr>
              <a:t>do </a:t>
            </a:r>
            <a:r>
              <a:rPr lang="sr-Latn-CS" sz="2800" dirty="0">
                <a:solidFill>
                  <a:srgbClr val="00B0F0"/>
                </a:solidFill>
              </a:rPr>
              <a:t>30%(29,9</a:t>
            </a:r>
            <a:r>
              <a:rPr lang="sr-Latn-CS" sz="2800" dirty="0" smtClean="0">
                <a:solidFill>
                  <a:srgbClr val="00B0F0"/>
                </a:solidFill>
              </a:rPr>
              <a:t>%)</a:t>
            </a:r>
            <a:r>
              <a:rPr lang="sr-Latn-CS" sz="2800" dirty="0" smtClean="0"/>
              <a:t/>
            </a:r>
            <a:br>
              <a:rPr lang="sr-Latn-CS" sz="2800" dirty="0" smtClean="0"/>
            </a:br>
            <a:r>
              <a:rPr lang="sr-Latn-CS" sz="3200" b="1" dirty="0" smtClean="0">
                <a:solidFill>
                  <a:srgbClr val="00CC00"/>
                </a:solidFill>
              </a:rPr>
              <a:t>III </a:t>
            </a:r>
            <a:r>
              <a:rPr lang="sr-Latn-CS" sz="3200" b="1" dirty="0">
                <a:solidFill>
                  <a:srgbClr val="00CC00"/>
                </a:solidFill>
              </a:rPr>
              <a:t>zdravstvena grupa </a:t>
            </a:r>
            <a:r>
              <a:rPr lang="sr-Latn-CS" sz="2800" dirty="0" smtClean="0">
                <a:solidFill>
                  <a:srgbClr val="00CC00"/>
                </a:solidFill>
              </a:rPr>
              <a:t>do </a:t>
            </a:r>
            <a:r>
              <a:rPr lang="sr-Latn-CS" sz="2800" dirty="0">
                <a:solidFill>
                  <a:srgbClr val="00CC00"/>
                </a:solidFill>
              </a:rPr>
              <a:t>50%(47,3%)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8153400" cy="433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30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3600" dirty="0" smtClean="0">
                <a:solidFill>
                  <a:srgbClr val="C1B7FB"/>
                </a:solidFill>
              </a:rPr>
              <a:t>Obeležavanje liste u ovim slučajevima</a:t>
            </a:r>
            <a:endParaRPr lang="sr-Latn-RS" sz="3600" dirty="0">
              <a:solidFill>
                <a:srgbClr val="C1B7FB"/>
              </a:solidFill>
            </a:endParaRPr>
          </a:p>
        </p:txBody>
      </p:sp>
      <p:pic>
        <p:nvPicPr>
          <p:cNvPr id="5" name="Picture 2" descr="E:\LJUBA\Nina sluzbeno\ZLATIBOR 2018\foto\foto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76" y="1600200"/>
            <a:ext cx="3923848" cy="4525963"/>
          </a:xfrm>
          <a:noFill/>
        </p:spPr>
      </p:pic>
      <p:pic>
        <p:nvPicPr>
          <p:cNvPr id="6" name="Picture 3" descr="E:\LJUBA\Nina sluzbeno\ZLATIBOR 2018\foto\foto 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676400"/>
            <a:ext cx="3739012" cy="4525963"/>
          </a:xfrm>
          <a:noFill/>
          <a:ln w="38100"/>
        </p:spPr>
      </p:pic>
      <p:sp>
        <p:nvSpPr>
          <p:cNvPr id="3" name="Oval 2"/>
          <p:cNvSpPr/>
          <p:nvPr/>
        </p:nvSpPr>
        <p:spPr>
          <a:xfrm>
            <a:off x="6172200" y="2476500"/>
            <a:ext cx="2057400" cy="8763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Oval 6"/>
          <p:cNvSpPr/>
          <p:nvPr/>
        </p:nvSpPr>
        <p:spPr>
          <a:xfrm>
            <a:off x="5334000" y="2476500"/>
            <a:ext cx="914400" cy="5715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0665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152400"/>
            <a:ext cx="8229600" cy="1143000"/>
          </a:xfrm>
        </p:spPr>
        <p:txBody>
          <a:bodyPr/>
          <a:lstStyle/>
          <a:p>
            <a:pPr algn="l"/>
            <a:r>
              <a:rPr lang="sr-Latn-RS" sz="3200" dirty="0" smtClean="0">
                <a:solidFill>
                  <a:srgbClr val="C1B7FB"/>
                </a:solidFill>
              </a:rPr>
              <a:t>Primer ADG-a - granični slučaj</a:t>
            </a:r>
            <a:endParaRPr lang="sr-Latn-RS" sz="3200" dirty="0">
              <a:solidFill>
                <a:srgbClr val="C1B7FB"/>
              </a:solidFill>
            </a:endParaRPr>
          </a:p>
        </p:txBody>
      </p:sp>
      <p:pic>
        <p:nvPicPr>
          <p:cNvPr id="4" name="Content Placeholder 3" descr="Orl_ad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8088" y="1930749"/>
            <a:ext cx="4687824" cy="386486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Orl_a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66825"/>
            <a:ext cx="6807896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1828800" y="2400300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 flipH="1" flipV="1">
            <a:off x="1752600" y="22987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r-Latn-R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2393950"/>
            <a:ext cx="165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 flipH="1" flipV="1">
            <a:off x="2654300" y="23241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r-Latn-R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 flipH="1" flipV="1">
            <a:off x="3568700" y="2362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r-Latn-R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 flipH="1" flipV="1">
            <a:off x="4483100" y="23749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r-Latn-R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38400"/>
            <a:ext cx="165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00400"/>
            <a:ext cx="165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2743200" y="2463800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3568700" y="2463800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4318000" y="2463800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5149850" y="2514600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6102350" y="2546350"/>
            <a:ext cx="990600" cy="736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cxnSp>
        <p:nvCxnSpPr>
          <p:cNvPr id="21" name="Straight Connector 20"/>
          <p:cNvCxnSpPr/>
          <p:nvPr/>
        </p:nvCxnSpPr>
        <p:spPr>
          <a:xfrm>
            <a:off x="1828800" y="2559050"/>
            <a:ext cx="8255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Connector 24"/>
          <p:cNvSpPr/>
          <p:nvPr/>
        </p:nvSpPr>
        <p:spPr>
          <a:xfrm>
            <a:off x="1752600" y="2451100"/>
            <a:ext cx="152400" cy="1714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7" name="Flowchart: Connector 26"/>
          <p:cNvSpPr/>
          <p:nvPr/>
        </p:nvSpPr>
        <p:spPr>
          <a:xfrm>
            <a:off x="4457700" y="2438400"/>
            <a:ext cx="152400" cy="1714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8" name="Flowchart: Connector 27"/>
          <p:cNvSpPr/>
          <p:nvPr/>
        </p:nvSpPr>
        <p:spPr>
          <a:xfrm>
            <a:off x="5080000" y="2482850"/>
            <a:ext cx="152400" cy="1714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9" name="Flowchart: Connector 28"/>
          <p:cNvSpPr/>
          <p:nvPr/>
        </p:nvSpPr>
        <p:spPr>
          <a:xfrm>
            <a:off x="5988050" y="2828925"/>
            <a:ext cx="152400" cy="1714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0" name="Flowchart: Connector 29"/>
          <p:cNvSpPr/>
          <p:nvPr/>
        </p:nvSpPr>
        <p:spPr>
          <a:xfrm>
            <a:off x="6946900" y="3657600"/>
            <a:ext cx="152400" cy="1714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1" name="Flowchart: Connector 30"/>
          <p:cNvSpPr/>
          <p:nvPr/>
        </p:nvSpPr>
        <p:spPr>
          <a:xfrm>
            <a:off x="5454650" y="2536825"/>
            <a:ext cx="152400" cy="1714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34" name="Straight Connector 33"/>
          <p:cNvCxnSpPr>
            <a:stCxn id="31" idx="5"/>
          </p:cNvCxnSpPr>
          <p:nvPr/>
        </p:nvCxnSpPr>
        <p:spPr>
          <a:xfrm>
            <a:off x="5584732" y="2683167"/>
            <a:ext cx="555718" cy="2124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lowchart: Connector 34"/>
          <p:cNvSpPr/>
          <p:nvPr/>
        </p:nvSpPr>
        <p:spPr>
          <a:xfrm>
            <a:off x="2641600" y="2498725"/>
            <a:ext cx="152400" cy="1714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36" name="Straight Connector 35"/>
          <p:cNvCxnSpPr>
            <a:stCxn id="28" idx="5"/>
          </p:cNvCxnSpPr>
          <p:nvPr/>
        </p:nvCxnSpPr>
        <p:spPr>
          <a:xfrm>
            <a:off x="5210082" y="2629192"/>
            <a:ext cx="396968" cy="409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406900" y="2536825"/>
            <a:ext cx="8255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632200" y="2546350"/>
            <a:ext cx="8255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lowchart: Connector 38"/>
          <p:cNvSpPr/>
          <p:nvPr/>
        </p:nvSpPr>
        <p:spPr>
          <a:xfrm>
            <a:off x="3581400" y="2476500"/>
            <a:ext cx="152400" cy="1714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40" name="Straight Connector 39"/>
          <p:cNvCxnSpPr/>
          <p:nvPr/>
        </p:nvCxnSpPr>
        <p:spPr>
          <a:xfrm>
            <a:off x="2743200" y="2603500"/>
            <a:ext cx="8255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9" idx="6"/>
            <a:endCxn id="30" idx="2"/>
          </p:cNvCxnSpPr>
          <p:nvPr/>
        </p:nvCxnSpPr>
        <p:spPr>
          <a:xfrm>
            <a:off x="6140450" y="2914650"/>
            <a:ext cx="806450" cy="8286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pPr algn="l"/>
            <a:r>
              <a:rPr lang="sr-Latn-RS" sz="2800" dirty="0" smtClean="0">
                <a:solidFill>
                  <a:srgbClr val="C1B7FB"/>
                </a:solidFill>
              </a:rPr>
              <a:t>Pravilnik</a:t>
            </a:r>
            <a:br>
              <a:rPr lang="sr-Latn-RS" sz="2800" dirty="0" smtClean="0">
                <a:solidFill>
                  <a:srgbClr val="C1B7FB"/>
                </a:solidFill>
              </a:rPr>
            </a:br>
            <a:r>
              <a:rPr lang="sr-Latn-RS" sz="2800" dirty="0" smtClean="0">
                <a:solidFill>
                  <a:srgbClr val="C1B7FB"/>
                </a:solidFill>
              </a:rPr>
              <a:t>Sl.gl. RS 24/2017</a:t>
            </a:r>
            <a:endParaRPr lang="sr-Latn-RS" sz="2800" dirty="0">
              <a:solidFill>
                <a:srgbClr val="C1B7F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/>
          <a:lstStyle/>
          <a:p>
            <a:pPr marL="0" indent="0">
              <a:buNone/>
            </a:pPr>
            <a:r>
              <a:rPr lang="sr-Latn-RS" sz="2800" dirty="0" smtClean="0">
                <a:solidFill>
                  <a:srgbClr val="C1B7FB"/>
                </a:solidFill>
              </a:rPr>
              <a:t>Pravilnik o zdravstvenim uslovima koje moraju da ispunjavaju železnički radnici</a:t>
            </a:r>
          </a:p>
          <a:p>
            <a:pPr marL="0" indent="0" algn="ctr">
              <a:buNone/>
            </a:pPr>
            <a:r>
              <a:rPr lang="sr-Latn-RS" dirty="0" smtClean="0">
                <a:solidFill>
                  <a:srgbClr val="C1B7FB"/>
                </a:solidFill>
              </a:rPr>
              <a:t>Član 16</a:t>
            </a:r>
          </a:p>
          <a:p>
            <a:pPr marL="0" indent="0">
              <a:buNone/>
            </a:pPr>
            <a:r>
              <a:rPr lang="sr-Latn-RS" sz="2400" dirty="0">
                <a:solidFill>
                  <a:srgbClr val="C1B7FB"/>
                </a:solidFill>
              </a:rPr>
              <a:t> </a:t>
            </a:r>
            <a:r>
              <a:rPr lang="sr-Latn-RS" sz="2400" dirty="0" smtClean="0">
                <a:solidFill>
                  <a:srgbClr val="C1B7FB"/>
                </a:solidFill>
              </a:rPr>
              <a:t> Ako se na redovnom i vanrednom zdravstvenom pregledu utvrde kontraindikacije iz čl. 11, 12, 13, 14 i 15. ovog pravilnika nadležni lekar može železničkog radnika proglasiti sposobnim za rad u slučaju:</a:t>
            </a:r>
          </a:p>
          <a:p>
            <a:pPr marL="0" indent="0">
              <a:buNone/>
            </a:pPr>
            <a:r>
              <a:rPr lang="sr-Latn-RS" sz="2400" dirty="0" smtClean="0">
                <a:solidFill>
                  <a:srgbClr val="C1B7FB"/>
                </a:solidFill>
              </a:rPr>
              <a:t>  1) ako je njegovo zdravstveno stanje takvo da uz adekvatno lečenje i medicinski nadzor zadovoljava zahteve radnog mesta</a:t>
            </a:r>
            <a:r>
              <a:rPr lang="en-US" sz="2400" dirty="0" smtClean="0">
                <a:solidFill>
                  <a:srgbClr val="C1B7FB"/>
                </a:solidFill>
              </a:rPr>
              <a:t>;</a:t>
            </a:r>
            <a:endParaRPr lang="sr-Latn-RS" sz="2400" dirty="0" smtClean="0">
              <a:solidFill>
                <a:srgbClr val="C1B7FB"/>
              </a:solidFill>
            </a:endParaRPr>
          </a:p>
          <a:p>
            <a:pPr marL="0" indent="0">
              <a:buNone/>
            </a:pPr>
            <a:r>
              <a:rPr lang="sr-Latn-RS" sz="2400" dirty="0">
                <a:solidFill>
                  <a:srgbClr val="C1B7FB"/>
                </a:solidFill>
              </a:rPr>
              <a:t> </a:t>
            </a:r>
            <a:r>
              <a:rPr lang="sr-Latn-RS" sz="2400" dirty="0" smtClean="0">
                <a:solidFill>
                  <a:srgbClr val="C1B7FB"/>
                </a:solidFill>
              </a:rPr>
              <a:t> 2) ako su nedostaci funkcionalno kompenzovani</a:t>
            </a:r>
            <a:r>
              <a:rPr lang="en-US" sz="2400" dirty="0" smtClean="0">
                <a:solidFill>
                  <a:srgbClr val="C1B7FB"/>
                </a:solidFill>
              </a:rPr>
              <a:t>;</a:t>
            </a:r>
            <a:endParaRPr lang="sr-Latn-RS" sz="2400" dirty="0" smtClean="0">
              <a:solidFill>
                <a:srgbClr val="C1B7FB"/>
              </a:solidFill>
            </a:endParaRPr>
          </a:p>
          <a:p>
            <a:pPr marL="0" indent="0">
              <a:buNone/>
            </a:pPr>
            <a:r>
              <a:rPr lang="sr-Latn-RS" sz="2400" dirty="0">
                <a:solidFill>
                  <a:srgbClr val="C1B7FB"/>
                </a:solidFill>
              </a:rPr>
              <a:t> </a:t>
            </a:r>
            <a:r>
              <a:rPr lang="sr-Latn-RS" sz="2400" dirty="0" smtClean="0">
                <a:solidFill>
                  <a:srgbClr val="C1B7FB"/>
                </a:solidFill>
              </a:rPr>
              <a:t> 3) ako su njegova profesionalna sposobnost, veština, iskustvo, kao i stepen motivisanosti takvi da mogu nadoknaditi utvrđeni nedostatak.</a:t>
            </a:r>
          </a:p>
          <a:p>
            <a:pPr marL="0" indent="0">
              <a:buNone/>
            </a:pP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12824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sz="2800" dirty="0" smtClean="0">
                <a:solidFill>
                  <a:srgbClr val="C1B7FB"/>
                </a:solidFill>
              </a:rPr>
              <a:t>Pružni radnik ili TT tehničar</a:t>
            </a:r>
            <a:br>
              <a:rPr lang="sr-Latn-RS" sz="2800" dirty="0" smtClean="0">
                <a:solidFill>
                  <a:srgbClr val="C1B7FB"/>
                </a:solidFill>
              </a:rPr>
            </a:br>
            <a:r>
              <a:rPr lang="sr-Latn-RS" sz="2800" dirty="0" smtClean="0">
                <a:solidFill>
                  <a:srgbClr val="C1B7FB"/>
                </a:solidFill>
              </a:rPr>
              <a:t>Poslodavac izgubio ročište na sudu</a:t>
            </a:r>
            <a:br>
              <a:rPr lang="sr-Latn-RS" sz="2800" dirty="0" smtClean="0">
                <a:solidFill>
                  <a:srgbClr val="C1B7FB"/>
                </a:solidFill>
              </a:rPr>
            </a:br>
            <a:r>
              <a:rPr lang="sr-Latn-RS" sz="2800" dirty="0" smtClean="0">
                <a:solidFill>
                  <a:srgbClr val="C1B7FB"/>
                </a:solidFill>
              </a:rPr>
              <a:t>Povreda na radu ( povreda glave )</a:t>
            </a:r>
            <a:endParaRPr lang="sr-Latn-RS" sz="2800" dirty="0">
              <a:solidFill>
                <a:srgbClr val="C1B7FB"/>
              </a:solidFill>
            </a:endParaRPr>
          </a:p>
        </p:txBody>
      </p:sp>
      <p:pic>
        <p:nvPicPr>
          <p:cNvPr id="1026" name="Picture 2" descr="E:\LJUBA\EKSPERTIZE\eksp.V.Banja 2018\foto\image-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57" y="1600200"/>
            <a:ext cx="785548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18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rgbClr val="C1B7FB"/>
                </a:solidFill>
              </a:rPr>
              <a:t>Zaključak</a:t>
            </a:r>
            <a:endParaRPr lang="sr-Latn-RS" dirty="0">
              <a:solidFill>
                <a:srgbClr val="C1B7F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>
                <a:solidFill>
                  <a:srgbClr val="C1B7FB"/>
                </a:solidFill>
              </a:rPr>
              <a:t>U svakom slučaju smo se držali struke i Pravilnika </a:t>
            </a:r>
            <a:r>
              <a:rPr lang="sr-Latn-RS" dirty="0" smtClean="0">
                <a:solidFill>
                  <a:srgbClr val="C1B7FB"/>
                </a:solidFill>
              </a:rPr>
              <a:t>656.</a:t>
            </a:r>
          </a:p>
          <a:p>
            <a:r>
              <a:rPr lang="sr-Latn-RS" dirty="0" smtClean="0">
                <a:solidFill>
                  <a:srgbClr val="C1B7FB"/>
                </a:solidFill>
              </a:rPr>
              <a:t>Otorinolarigolozi </a:t>
            </a:r>
            <a:r>
              <a:rPr lang="sr-Latn-RS" dirty="0">
                <a:solidFill>
                  <a:srgbClr val="C1B7FB"/>
                </a:solidFill>
              </a:rPr>
              <a:t>su samo deo tima za ocenu radne sposobnosti, te moramo reći da su najtežio deo posla oko ocene radne sposobnosti ovih specifičnih pregleda poneli specijalisti medicine rada</a:t>
            </a:r>
          </a:p>
        </p:txBody>
      </p:sp>
    </p:spTree>
    <p:extLst>
      <p:ext uri="{BB962C8B-B14F-4D97-AF65-F5344CB8AC3E}">
        <p14:creationId xmlns:p14="http://schemas.microsoft.com/office/powerpoint/2010/main" val="317715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18435" name="Picture 2" descr="E:\LJUBA\fotografije\posao\ZGRADA I DRUGO\20141014_000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sr-Latn-RS" i="1" dirty="0" smtClean="0">
                <a:solidFill>
                  <a:srgbClr val="C1B7FB"/>
                </a:solidFill>
              </a:rPr>
              <a:t>Uvod</a:t>
            </a:r>
            <a:endParaRPr lang="sr-Latn-RS" i="1" dirty="0">
              <a:solidFill>
                <a:srgbClr val="C1B7F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>
                <a:solidFill>
                  <a:srgbClr val="C1B7FB"/>
                </a:solidFill>
              </a:rPr>
              <a:t>U </a:t>
            </a:r>
            <a:r>
              <a:rPr lang="vi-VN" dirty="0">
                <a:solidFill>
                  <a:srgbClr val="C1B7FB"/>
                </a:solidFill>
              </a:rPr>
              <a:t>2017 godini poslodavac, Železnice Srbije, započeo je restrukturiranje kompanije, što je proizvelo i veći broj pregleda radi ocene umanjene radne </a:t>
            </a:r>
            <a:r>
              <a:rPr lang="vi-VN" dirty="0" smtClean="0">
                <a:solidFill>
                  <a:srgbClr val="C1B7FB"/>
                </a:solidFill>
              </a:rPr>
              <a:t>sposobnosti.</a:t>
            </a:r>
            <a:endParaRPr lang="sr-Latn-RS" dirty="0" smtClean="0">
              <a:solidFill>
                <a:srgbClr val="C1B7FB"/>
              </a:solidFill>
            </a:endParaRPr>
          </a:p>
          <a:p>
            <a:pPr marL="0" indent="0">
              <a:buNone/>
            </a:pPr>
            <a:endParaRPr lang="sr-Latn-RS" dirty="0" smtClean="0">
              <a:solidFill>
                <a:srgbClr val="C1B7FB"/>
              </a:solidFill>
            </a:endParaRPr>
          </a:p>
          <a:p>
            <a:r>
              <a:rPr lang="vi-VN" dirty="0" smtClean="0">
                <a:solidFill>
                  <a:srgbClr val="C1B7FB"/>
                </a:solidFill>
              </a:rPr>
              <a:t>Zbog </a:t>
            </a:r>
            <a:r>
              <a:rPr lang="vi-VN" dirty="0">
                <a:solidFill>
                  <a:srgbClr val="C1B7FB"/>
                </a:solidFill>
              </a:rPr>
              <a:t>ovakve situacije urađeno je 231 pregled radi promene radnog mesta</a:t>
            </a:r>
            <a:endParaRPr lang="sr-Latn-RS" dirty="0">
              <a:solidFill>
                <a:srgbClr val="C1B7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60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rgbClr val="C1B7FB"/>
                </a:solidFill>
              </a:rPr>
              <a:t>Specifičnost </a:t>
            </a:r>
            <a:r>
              <a:rPr lang="sr-Latn-RS" dirty="0">
                <a:solidFill>
                  <a:srgbClr val="C1B7FB"/>
                </a:solidFill>
              </a:rPr>
              <a:t>ovih pregleda</a:t>
            </a:r>
            <a:r>
              <a:rPr lang="sr-Latn-RS" dirty="0"/>
              <a:t/>
            </a:r>
            <a:br>
              <a:rPr lang="sr-Latn-RS" dirty="0"/>
            </a:b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z="3600" dirty="0" smtClean="0">
                <a:solidFill>
                  <a:srgbClr val="C1B7FB"/>
                </a:solidFill>
              </a:rPr>
              <a:t>zaposleni </a:t>
            </a:r>
            <a:r>
              <a:rPr lang="vi-VN" sz="3600" dirty="0">
                <a:solidFill>
                  <a:srgbClr val="C1B7FB"/>
                </a:solidFill>
              </a:rPr>
              <a:t>sa velikim brojem godina ukupnog radnog staža i godina </a:t>
            </a:r>
            <a:r>
              <a:rPr lang="vi-VN" sz="3600" dirty="0" smtClean="0">
                <a:solidFill>
                  <a:srgbClr val="C1B7FB"/>
                </a:solidFill>
              </a:rPr>
              <a:t>starosti</a:t>
            </a:r>
            <a:endParaRPr lang="sr-Latn-RS" sz="3600" dirty="0" smtClean="0">
              <a:solidFill>
                <a:srgbClr val="C1B7FB"/>
              </a:solidFill>
            </a:endParaRPr>
          </a:p>
          <a:p>
            <a:pPr marL="0" indent="0">
              <a:buNone/>
            </a:pPr>
            <a:endParaRPr lang="sr-Latn-RS" dirty="0" smtClean="0">
              <a:solidFill>
                <a:srgbClr val="C1B7FB"/>
              </a:solidFill>
            </a:endParaRPr>
          </a:p>
          <a:p>
            <a:r>
              <a:rPr lang="vi-VN" sz="3600" dirty="0" smtClean="0">
                <a:solidFill>
                  <a:srgbClr val="C1B7FB"/>
                </a:solidFill>
              </a:rPr>
              <a:t>pitanje </a:t>
            </a:r>
            <a:r>
              <a:rPr lang="vi-VN" sz="3600" dirty="0">
                <a:solidFill>
                  <a:srgbClr val="C1B7FB"/>
                </a:solidFill>
              </a:rPr>
              <a:t>koliko je tih radnika sačuvalo radnu sposobnost za određena zanimanja. </a:t>
            </a:r>
            <a:endParaRPr lang="sr-Latn-RS" sz="3600" dirty="0">
              <a:solidFill>
                <a:srgbClr val="C1B7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solidFill>
                  <a:srgbClr val="C1B7FB"/>
                </a:solidFill>
              </a:rPr>
              <a:t>Specifičnost ovih pregleda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>
                <a:solidFill>
                  <a:srgbClr val="C1B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sr-Latn-RS" dirty="0" smtClean="0">
                <a:solidFill>
                  <a:srgbClr val="C1B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ajčešće </a:t>
            </a:r>
            <a:r>
              <a:rPr lang="sr-Latn-RS" dirty="0">
                <a:solidFill>
                  <a:srgbClr val="C1B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to zanimanja koja zahtevaju prvu ili drugu zdravstvenu </a:t>
            </a:r>
            <a:r>
              <a:rPr lang="sr-Latn-RS" dirty="0" smtClean="0">
                <a:solidFill>
                  <a:srgbClr val="C1B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grupu</a:t>
            </a:r>
          </a:p>
          <a:p>
            <a:endParaRPr lang="sr-Latn-RS" dirty="0" smtClean="0">
              <a:solidFill>
                <a:srgbClr val="C1B7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 smtClean="0">
                <a:solidFill>
                  <a:srgbClr val="C1B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jedan </a:t>
            </a:r>
            <a:r>
              <a:rPr lang="sr-Latn-RS" dirty="0">
                <a:solidFill>
                  <a:srgbClr val="C1B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broj zaposlenih su duži period obavljali poslove koji nisu zahtevali ocenu radne sposobnosti, odnosno nisu imali periodične preglede</a:t>
            </a:r>
          </a:p>
        </p:txBody>
      </p:sp>
    </p:spTree>
    <p:extLst>
      <p:ext uri="{BB962C8B-B14F-4D97-AF65-F5344CB8AC3E}">
        <p14:creationId xmlns:p14="http://schemas.microsoft.com/office/powerpoint/2010/main" val="97742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rgbClr val="C1B7FB"/>
                </a:solidFill>
              </a:rPr>
              <a:t>Otorinolaringolog</a:t>
            </a:r>
            <a:endParaRPr lang="sr-Latn-RS" dirty="0">
              <a:solidFill>
                <a:srgbClr val="C1B7F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/>
          <a:lstStyle/>
          <a:p>
            <a:r>
              <a:rPr lang="sr-Latn-RS" sz="3600" dirty="0" smtClean="0">
                <a:solidFill>
                  <a:srgbClr val="C1B7FB"/>
                </a:solidFill>
              </a:rPr>
              <a:t>Oštećenje sluha</a:t>
            </a:r>
          </a:p>
          <a:p>
            <a:pPr marL="0" indent="0">
              <a:buNone/>
            </a:pPr>
            <a:r>
              <a:rPr lang="sr-Latn-RS" dirty="0">
                <a:solidFill>
                  <a:srgbClr val="C1B7FB"/>
                </a:solidFill>
              </a:rPr>
              <a:t>	</a:t>
            </a:r>
            <a:r>
              <a:rPr lang="sr-Latn-RS" dirty="0" smtClean="0">
                <a:solidFill>
                  <a:srgbClr val="C1B7FB"/>
                </a:solidFill>
              </a:rPr>
              <a:t>sensorineurijalna </a:t>
            </a:r>
            <a:r>
              <a:rPr lang="sr-Latn-RS" dirty="0">
                <a:solidFill>
                  <a:srgbClr val="C1B7FB"/>
                </a:solidFill>
              </a:rPr>
              <a:t>oštećenja sluha, odnosno </a:t>
            </a:r>
            <a:r>
              <a:rPr lang="sr-Latn-RS" dirty="0" smtClean="0">
                <a:solidFill>
                  <a:srgbClr val="C1B7FB"/>
                </a:solidFill>
              </a:rPr>
              <a:t>	oštećenje </a:t>
            </a:r>
            <a:r>
              <a:rPr lang="sr-Latn-RS" dirty="0">
                <a:solidFill>
                  <a:srgbClr val="C1B7FB"/>
                </a:solidFill>
              </a:rPr>
              <a:t>na visokim </a:t>
            </a:r>
            <a:r>
              <a:rPr lang="sr-Latn-RS" dirty="0" smtClean="0">
                <a:solidFill>
                  <a:srgbClr val="C1B7FB"/>
                </a:solidFill>
              </a:rPr>
              <a:t>frekvencama</a:t>
            </a:r>
          </a:p>
          <a:p>
            <a:pPr marL="0" indent="0">
              <a:buNone/>
            </a:pPr>
            <a:endParaRPr lang="sr-Latn-RS" dirty="0" smtClean="0">
              <a:solidFill>
                <a:srgbClr val="C1B7FB"/>
              </a:solidFill>
            </a:endParaRPr>
          </a:p>
          <a:p>
            <a:r>
              <a:rPr lang="sr-Latn-RS" sz="3600" dirty="0" smtClean="0">
                <a:solidFill>
                  <a:srgbClr val="C1B7FB"/>
                </a:solidFill>
              </a:rPr>
              <a:t>Dijagnostičke procedure</a:t>
            </a:r>
            <a:endParaRPr lang="sr-Latn-RS" sz="3600" dirty="0">
              <a:solidFill>
                <a:srgbClr val="C1B7FB"/>
              </a:solidFill>
            </a:endParaRPr>
          </a:p>
          <a:p>
            <a:pPr marL="457200" lvl="1" indent="0">
              <a:buNone/>
            </a:pPr>
            <a:r>
              <a:rPr lang="sr-Latn-RS" sz="3200" dirty="0" smtClean="0">
                <a:solidFill>
                  <a:srgbClr val="C1B7FB"/>
                </a:solidFill>
              </a:rPr>
              <a:t>	U </a:t>
            </a:r>
            <a:r>
              <a:rPr lang="sr-Latn-RS" sz="3200" dirty="0">
                <a:solidFill>
                  <a:srgbClr val="C1B7FB"/>
                </a:solidFill>
              </a:rPr>
              <a:t>nekim slučajevima smo morali proširiti </a:t>
            </a:r>
            <a:r>
              <a:rPr lang="sr-Latn-RS" sz="3200" dirty="0" smtClean="0">
                <a:solidFill>
                  <a:srgbClr val="C1B7FB"/>
                </a:solidFill>
              </a:rPr>
              <a:t>	dijagnostičke </a:t>
            </a:r>
            <a:r>
              <a:rPr lang="sr-Latn-RS" sz="3200" dirty="0">
                <a:solidFill>
                  <a:srgbClr val="C1B7FB"/>
                </a:solidFill>
              </a:rPr>
              <a:t>procedure, odnosno nije bio </a:t>
            </a:r>
            <a:r>
              <a:rPr lang="sr-Latn-RS" sz="3200" dirty="0" smtClean="0">
                <a:solidFill>
                  <a:srgbClr val="C1B7FB"/>
                </a:solidFill>
              </a:rPr>
              <a:t>	dovoljan </a:t>
            </a:r>
            <a:r>
              <a:rPr lang="sr-Latn-RS" sz="3200" dirty="0">
                <a:solidFill>
                  <a:srgbClr val="C1B7FB"/>
                </a:solidFill>
              </a:rPr>
              <a:t>klinički pregled i audiometrija</a:t>
            </a:r>
          </a:p>
        </p:txBody>
      </p:sp>
    </p:spTree>
    <p:extLst>
      <p:ext uri="{BB962C8B-B14F-4D97-AF65-F5344CB8AC3E}">
        <p14:creationId xmlns:p14="http://schemas.microsoft.com/office/powerpoint/2010/main" val="112760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r-Latn-RS" dirty="0">
                <a:solidFill>
                  <a:srgbClr val="C1B7FB"/>
                </a:solidFill>
              </a:rPr>
              <a:t>Dopunska dijagnostika</a:t>
            </a:r>
            <a:r>
              <a:rPr lang="sr-Latn-RS" dirty="0"/>
              <a:t/>
            </a:r>
            <a:br>
              <a:rPr lang="sr-Latn-RS" dirty="0"/>
            </a:b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867400"/>
          </a:xfrm>
        </p:spPr>
        <p:txBody>
          <a:bodyPr/>
          <a:lstStyle/>
          <a:p>
            <a:r>
              <a:rPr lang="sr-Latn-RS" dirty="0">
                <a:solidFill>
                  <a:srgbClr val="C1B7FB"/>
                </a:solidFill>
              </a:rPr>
              <a:t>u</a:t>
            </a:r>
            <a:r>
              <a:rPr lang="sr-Latn-RS" dirty="0" smtClean="0">
                <a:solidFill>
                  <a:srgbClr val="C1B7FB"/>
                </a:solidFill>
              </a:rPr>
              <a:t> </a:t>
            </a:r>
            <a:r>
              <a:rPr lang="sr-Latn-RS" b="1" dirty="0" smtClean="0">
                <a:solidFill>
                  <a:srgbClr val="C1B7FB"/>
                </a:solidFill>
              </a:rPr>
              <a:t>62</a:t>
            </a:r>
            <a:r>
              <a:rPr lang="sr-Latn-RS" dirty="0" smtClean="0">
                <a:solidFill>
                  <a:srgbClr val="C1B7FB"/>
                </a:solidFill>
              </a:rPr>
              <a:t> slučaja</a:t>
            </a:r>
          </a:p>
          <a:p>
            <a:pPr marL="0" indent="0">
              <a:buNone/>
            </a:pPr>
            <a:endParaRPr lang="sr-Latn-RS" dirty="0" smtClean="0">
              <a:solidFill>
                <a:srgbClr val="C1B7FB"/>
              </a:solidFill>
            </a:endParaRPr>
          </a:p>
          <a:p>
            <a:r>
              <a:rPr lang="vi-VN" b="1" dirty="0">
                <a:solidFill>
                  <a:srgbClr val="C1B7FB"/>
                </a:solidFill>
              </a:rPr>
              <a:t>Timpanometriju</a:t>
            </a:r>
            <a:r>
              <a:rPr lang="vi-VN" dirty="0">
                <a:solidFill>
                  <a:srgbClr val="C1B7FB"/>
                </a:solidFill>
              </a:rPr>
              <a:t>, kao objektivnu metodu ispitivanja sluha, smo radili zbog dokazivanja ili isključivanja nekih oboljenja, odnosno utvrđivali smo progresivna ili ne </a:t>
            </a:r>
            <a:r>
              <a:rPr lang="vi-VN" dirty="0" smtClean="0">
                <a:solidFill>
                  <a:srgbClr val="C1B7FB"/>
                </a:solidFill>
              </a:rPr>
              <a:t>oštećenja</a:t>
            </a:r>
            <a:endParaRPr lang="sr-Latn-RS" dirty="0" smtClean="0">
              <a:solidFill>
                <a:srgbClr val="C1B7FB"/>
              </a:solidFill>
            </a:endParaRPr>
          </a:p>
          <a:p>
            <a:pPr marL="0" indent="0">
              <a:buNone/>
            </a:pPr>
            <a:endParaRPr lang="sr-Latn-RS" dirty="0" smtClean="0">
              <a:solidFill>
                <a:srgbClr val="C1B7FB"/>
              </a:solidFill>
            </a:endParaRPr>
          </a:p>
          <a:p>
            <a:r>
              <a:rPr lang="sr-Latn-RS" b="1" dirty="0">
                <a:solidFill>
                  <a:srgbClr val="C1B7FB"/>
                </a:solidFill>
              </a:rPr>
              <a:t>Otoakustičke emisije </a:t>
            </a:r>
            <a:r>
              <a:rPr lang="sr-Latn-RS" dirty="0">
                <a:solidFill>
                  <a:srgbClr val="C1B7FB"/>
                </a:solidFill>
              </a:rPr>
              <a:t>smo radili zbog diferencijacije kohlearno ili retrokohlearno oštećenje</a:t>
            </a:r>
          </a:p>
        </p:txBody>
      </p:sp>
    </p:spTree>
    <p:extLst>
      <p:ext uri="{BB962C8B-B14F-4D97-AF65-F5344CB8AC3E}">
        <p14:creationId xmlns:p14="http://schemas.microsoft.com/office/powerpoint/2010/main" val="204549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sz="3600" i="1" dirty="0">
                <a:solidFill>
                  <a:srgbClr val="C1B7FB"/>
                </a:solidFill>
              </a:rPr>
              <a:t>m</a:t>
            </a:r>
            <a:r>
              <a:rPr lang="pl-PL" sz="3600" i="1" dirty="0" smtClean="0">
                <a:solidFill>
                  <a:srgbClr val="C1B7FB"/>
                </a:solidFill>
              </a:rPr>
              <a:t>išljenje</a:t>
            </a:r>
            <a:r>
              <a:rPr lang="pl-PL" sz="2800" i="1" dirty="0" smtClean="0">
                <a:solidFill>
                  <a:srgbClr val="C1B7FB"/>
                </a:solidFill>
              </a:rPr>
              <a:t/>
            </a:r>
            <a:br>
              <a:rPr lang="pl-PL" sz="2800" i="1" dirty="0" smtClean="0">
                <a:solidFill>
                  <a:srgbClr val="C1B7FB"/>
                </a:solidFill>
              </a:rPr>
            </a:br>
            <a:r>
              <a:rPr lang="pl-PL" sz="2800" i="1" dirty="0" smtClean="0">
                <a:solidFill>
                  <a:srgbClr val="C1B7FB"/>
                </a:solidFill>
              </a:rPr>
              <a:t>        </a:t>
            </a:r>
            <a:r>
              <a:rPr lang="pl-PL" sz="3200" i="1" dirty="0" smtClean="0">
                <a:solidFill>
                  <a:srgbClr val="C1B7FB"/>
                </a:solidFill>
              </a:rPr>
              <a:t>...nesposoban </a:t>
            </a:r>
            <a:r>
              <a:rPr lang="pl-PL" sz="3200" i="1" dirty="0">
                <a:solidFill>
                  <a:srgbClr val="C1B7FB"/>
                </a:solidFill>
              </a:rPr>
              <a:t>za poslove koji zahtevaju dobar sluh</a:t>
            </a:r>
            <a:endParaRPr lang="sr-Latn-RS" sz="3200" i="1" dirty="0">
              <a:solidFill>
                <a:srgbClr val="C1B7F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endParaRPr lang="sr-Latn-RS" dirty="0" smtClean="0"/>
          </a:p>
          <a:p>
            <a:r>
              <a:rPr lang="sr-Latn-RS" dirty="0" smtClean="0">
                <a:solidFill>
                  <a:srgbClr val="C1B7FB"/>
                </a:solidFill>
              </a:rPr>
              <a:t>U 7. </a:t>
            </a:r>
            <a:r>
              <a:rPr lang="sr-Latn-RS" dirty="0">
                <a:solidFill>
                  <a:srgbClr val="C1B7FB"/>
                </a:solidFill>
              </a:rPr>
              <a:t>slučajeva smo se izjasnili nesposoban za poslove koji zahtevaju dobar sluh. </a:t>
            </a:r>
            <a:endParaRPr lang="sr-Latn-RS" dirty="0" smtClean="0">
              <a:solidFill>
                <a:srgbClr val="C1B7FB"/>
              </a:solidFill>
            </a:endParaRPr>
          </a:p>
          <a:p>
            <a:endParaRPr lang="sr-Latn-RS" dirty="0">
              <a:solidFill>
                <a:srgbClr val="C1B7FB"/>
              </a:solidFill>
            </a:endParaRPr>
          </a:p>
          <a:p>
            <a:r>
              <a:rPr lang="sr-Latn-RS" dirty="0" smtClean="0">
                <a:solidFill>
                  <a:srgbClr val="C1B7FB"/>
                </a:solidFill>
              </a:rPr>
              <a:t>Svih </a:t>
            </a:r>
            <a:r>
              <a:rPr lang="sr-Latn-RS" dirty="0">
                <a:solidFill>
                  <a:srgbClr val="C1B7FB"/>
                </a:solidFill>
              </a:rPr>
              <a:t>sedam slučajeva sa oštećenjem sluha su rešavana na Drugostepenoj komisiji</a:t>
            </a:r>
          </a:p>
        </p:txBody>
      </p:sp>
    </p:spTree>
    <p:extLst>
      <p:ext uri="{BB962C8B-B14F-4D97-AF65-F5344CB8AC3E}">
        <p14:creationId xmlns:p14="http://schemas.microsoft.com/office/powerpoint/2010/main" val="177279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3813106"/>
              </p:ext>
            </p:extLst>
          </p:nvPr>
        </p:nvGraphicFramePr>
        <p:xfrm>
          <a:off x="304800" y="228598"/>
          <a:ext cx="8458199" cy="6470657"/>
        </p:xfrm>
        <a:graphic>
          <a:graphicData uri="http://schemas.openxmlformats.org/drawingml/2006/table">
            <a:tbl>
              <a:tblPr firstRow="1" firstCol="1" bandRow="1"/>
              <a:tblGrid>
                <a:gridCol w="1448858"/>
                <a:gridCol w="844182"/>
                <a:gridCol w="645658"/>
                <a:gridCol w="1162000"/>
                <a:gridCol w="2839433"/>
                <a:gridCol w="1518068"/>
              </a:tblGrid>
              <a:tr h="884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ZANIMANJE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godine</a:t>
                      </a: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URS</a:t>
                      </a: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ADG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Sluh na pregledu</a:t>
                      </a: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 stepena LK</a:t>
                      </a: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VRSTA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PREGLED</a:t>
                      </a: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skretničar</a:t>
                      </a: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III zdr. gr.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Sluh II zdr. gr.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Kontrola za 3 meseca</a:t>
                      </a: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vanredni</a:t>
                      </a: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skretničar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III zdr. gr</a:t>
                      </a: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Sluh II zdr. gr.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Sposoban uz nošenje slušnog aparata. Kontrola za 6 meseci</a:t>
                      </a: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vanredni</a:t>
                      </a: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m-vođa</a:t>
                      </a:r>
                      <a:endParaRPr lang="sr-Latn-RS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 zdr. gr.</a:t>
                      </a: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Sluh I zdr. gr.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Kontrola za 6 meseci uz nalaz ADG-a</a:t>
                      </a: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prethodni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Upis u ŽTŠ</a:t>
                      </a:r>
                      <a:endParaRPr lang="sr-Latn-RS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m-vođa</a:t>
                      </a: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sr-Latn-RS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 </a:t>
                      </a:r>
                      <a:r>
                        <a:rPr lang="sr-Latn-R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zdr. gr.</a:t>
                      </a: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Sluh I </a:t>
                      </a:r>
                      <a:r>
                        <a:rPr lang="sr-Latn-R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zdr. gr.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prethodni</a:t>
                      </a:r>
                      <a:endParaRPr lang="sr-Latn-RS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Pomoćnik</a:t>
                      </a:r>
                      <a:r>
                        <a:rPr lang="sr-Latn-RS" sz="1400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šefa pružne deonice</a:t>
                      </a:r>
                      <a:endParaRPr lang="sr-Latn-RS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sr-Latn-RS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sr-Latn-RS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III </a:t>
                      </a:r>
                      <a:r>
                        <a:rPr lang="sr-Latn-R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zdr. gr.</a:t>
                      </a: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sr-Latn-RS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Sluh III </a:t>
                      </a:r>
                      <a:r>
                        <a:rPr lang="sr-Latn-R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zdr. gr</a:t>
                      </a:r>
                      <a:r>
                        <a:rPr lang="sr-Latn-RS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Sposoban uz nošenje slušnih aparata na oba uva</a:t>
                      </a:r>
                      <a:endParaRPr lang="sr-Latn-RS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vanredni</a:t>
                      </a:r>
                      <a:endParaRPr lang="sr-Latn-RS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TK</a:t>
                      </a:r>
                      <a:r>
                        <a:rPr lang="sr-Latn-RS" sz="1400" baseline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dispečer</a:t>
                      </a:r>
                      <a:endParaRPr lang="sr-Latn-RS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 zdr. gr.</a:t>
                      </a: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Sluh I zdr. gr.</a:t>
                      </a: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prethodni</a:t>
                      </a: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kondukter</a:t>
                      </a: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51</a:t>
                      </a: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Kofoza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Teško oštećenje sluha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Nesposoban</a:t>
                      </a: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vanredni</a:t>
                      </a: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98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rgbClr val="C1B7FB"/>
                </a:solidFill>
              </a:rPr>
              <a:t> Granični slučajevi</a:t>
            </a:r>
            <a:endParaRPr lang="sr-Latn-RS" dirty="0">
              <a:solidFill>
                <a:srgbClr val="C1B7F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>
                <a:solidFill>
                  <a:srgbClr val="C1B7FB"/>
                </a:solidFill>
              </a:rPr>
              <a:t>slučajevi, kod kojih za godinu dana može, ali i ne mora, se povećati </a:t>
            </a:r>
            <a:r>
              <a:rPr lang="vi-VN" dirty="0" smtClean="0">
                <a:solidFill>
                  <a:srgbClr val="C1B7FB"/>
                </a:solidFill>
              </a:rPr>
              <a:t>oštećenje.</a:t>
            </a:r>
            <a:endParaRPr lang="sr-Latn-RS" dirty="0" smtClean="0">
              <a:solidFill>
                <a:srgbClr val="C1B7FB"/>
              </a:solidFill>
            </a:endParaRPr>
          </a:p>
          <a:p>
            <a:pPr marL="0" indent="0">
              <a:buNone/>
            </a:pPr>
            <a:endParaRPr lang="sr-Latn-RS" dirty="0" smtClean="0">
              <a:solidFill>
                <a:srgbClr val="C1B7FB"/>
              </a:solidFill>
            </a:endParaRPr>
          </a:p>
          <a:p>
            <a:r>
              <a:rPr lang="sr-Latn-RS" dirty="0">
                <a:solidFill>
                  <a:srgbClr val="C1B7FB"/>
                </a:solidFill>
              </a:rPr>
              <a:t>u</a:t>
            </a:r>
            <a:r>
              <a:rPr lang="vi-VN" dirty="0" smtClean="0">
                <a:solidFill>
                  <a:srgbClr val="C1B7FB"/>
                </a:solidFill>
              </a:rPr>
              <a:t> </a:t>
            </a:r>
            <a:r>
              <a:rPr lang="vi-VN" dirty="0">
                <a:solidFill>
                  <a:srgbClr val="C1B7FB"/>
                </a:solidFill>
              </a:rPr>
              <a:t>ovoj grupi su i oni koji na jednom </a:t>
            </a:r>
            <a:r>
              <a:rPr lang="vi-VN" dirty="0" smtClean="0">
                <a:solidFill>
                  <a:srgbClr val="C1B7FB"/>
                </a:solidFill>
              </a:rPr>
              <a:t>uvu</a:t>
            </a:r>
            <a:r>
              <a:rPr lang="sr-Latn-RS" dirty="0" smtClean="0">
                <a:solidFill>
                  <a:srgbClr val="C1B7FB"/>
                </a:solidFill>
              </a:rPr>
              <a:t> ili</a:t>
            </a:r>
            <a:r>
              <a:rPr lang="vi-VN" dirty="0" smtClean="0">
                <a:solidFill>
                  <a:srgbClr val="C1B7FB"/>
                </a:solidFill>
              </a:rPr>
              <a:t> </a:t>
            </a:r>
            <a:r>
              <a:rPr lang="vi-VN" dirty="0">
                <a:solidFill>
                  <a:srgbClr val="C1B7FB"/>
                </a:solidFill>
              </a:rPr>
              <a:t>na oba, probijaju granicu na jednoj frekvenci 2000 ili 4000Hz za </a:t>
            </a:r>
            <a:r>
              <a:rPr lang="vi-VN" dirty="0" smtClean="0">
                <a:solidFill>
                  <a:srgbClr val="C1B7FB"/>
                </a:solidFill>
              </a:rPr>
              <a:t>5-10dB.</a:t>
            </a:r>
            <a:endParaRPr lang="sr-Latn-RS" dirty="0" smtClean="0">
              <a:solidFill>
                <a:srgbClr val="C1B7FB"/>
              </a:solidFill>
            </a:endParaRPr>
          </a:p>
          <a:p>
            <a:pPr marL="0" indent="0">
              <a:buNone/>
            </a:pPr>
            <a:endParaRPr lang="sr-Latn-RS" dirty="0" smtClean="0">
              <a:solidFill>
                <a:srgbClr val="C1B7FB"/>
              </a:solidFill>
            </a:endParaRPr>
          </a:p>
          <a:p>
            <a:r>
              <a:rPr lang="sr-Latn-RS" dirty="0">
                <a:solidFill>
                  <a:srgbClr val="C1B7FB"/>
                </a:solidFill>
              </a:rPr>
              <a:t>o</a:t>
            </a:r>
            <a:r>
              <a:rPr lang="vi-VN" dirty="0" smtClean="0">
                <a:solidFill>
                  <a:srgbClr val="C1B7FB"/>
                </a:solidFill>
              </a:rPr>
              <a:t>vakvih </a:t>
            </a:r>
            <a:r>
              <a:rPr lang="vi-VN" dirty="0">
                <a:solidFill>
                  <a:srgbClr val="C1B7FB"/>
                </a:solidFill>
              </a:rPr>
              <a:t>slučajeva je bilo </a:t>
            </a:r>
            <a:r>
              <a:rPr lang="vi-VN" dirty="0" smtClean="0">
                <a:solidFill>
                  <a:srgbClr val="C1B7FB"/>
                </a:solidFill>
              </a:rPr>
              <a:t>62</a:t>
            </a:r>
            <a:r>
              <a:rPr lang="sr-Latn-RS" dirty="0" smtClean="0">
                <a:solidFill>
                  <a:srgbClr val="C1B7FB"/>
                </a:solidFill>
              </a:rPr>
              <a:t>. u Beogradu.</a:t>
            </a:r>
            <a:endParaRPr lang="sr-Latn-RS" dirty="0">
              <a:solidFill>
                <a:srgbClr val="C1B7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94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12028</TotalTime>
  <Words>594</Words>
  <Application>Microsoft Office PowerPoint</Application>
  <PresentationFormat>On-screen Show (4:3)</PresentationFormat>
  <Paragraphs>175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      </vt:lpstr>
      <vt:lpstr>Uvod</vt:lpstr>
      <vt:lpstr>Specifičnost ovih pregleda </vt:lpstr>
      <vt:lpstr>Specifičnost ovih pregleda</vt:lpstr>
      <vt:lpstr>Otorinolaringolog</vt:lpstr>
      <vt:lpstr>Dopunska dijagnostika </vt:lpstr>
      <vt:lpstr>mišljenje         ...nesposoban za poslove koji zahtevaju dobar sluh</vt:lpstr>
      <vt:lpstr>PowerPoint Presentation</vt:lpstr>
      <vt:lpstr> Granični slučajevi</vt:lpstr>
      <vt:lpstr>Granični slučajevi</vt:lpstr>
      <vt:lpstr>Granični slučajevi</vt:lpstr>
      <vt:lpstr>Granični slučajevi</vt:lpstr>
      <vt:lpstr>I zdravstvena grupa do 17%(16,55%) II zdravstvena grupa do 30%(29,9%) III zdravstvena grupa do 50%(47,3%)</vt:lpstr>
      <vt:lpstr>Obeležavanje liste u ovim slučajevima</vt:lpstr>
      <vt:lpstr>Primer ADG-a - granični slučaj</vt:lpstr>
      <vt:lpstr>Pravilnik Sl.gl. RS 24/2017</vt:lpstr>
      <vt:lpstr>Pružni radnik ili TT tehničar Poslodavac izgubio ročište na sudu Povreda na radu ( povreda glave )</vt:lpstr>
      <vt:lpstr>Zaključak</vt:lpstr>
      <vt:lpstr>PowerPoint Presentation</vt:lpstr>
    </vt:vector>
  </TitlesOfParts>
  <Company>RHC Belgrade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Overview</dc:title>
  <dc:creator>RHC</dc:creator>
  <cp:lastModifiedBy>Ljuba</cp:lastModifiedBy>
  <cp:revision>1053</cp:revision>
  <cp:lastPrinted>1601-01-01T00:00:00Z</cp:lastPrinted>
  <dcterms:created xsi:type="dcterms:W3CDTF">2003-05-07T07:53:34Z</dcterms:created>
  <dcterms:modified xsi:type="dcterms:W3CDTF">2018-05-02T15:20:57Z</dcterms:modified>
</cp:coreProperties>
</file>