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1" autoAdjust="0"/>
    <p:restoredTop sz="94660"/>
  </p:normalViewPr>
  <p:slideViewPr>
    <p:cSldViewPr>
      <p:cViewPr varScale="1">
        <p:scale>
          <a:sx n="70" d="100"/>
          <a:sy n="70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VEŠTAČENJE NADOKNADE ŠTETE KOD POSTTRAUMATSKOG STRESNOG POREMEĆAJA (PTSP) KAO POSLEDICE POVREDE U RATU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smtClean="0">
                <a:solidFill>
                  <a:schemeClr val="tx1"/>
                </a:solidFill>
              </a:rPr>
              <a:t>Autori:</a:t>
            </a:r>
          </a:p>
          <a:p>
            <a:r>
              <a:rPr lang="en-US" smtClean="0">
                <a:solidFill>
                  <a:schemeClr val="tx1"/>
                </a:solidFill>
              </a:rPr>
              <a:t>Radojka Jovanović, Vladimir Popović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smtClean="0">
                <a:solidFill>
                  <a:srgbClr val="7030A0"/>
                </a:solidFill>
              </a:rPr>
              <a:t>N</a:t>
            </a:r>
            <a:r>
              <a:rPr lang="sr-Latn-RS" sz="3200" b="1" smtClean="0">
                <a:solidFill>
                  <a:srgbClr val="7030A0"/>
                </a:solidFill>
              </a:rPr>
              <a:t>alaz veštaka</a:t>
            </a:r>
            <a:endParaRPr lang="en-US" sz="3200" b="1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r-Latn-RS" smtClean="0"/>
              <a:t>T</a:t>
            </a:r>
            <a:r>
              <a:rPr lang="en-US" smtClean="0"/>
              <a:t>užilac </a:t>
            </a:r>
            <a:r>
              <a:rPr lang="sr-Latn-RS" smtClean="0"/>
              <a:t>je </a:t>
            </a:r>
            <a:r>
              <a:rPr lang="en-US" smtClean="0"/>
              <a:t>bio ranjen za vreme rata 15.04.1999. g. i pri tome </a:t>
            </a:r>
            <a:r>
              <a:rPr lang="sr-Latn-RS" smtClean="0"/>
              <a:t>je </a:t>
            </a:r>
            <a:r>
              <a:rPr lang="en-US" smtClean="0"/>
              <a:t>zadobio povredu tela u smislu kontuzije i prelom dva rebra;</a:t>
            </a:r>
          </a:p>
          <a:p>
            <a:pPr lvl="0"/>
            <a:r>
              <a:rPr lang="sr-Latn-RS" smtClean="0"/>
              <a:t>U</a:t>
            </a:r>
            <a:r>
              <a:rPr lang="en-US" smtClean="0"/>
              <a:t> dostavljenoj fotokopiji zdravstvenog kartona tužioca nema evidentiranih bolesti i dijagnoza sve do 2000. godine;</a:t>
            </a:r>
          </a:p>
          <a:p>
            <a:pPr lvl="0"/>
            <a:r>
              <a:rPr lang="sr-Latn-RS" smtClean="0"/>
              <a:t>U</a:t>
            </a:r>
            <a:r>
              <a:rPr lang="en-US" smtClean="0"/>
              <a:t> kartonu tužioca prvi put evidentirana Dg anksiozno depresivno stanje (F41.2) i dijagnoza PTSP (F43.1) 01.03.2000. g. samo nekoliko meseci nakon kritičnog ranjavanja;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Latn-RS" smtClean="0"/>
              <a:t>N</a:t>
            </a:r>
            <a:r>
              <a:rPr lang="en-US" smtClean="0"/>
              <a:t>akon nekoliko godina došlo </a:t>
            </a:r>
            <a:r>
              <a:rPr lang="sr-Latn-RS" smtClean="0"/>
              <a:t>je </a:t>
            </a:r>
            <a:r>
              <a:rPr lang="en-US" smtClean="0"/>
              <a:t>do pogoršanja psihičkih problema u smislu nastanka poremećaja ličnosti (Dg. F62.0) što potvrđuju nalazi psihijatra;</a:t>
            </a:r>
          </a:p>
          <a:p>
            <a:pPr lvl="0"/>
            <a:r>
              <a:rPr lang="sr-Latn-RS" smtClean="0"/>
              <a:t>P</a:t>
            </a:r>
            <a:r>
              <a:rPr lang="en-US" smtClean="0"/>
              <a:t>ogoršanje psihičkog stanja teškog stepena nastupilo od 2010. godine zbog čega je tužilac više puta hospitalizovan na odeljenju psihijatrije Zdravstvenog centra Vranje</a:t>
            </a:r>
            <a:r>
              <a:rPr lang="sr-Latn-RS" smtClean="0"/>
              <a:t>.</a:t>
            </a:r>
            <a:r>
              <a:rPr lang="en-US" smtClean="0"/>
              <a:t> </a:t>
            </a:r>
            <a:endParaRPr lang="sr-Latn-RS" smtClean="0"/>
          </a:p>
          <a:p>
            <a:pPr lvl="0"/>
            <a:r>
              <a:rPr lang="sr-Latn-RS" smtClean="0"/>
              <a:t>U</a:t>
            </a:r>
            <a:r>
              <a:rPr lang="en-US" smtClean="0"/>
              <a:t> svakoj otpusnoj listi</a:t>
            </a:r>
            <a:r>
              <a:rPr lang="sr-Latn-RS" smtClean="0"/>
              <a:t> je</a:t>
            </a:r>
            <a:r>
              <a:rPr lang="en-US" smtClean="0"/>
              <a:t> navedena Dg. PTSP kao i poremećaj ličnosti (F62.0), a zatim se registruje stanje teške depresije najpre bez simpoma psihoza a potom sa simptomima psihoze (F33.3);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Latn-RS" smtClean="0"/>
              <a:t>P</a:t>
            </a:r>
            <a:r>
              <a:rPr lang="en-US" smtClean="0"/>
              <a:t>ored psihijatrijskih oboljenja došlo </a:t>
            </a:r>
            <a:r>
              <a:rPr lang="sr-Latn-RS" smtClean="0"/>
              <a:t>je </a:t>
            </a:r>
            <a:r>
              <a:rPr lang="en-US" smtClean="0"/>
              <a:t>i do promene na drugim organima i sistemima (psihosomatizacija) u smislu vrtoglavica, glavobolja, mučnina, povišenog krvnog pritiska, osećaja gušenja i nedostatka vazduha, ubrzanog srčanog rada, paroksizmalne apsolutne aritmije zbog čega je tužilac ispitivan i lečen kod interniste.</a:t>
            </a:r>
          </a:p>
          <a:p>
            <a:pPr lvl="0"/>
            <a:r>
              <a:rPr lang="sr-Latn-RS" smtClean="0"/>
              <a:t>P</a:t>
            </a:r>
            <a:r>
              <a:rPr lang="en-US" smtClean="0"/>
              <a:t>ostoji gubitak radne sposobnosti trajno (rešenje PIO – filijala Vranje od 22.02.2015.g. br. 182-7-1-0072/15).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b="1" smtClean="0">
                <a:solidFill>
                  <a:srgbClr val="7030A0"/>
                </a:solidFill>
              </a:rPr>
              <a:t>Mišljenje veštaka</a:t>
            </a:r>
            <a:endParaRPr lang="en-US" sz="3200" b="1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b="1" smtClean="0"/>
              <a:t>Tužilac nije sposoban za:</a:t>
            </a:r>
          </a:p>
          <a:p>
            <a:pPr lvl="0"/>
            <a:r>
              <a:rPr lang="en-US" sz="3000" smtClean="0"/>
              <a:t>Teža fizička opterećenja,</a:t>
            </a:r>
          </a:p>
          <a:p>
            <a:pPr lvl="0"/>
            <a:r>
              <a:rPr lang="en-US" sz="3000" smtClean="0"/>
              <a:t>Rad na visini i dubini,</a:t>
            </a:r>
          </a:p>
          <a:p>
            <a:pPr lvl="0"/>
            <a:r>
              <a:rPr lang="en-US" sz="3000" smtClean="0"/>
              <a:t>Rad sa neurotoksičnim i neurotropnim supstancama,</a:t>
            </a:r>
          </a:p>
          <a:p>
            <a:pPr lvl="0"/>
            <a:r>
              <a:rPr lang="en-US" sz="3000" smtClean="0"/>
              <a:t>Poslove koji zahtevaju veće psihičko opterećenje i držanje pažnje i dobru koncentraciju u radu,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smtClean="0"/>
              <a:t>Poslove koji zahtevaju smenski rad i rad noću,</a:t>
            </a:r>
          </a:p>
          <a:p>
            <a:pPr lvl="0"/>
            <a:r>
              <a:rPr lang="en-US" sz="3000" smtClean="0"/>
              <a:t>Upravljanje zahtevnim mašinama,</a:t>
            </a:r>
          </a:p>
          <a:p>
            <a:pPr lvl="0"/>
            <a:r>
              <a:rPr lang="en-US" sz="3000" smtClean="0"/>
              <a:t>Poslove vozača,</a:t>
            </a:r>
          </a:p>
          <a:p>
            <a:r>
              <a:rPr lang="en-US" sz="3000" smtClean="0"/>
              <a:t>Rad u uslovima gde će biti izložen fizičkim i psihičkim stresorima,</a:t>
            </a:r>
            <a:endParaRPr lang="en-US" sz="3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000" smtClean="0"/>
              <a:t>Poslove radnika obezbeđenja i sve vrste poslova koji zahtevaju nošenje i upotrebu oružja,</a:t>
            </a:r>
          </a:p>
          <a:p>
            <a:pPr lvl="0"/>
            <a:r>
              <a:rPr lang="en-US" sz="3000" smtClean="0"/>
              <a:t>Sve poslove gde bi mogao da ugrozi svoj ili tuđi život,</a:t>
            </a:r>
          </a:p>
          <a:p>
            <a:pPr lvl="0"/>
            <a:r>
              <a:rPr lang="en-US" sz="3000" smtClean="0"/>
              <a:t>Kod tužioca postoji potpuni gubitak radne sposobnosti trajno.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smtClean="0">
                <a:solidFill>
                  <a:srgbClr val="7030A0"/>
                </a:solidFill>
              </a:rPr>
              <a:t/>
            </a:r>
            <a:br>
              <a:rPr lang="sr-Latn-RS" b="1" smtClean="0">
                <a:solidFill>
                  <a:srgbClr val="7030A0"/>
                </a:solidFill>
              </a:rPr>
            </a:br>
            <a:r>
              <a:rPr lang="en-US" sz="3600" b="1" smtClean="0">
                <a:solidFill>
                  <a:srgbClr val="7030A0"/>
                </a:solidFill>
              </a:rPr>
              <a:t>Zaključak veštaka</a:t>
            </a:r>
            <a:r>
              <a:rPr lang="en-US" smtClean="0">
                <a:solidFill>
                  <a:srgbClr val="7030A0"/>
                </a:solidFill>
              </a:rPr>
              <a:t/>
            </a:r>
            <a:br>
              <a:rPr lang="en-US" smtClean="0">
                <a:solidFill>
                  <a:srgbClr val="7030A0"/>
                </a:solidFill>
              </a:rPr>
            </a:br>
            <a:endParaRPr lang="en-US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smtClean="0"/>
              <a:t>Uzimajući u obzir sve napred navedeno može se zaključiti sledeće:</a:t>
            </a:r>
          </a:p>
          <a:p>
            <a:pPr lvl="0"/>
            <a:r>
              <a:rPr lang="sr-Latn-RS" sz="3000" smtClean="0"/>
              <a:t>P</a:t>
            </a:r>
            <a:r>
              <a:rPr lang="en-US" sz="3000" smtClean="0"/>
              <a:t>ostoji uzročno – posledična veza između povredivanja i stresora koji su se javljali u toku rata sa zdravstvenim stanjem tužioca;</a:t>
            </a:r>
          </a:p>
          <a:p>
            <a:pPr lvl="0"/>
            <a:r>
              <a:rPr lang="sr-Latn-RS" sz="3000" smtClean="0"/>
              <a:t>P</a:t>
            </a:r>
            <a:r>
              <a:rPr lang="en-US" sz="3000" smtClean="0"/>
              <a:t>ostoji potpuni gubitak radne sposobnosti trajno;</a:t>
            </a:r>
          </a:p>
          <a:p>
            <a:pPr lvl="0"/>
            <a:r>
              <a:rPr lang="en-US" sz="3000" smtClean="0"/>
              <a:t>Ne postoje uslovi za priznavanje PTSP sindroma kao profesionalnog oboljenja.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P</a:t>
            </a:r>
            <a:r>
              <a:rPr lang="sr-Latn-RS" sz="3600" b="1" smtClean="0">
                <a:solidFill>
                  <a:srgbClr val="FF0000"/>
                </a:solidFill>
              </a:rPr>
              <a:t>rikaz sudskomedicinskog veštačenja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sr-Latn-RS" sz="3000" smtClean="0"/>
              <a:t>	</a:t>
            </a:r>
            <a:r>
              <a:rPr lang="en-US" sz="3000" smtClean="0"/>
              <a:t>Cilj je prikazati način sudskomedicinskog veštačenja štete kod posttraumatskog stresnog poremećaja.</a:t>
            </a:r>
            <a:endParaRPr lang="en-US"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 anchor="ctr">
            <a:normAutofit/>
          </a:bodyPr>
          <a:lstStyle/>
          <a:p>
            <a:pPr indent="0" algn="ctr">
              <a:buNone/>
            </a:pPr>
            <a:r>
              <a:rPr lang="sr-Latn-RS" sz="3600" b="1" dirty="0" smtClean="0">
                <a:solidFill>
                  <a:srgbClr val="FF0000"/>
                </a:solidFill>
              </a:rPr>
              <a:t>   </a:t>
            </a:r>
            <a:r>
              <a:rPr lang="en-US" sz="3600" b="1" dirty="0" smtClean="0">
                <a:solidFill>
                  <a:srgbClr val="FF0000"/>
                </a:solidFill>
              </a:rPr>
              <a:t>M</a:t>
            </a:r>
            <a:r>
              <a:rPr lang="sr-Latn-RS" sz="3600" b="1" dirty="0" smtClean="0">
                <a:solidFill>
                  <a:srgbClr val="FF0000"/>
                </a:solidFill>
              </a:rPr>
              <a:t>etod veštačenja</a:t>
            </a:r>
            <a:r>
              <a:rPr lang="sr-Latn-RS" sz="3600" dirty="0" smtClean="0"/>
              <a:t>	</a:t>
            </a:r>
          </a:p>
          <a:p>
            <a:pPr indent="0">
              <a:buNone/>
            </a:pPr>
            <a:r>
              <a:rPr lang="en-US" sz="3000" dirty="0" smtClean="0"/>
              <a:t>U </a:t>
            </a:r>
            <a:r>
              <a:rPr lang="en-US" sz="3000" dirty="0" err="1" smtClean="0"/>
              <a:t>veštačenju</a:t>
            </a:r>
            <a:r>
              <a:rPr lang="en-US" sz="3000" dirty="0" smtClean="0"/>
              <a:t> </a:t>
            </a:r>
            <a:r>
              <a:rPr lang="en-US" sz="3000" dirty="0" err="1" smtClean="0"/>
              <a:t>su</a:t>
            </a:r>
            <a:r>
              <a:rPr lang="en-US" sz="3000" dirty="0" smtClean="0"/>
              <a:t> </a:t>
            </a:r>
            <a:r>
              <a:rPr lang="en-US" sz="3000" dirty="0" err="1" smtClean="0"/>
              <a:t>korišćena</a:t>
            </a:r>
            <a:r>
              <a:rPr lang="en-US" sz="3000" dirty="0" smtClean="0"/>
              <a:t> </a:t>
            </a:r>
            <a:r>
              <a:rPr lang="en-US" sz="3000" dirty="0" err="1" smtClean="0"/>
              <a:t>dosadašnja</a:t>
            </a:r>
            <a:r>
              <a:rPr lang="en-US" sz="3000" dirty="0" smtClean="0"/>
              <a:t> </a:t>
            </a:r>
            <a:r>
              <a:rPr lang="en-US" sz="3000" dirty="0" err="1" smtClean="0"/>
              <a:t>iskustva</a:t>
            </a:r>
            <a:r>
              <a:rPr lang="en-US" sz="3000" dirty="0" smtClean="0"/>
              <a:t> </a:t>
            </a:r>
            <a:r>
              <a:rPr lang="en-US" sz="3000" dirty="0" err="1" smtClean="0"/>
              <a:t>iz</a:t>
            </a:r>
            <a:r>
              <a:rPr lang="en-US" sz="3000" dirty="0" smtClean="0"/>
              <a:t> </a:t>
            </a:r>
            <a:r>
              <a:rPr lang="en-US" sz="3000" dirty="0" err="1" smtClean="0"/>
              <a:t>oblasti</a:t>
            </a:r>
            <a:r>
              <a:rPr lang="en-US" sz="3000" dirty="0" smtClean="0"/>
              <a:t> </a:t>
            </a:r>
            <a:r>
              <a:rPr lang="en-US" sz="3000" dirty="0" err="1" smtClean="0"/>
              <a:t>veštačenja</a:t>
            </a:r>
            <a:r>
              <a:rPr lang="en-US" sz="3000" dirty="0" smtClean="0"/>
              <a:t> </a:t>
            </a:r>
            <a:r>
              <a:rPr lang="en-US" sz="3000" dirty="0" err="1" smtClean="0"/>
              <a:t>štete</a:t>
            </a:r>
            <a:r>
              <a:rPr lang="en-US" sz="3000" dirty="0" smtClean="0"/>
              <a:t> </a:t>
            </a:r>
            <a:r>
              <a:rPr lang="en-US" sz="3000" dirty="0" err="1" smtClean="0"/>
              <a:t>kao</a:t>
            </a:r>
            <a:r>
              <a:rPr lang="en-US" sz="3000" dirty="0" smtClean="0"/>
              <a:t> i </a:t>
            </a:r>
            <a:r>
              <a:rPr lang="en-US" sz="3000" dirty="0" err="1" smtClean="0"/>
              <a:t>preporuke</a:t>
            </a:r>
            <a:r>
              <a:rPr lang="en-US" sz="3000" dirty="0" smtClean="0"/>
              <a:t> </a:t>
            </a:r>
            <a:r>
              <a:rPr lang="en-US" sz="3000" dirty="0" err="1" smtClean="0"/>
              <a:t>koje</a:t>
            </a:r>
            <a:r>
              <a:rPr lang="en-US" sz="3000" dirty="0" smtClean="0"/>
              <a:t> je </a:t>
            </a:r>
            <a:r>
              <a:rPr lang="en-US" sz="3000" dirty="0" err="1" smtClean="0"/>
              <a:t>izdalo</a:t>
            </a:r>
            <a:r>
              <a:rPr lang="en-US" sz="3000" dirty="0" smtClean="0"/>
              <a:t> </a:t>
            </a:r>
            <a:r>
              <a:rPr lang="en-US" sz="3000" dirty="0" err="1" smtClean="0"/>
              <a:t>Udruženje</a:t>
            </a:r>
            <a:r>
              <a:rPr lang="en-US" sz="3000" dirty="0" smtClean="0"/>
              <a:t> </a:t>
            </a:r>
            <a:r>
              <a:rPr lang="en-US" sz="3000" dirty="0" err="1" smtClean="0"/>
              <a:t>sudskoh</a:t>
            </a:r>
            <a:r>
              <a:rPr lang="en-US" sz="3000" dirty="0" smtClean="0"/>
              <a:t> </a:t>
            </a:r>
            <a:r>
              <a:rPr lang="en-US" sz="3000" dirty="0" err="1" smtClean="0"/>
              <a:t>veštaka</a:t>
            </a:r>
            <a:r>
              <a:rPr lang="en-US" sz="3000" dirty="0" smtClean="0"/>
              <a:t> u </a:t>
            </a:r>
            <a:r>
              <a:rPr lang="en-US" sz="3000" dirty="0" err="1" smtClean="0"/>
              <a:t>medicini</a:t>
            </a:r>
            <a:r>
              <a:rPr lang="en-US" sz="3000" dirty="0" smtClean="0"/>
              <a:t> </a:t>
            </a:r>
            <a:r>
              <a:rPr lang="en-US" sz="3000" dirty="0" err="1" smtClean="0"/>
              <a:t>rada</a:t>
            </a:r>
            <a:r>
              <a:rPr lang="en-US" sz="3000" dirty="0" smtClean="0"/>
              <a:t>.</a:t>
            </a:r>
            <a:endParaRPr lang="sr-Latn-RS" sz="3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sr-Latn-RS" b="1" smtClean="0"/>
              <a:t/>
            </a:r>
            <a:br>
              <a:rPr lang="sr-Latn-RS" b="1" smtClean="0"/>
            </a:br>
            <a:r>
              <a:rPr lang="en-US" sz="4000" b="1" smtClean="0">
                <a:solidFill>
                  <a:srgbClr val="FF0000"/>
                </a:solidFill>
              </a:rPr>
              <a:t>Zadatak veštaka</a:t>
            </a:r>
            <a:r>
              <a:rPr lang="sr-Latn-RS" b="1" smtClean="0"/>
              <a:t/>
            </a:r>
            <a:br>
              <a:rPr lang="sr-Latn-RS" b="1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r-Latn-RS" b="1" smtClean="0"/>
          </a:p>
          <a:p>
            <a:pPr>
              <a:buNone/>
            </a:pPr>
            <a:r>
              <a:rPr lang="en-US" b="1" smtClean="0">
                <a:solidFill>
                  <a:srgbClr val="002060"/>
                </a:solidFill>
              </a:rPr>
              <a:t>S</a:t>
            </a:r>
            <a:r>
              <a:rPr lang="sr-Latn-RS" b="1" smtClean="0">
                <a:solidFill>
                  <a:srgbClr val="002060"/>
                </a:solidFill>
              </a:rPr>
              <a:t>ud je zahtevao od veštaka, na osnovu rešenja od 13.09.2017.god. da dostavi svoje mišljenje o sledećem:</a:t>
            </a:r>
            <a:endParaRPr lang="en-US" b="1" smtClean="0">
              <a:solidFill>
                <a:srgbClr val="002060"/>
              </a:solidFill>
            </a:endParaRPr>
          </a:p>
          <a:p>
            <a:pPr lvl="0"/>
            <a:r>
              <a:rPr lang="sr-Latn-RS" smtClean="0"/>
              <a:t>d</a:t>
            </a:r>
            <a:r>
              <a:rPr lang="en-US" smtClean="0"/>
              <a:t>a li postoji uzročno – posledična veza između povređivanja i </a:t>
            </a:r>
            <a:r>
              <a:rPr lang="sr-Latn-RS" smtClean="0"/>
              <a:t>nastanka </a:t>
            </a:r>
            <a:r>
              <a:rPr lang="en-US" smtClean="0"/>
              <a:t>stresa sa sadašnjim zdravstvenim stanjem </a:t>
            </a:r>
            <a:r>
              <a:rPr lang="sr-Latn-RS" smtClean="0"/>
              <a:t>oštećenog (tužilac);</a:t>
            </a:r>
            <a:endParaRPr lang="en-US" smtClean="0"/>
          </a:p>
          <a:p>
            <a:pPr lvl="0"/>
            <a:r>
              <a:rPr lang="sr-Latn-RS" smtClean="0"/>
              <a:t>d</a:t>
            </a:r>
            <a:r>
              <a:rPr lang="en-US" smtClean="0"/>
              <a:t>a li kod tužioca postoji profesionalno oboljenje;</a:t>
            </a:r>
          </a:p>
          <a:p>
            <a:pPr lvl="0"/>
            <a:r>
              <a:rPr lang="sr-Latn-RS" smtClean="0"/>
              <a:t>d</a:t>
            </a:r>
            <a:r>
              <a:rPr lang="en-US" smtClean="0"/>
              <a:t>a li je došlo kod tužioca do umanjenja radne sposobnosti kao posledica zdravstvenog stanja.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smtClean="0">
                <a:solidFill>
                  <a:srgbClr val="7030A0"/>
                </a:solidFill>
              </a:rPr>
              <a:t>P</a:t>
            </a:r>
            <a:r>
              <a:rPr lang="sr-Latn-RS" sz="3200" b="1" smtClean="0">
                <a:solidFill>
                  <a:srgbClr val="7030A0"/>
                </a:solidFill>
              </a:rPr>
              <a:t>odaci iz sudskih spisa</a:t>
            </a:r>
            <a:endParaRPr lang="en-US" sz="3200" b="1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RS" sz="3000" b="1" smtClean="0">
                <a:solidFill>
                  <a:srgbClr val="002060"/>
                </a:solidFill>
              </a:rPr>
              <a:t>Iskaz tužioca:</a:t>
            </a:r>
          </a:p>
          <a:p>
            <a:pPr>
              <a:buNone/>
            </a:pPr>
            <a:r>
              <a:rPr lang="en-US" sz="3000" smtClean="0"/>
              <a:t>T</a:t>
            </a:r>
            <a:r>
              <a:rPr lang="sr-Latn-RS" sz="3000" smtClean="0"/>
              <a:t>užilac je:</a:t>
            </a:r>
          </a:p>
          <a:p>
            <a:r>
              <a:rPr lang="sr-Latn-RS" sz="3000" smtClean="0"/>
              <a:t>rođen 1966. godine;</a:t>
            </a:r>
          </a:p>
          <a:p>
            <a:r>
              <a:rPr lang="sr-Latn-RS" sz="3000" smtClean="0"/>
              <a:t>završio srednju tekstilnu školu (po struci tkač);</a:t>
            </a:r>
          </a:p>
          <a:p>
            <a:r>
              <a:rPr lang="sr-Latn-RS" sz="3000" smtClean="0"/>
              <a:t>radio u firmi kao klimatizer;</a:t>
            </a:r>
          </a:p>
          <a:p>
            <a:r>
              <a:rPr lang="sr-Latn-RS" sz="3000" smtClean="0"/>
              <a:t>imao ukupni radni staž 13 godina;</a:t>
            </a:r>
          </a:p>
          <a:p>
            <a:r>
              <a:rPr lang="sr-Latn-RS" sz="3000" smtClean="0"/>
              <a:t>do rata nije imao nikakve povrede, operacije i oboljenja;</a:t>
            </a:r>
            <a:endParaRPr lang="en-US"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sr-Latn-RS" sz="3000" smtClean="0"/>
              <a:t>u vreme NATO agresije bio mobilisan kao rezervista;</a:t>
            </a:r>
          </a:p>
          <a:p>
            <a:r>
              <a:rPr lang="sr-Latn-RS" sz="3000" smtClean="0"/>
              <a:t>povrede zadobio 1999.god. u toku granatiranja kao nišandžija;</a:t>
            </a:r>
          </a:p>
          <a:p>
            <a:r>
              <a:rPr lang="sr-Latn-RS" sz="3000" smtClean="0"/>
              <a:t>lečen u stacionaru 5 dana (Bujanovačka Banja);</a:t>
            </a:r>
          </a:p>
          <a:p>
            <a:r>
              <a:rPr lang="sr-Latn-RS" sz="3000" smtClean="0"/>
              <a:t>na ratištu ostao do kraja rata.</a:t>
            </a:r>
          </a:p>
          <a:p>
            <a:pPr>
              <a:buNone/>
            </a:pPr>
            <a:endParaRPr lang="sr-Latn-RS" sz="3000" smtClean="0"/>
          </a:p>
          <a:p>
            <a:pPr>
              <a:buNone/>
            </a:pPr>
            <a:r>
              <a:rPr lang="en-US" sz="3000" b="1" smtClean="0">
                <a:solidFill>
                  <a:srgbClr val="002060"/>
                </a:solidFill>
              </a:rPr>
              <a:t>N</a:t>
            </a:r>
            <a:r>
              <a:rPr lang="sr-Latn-RS" sz="3000" b="1" smtClean="0">
                <a:solidFill>
                  <a:srgbClr val="002060"/>
                </a:solidFill>
              </a:rPr>
              <a:t>apomena: </a:t>
            </a:r>
            <a:r>
              <a:rPr lang="sr-Latn-RS" sz="3000" smtClean="0"/>
              <a:t>u momentu povređivanja tužioca poginulo je 8 vojnika u njegovom okruženju.</a:t>
            </a:r>
            <a:endParaRPr lang="en-US" sz="30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r-Latn-RS" sz="3200" b="1" smtClean="0">
                <a:solidFill>
                  <a:srgbClr val="7030A0"/>
                </a:solidFill>
              </a:rPr>
              <a:t>Medicinska dokumentacija</a:t>
            </a:r>
            <a:endParaRPr lang="en-US" sz="3200" b="1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anchor="ctr">
            <a:normAutofit/>
          </a:bodyPr>
          <a:lstStyle/>
          <a:p>
            <a:pPr lvl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T</a:t>
            </a:r>
            <a:r>
              <a:rPr lang="sr-Latn-RS" sz="2800" b="1" dirty="0" smtClean="0">
                <a:solidFill>
                  <a:srgbClr val="002060"/>
                </a:solidFill>
              </a:rPr>
              <a:t>užila</a:t>
            </a:r>
            <a:r>
              <a:rPr lang="en-US" sz="2800" b="1" dirty="0" smtClean="0">
                <a:solidFill>
                  <a:srgbClr val="002060"/>
                </a:solidFill>
              </a:rPr>
              <a:t>c</a:t>
            </a:r>
            <a:r>
              <a:rPr lang="sr-Latn-RS" sz="2800" b="1" dirty="0" smtClean="0">
                <a:solidFill>
                  <a:srgbClr val="002060"/>
                </a:solidFill>
              </a:rPr>
              <a:t> </a:t>
            </a:r>
            <a:r>
              <a:rPr lang="sr-Latn-RS" sz="2800" b="1" dirty="0" smtClean="0">
                <a:solidFill>
                  <a:srgbClr val="002060"/>
                </a:solidFill>
              </a:rPr>
              <a:t>je kod pregleda veštaku dostavio sledeću medicinsku dokumentaciju:</a:t>
            </a:r>
          </a:p>
          <a:p>
            <a:pPr lvl="0"/>
            <a:r>
              <a:rPr lang="en-US" sz="2800" b="1" dirty="0" err="1" smtClean="0"/>
              <a:t>Fotokopija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zdravstvenog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kartona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Zdravstvenog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centra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Vranje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 lvl="0"/>
            <a:r>
              <a:rPr lang="en-US" sz="2800" b="1" dirty="0" err="1" smtClean="0"/>
              <a:t>Karton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zdravstvenog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centra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Vranje</a:t>
            </a:r>
            <a:endParaRPr lang="sr-Latn-RS" sz="2800" dirty="0" smtClean="0"/>
          </a:p>
          <a:p>
            <a:r>
              <a:rPr lang="en-US" sz="2800" b="1" dirty="0" smtClean="0"/>
              <a:t>N</a:t>
            </a:r>
            <a:r>
              <a:rPr lang="sr-Latn-RS" sz="2800" b="1" dirty="0" smtClean="0"/>
              <a:t>alaz i</a:t>
            </a:r>
            <a:r>
              <a:rPr lang="en-US" sz="2800" b="1" dirty="0" err="1" smtClean="0"/>
              <a:t>nterniste</a:t>
            </a:r>
            <a:endParaRPr lang="en-US" sz="2800" b="1" dirty="0" smtClean="0"/>
          </a:p>
          <a:p>
            <a:pPr lvl="0"/>
            <a:r>
              <a:rPr lang="en-US" sz="2800" b="1" dirty="0"/>
              <a:t>N</a:t>
            </a:r>
            <a:r>
              <a:rPr lang="sr-Latn-RS" sz="2800" b="1" dirty="0"/>
              <a:t>alaz p</a:t>
            </a:r>
            <a:r>
              <a:rPr lang="en-US" sz="2800" b="1" dirty="0" err="1"/>
              <a:t>sihijat</a:t>
            </a:r>
            <a:r>
              <a:rPr lang="sr-Latn-RS" sz="2800" b="1" dirty="0"/>
              <a:t>ra</a:t>
            </a:r>
            <a:endParaRPr lang="en-US" sz="2800" dirty="0"/>
          </a:p>
          <a:p>
            <a:pPr lvl="0"/>
            <a:r>
              <a:rPr lang="en-US" sz="2800" b="1" dirty="0"/>
              <a:t>I</a:t>
            </a:r>
            <a:r>
              <a:rPr lang="sr-Latn-RS" sz="2800" b="1" dirty="0"/>
              <a:t>zveštaj i</a:t>
            </a:r>
            <a:r>
              <a:rPr lang="en-US" sz="2800" b="1" dirty="0" err="1"/>
              <a:t>zabran</a:t>
            </a:r>
            <a:r>
              <a:rPr lang="sr-Latn-RS" sz="2800" b="1" dirty="0"/>
              <a:t>og</a:t>
            </a:r>
            <a:r>
              <a:rPr lang="en-US" sz="2800" b="1" dirty="0"/>
              <a:t> </a:t>
            </a:r>
            <a:r>
              <a:rPr lang="en-US" sz="2800" b="1" dirty="0" err="1"/>
              <a:t>lekar</a:t>
            </a:r>
            <a:r>
              <a:rPr lang="sr-Latn-RS" sz="2800" b="1" dirty="0" smtClean="0"/>
              <a:t>a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3400" b="1" smtClean="0">
                <a:solidFill>
                  <a:srgbClr val="7030A0"/>
                </a:solidFill>
              </a:rPr>
              <a:t>Lekarski pregled veštaka:</a:t>
            </a:r>
            <a:endParaRPr lang="en-US" sz="3400" b="1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2800" b="1" dirty="0" err="1" smtClean="0">
                <a:solidFill>
                  <a:srgbClr val="002060"/>
                </a:solidFill>
              </a:rPr>
              <a:t>Anamnestički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podaci</a:t>
            </a:r>
            <a:r>
              <a:rPr lang="en-US" sz="2800" b="1" dirty="0" smtClean="0">
                <a:solidFill>
                  <a:srgbClr val="002060"/>
                </a:solidFill>
              </a:rPr>
              <a:t> (</a:t>
            </a:r>
            <a:r>
              <a:rPr lang="en-US" sz="2800" b="1" dirty="0" err="1" smtClean="0">
                <a:solidFill>
                  <a:srgbClr val="002060"/>
                </a:solidFill>
              </a:rPr>
              <a:t>iskaz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oštećenog</a:t>
            </a:r>
            <a:r>
              <a:rPr lang="en-US" sz="2800" b="1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r>
              <a:rPr lang="en-US" sz="3000" b="1" dirty="0" err="1">
                <a:solidFill>
                  <a:srgbClr val="002060"/>
                </a:solidFill>
              </a:rPr>
              <a:t>Subjektivne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tegobe</a:t>
            </a:r>
            <a:endParaRPr lang="en-US" sz="30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000" b="1" dirty="0" err="1">
                <a:solidFill>
                  <a:srgbClr val="002060"/>
                </a:solidFill>
              </a:rPr>
              <a:t>Lična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anamneza</a:t>
            </a:r>
            <a:endParaRPr lang="en-US" sz="30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b="1" dirty="0" err="1">
                <a:solidFill>
                  <a:srgbClr val="002060"/>
                </a:solidFill>
              </a:rPr>
              <a:t>Porodična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anamneza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b="1" dirty="0" err="1">
                <a:solidFill>
                  <a:srgbClr val="002060"/>
                </a:solidFill>
              </a:rPr>
              <a:t>Socijalno</a:t>
            </a:r>
            <a:r>
              <a:rPr lang="en-US" sz="2800" b="1" dirty="0">
                <a:solidFill>
                  <a:srgbClr val="002060"/>
                </a:solidFill>
              </a:rPr>
              <a:t> - </a:t>
            </a:r>
            <a:r>
              <a:rPr lang="en-US" sz="2800" b="1" dirty="0" err="1">
                <a:solidFill>
                  <a:srgbClr val="002060"/>
                </a:solidFill>
              </a:rPr>
              <a:t>epidemiološki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podaci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b="1" dirty="0" err="1">
                <a:solidFill>
                  <a:srgbClr val="002060"/>
                </a:solidFill>
              </a:rPr>
              <a:t>Fizikalni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lekarski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pregled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smtClean="0">
                <a:solidFill>
                  <a:srgbClr val="7030A0"/>
                </a:solidFill>
              </a:rPr>
              <a:t>D</a:t>
            </a:r>
            <a:r>
              <a:rPr lang="sr-Latn-RS" sz="3200" b="1" smtClean="0">
                <a:solidFill>
                  <a:srgbClr val="7030A0"/>
                </a:solidFill>
              </a:rPr>
              <a:t>ijagnostička specifikacija oštećenja zdravlja</a:t>
            </a:r>
            <a:endParaRPr lang="en-US" sz="3200" b="1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000" b="1" dirty="0" smtClean="0"/>
              <a:t>Na </a:t>
            </a:r>
            <a:r>
              <a:rPr lang="en-US" sz="3000" b="1" dirty="0" err="1" smtClean="0"/>
              <a:t>osnovu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medicinske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dokumentacije</a:t>
            </a:r>
            <a:r>
              <a:rPr lang="en-US" sz="3000" b="1" dirty="0" smtClean="0"/>
              <a:t> I </a:t>
            </a:r>
            <a:r>
              <a:rPr lang="en-US" sz="3000" b="1" dirty="0" err="1" smtClean="0"/>
              <a:t>pregleda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ve</a:t>
            </a:r>
            <a:r>
              <a:rPr lang="sr-Latn-RS" sz="3000" b="1" dirty="0" smtClean="0"/>
              <a:t>štak je postavio sledeće dijagnoze</a:t>
            </a:r>
            <a:endParaRPr lang="en-US" sz="3000" b="1" dirty="0" smtClean="0"/>
          </a:p>
          <a:p>
            <a:pPr lvl="0"/>
            <a:r>
              <a:rPr lang="en-US" sz="3000" dirty="0" err="1" smtClean="0"/>
              <a:t>Hipertensio</a:t>
            </a:r>
            <a:r>
              <a:rPr lang="en-US" sz="3000" dirty="0" smtClean="0"/>
              <a:t> </a:t>
            </a:r>
            <a:r>
              <a:rPr lang="en-US" sz="3000" dirty="0" err="1" smtClean="0"/>
              <a:t>arterialis</a:t>
            </a:r>
            <a:r>
              <a:rPr lang="en-US" sz="3000" dirty="0" smtClean="0"/>
              <a:t>; </a:t>
            </a:r>
            <a:r>
              <a:rPr lang="en-US" sz="3000" dirty="0" err="1" smtClean="0"/>
              <a:t>Extrasistolia</a:t>
            </a:r>
            <a:r>
              <a:rPr lang="en-US" sz="3000" dirty="0" smtClean="0"/>
              <a:t> </a:t>
            </a:r>
            <a:r>
              <a:rPr lang="en-US" sz="3000" dirty="0" err="1" smtClean="0"/>
              <a:t>cordis</a:t>
            </a:r>
            <a:r>
              <a:rPr lang="en-US" sz="3000" dirty="0" smtClean="0"/>
              <a:t> (</a:t>
            </a:r>
            <a:r>
              <a:rPr lang="en-US" sz="3000" dirty="0" err="1" smtClean="0"/>
              <a:t>povećan</a:t>
            </a:r>
            <a:r>
              <a:rPr lang="en-US" sz="3000" dirty="0" smtClean="0"/>
              <a:t> </a:t>
            </a:r>
            <a:r>
              <a:rPr lang="en-US" sz="3000" dirty="0" err="1" smtClean="0"/>
              <a:t>krvni</a:t>
            </a:r>
            <a:r>
              <a:rPr lang="en-US" sz="3000" dirty="0" smtClean="0"/>
              <a:t> </a:t>
            </a:r>
            <a:r>
              <a:rPr lang="en-US" sz="3000" dirty="0" err="1" smtClean="0"/>
              <a:t>pritisak</a:t>
            </a:r>
            <a:r>
              <a:rPr lang="en-US" sz="3000" dirty="0" smtClean="0"/>
              <a:t>; </a:t>
            </a:r>
            <a:r>
              <a:rPr lang="en-US" sz="3000" dirty="0" err="1" smtClean="0"/>
              <a:t>aritmija</a:t>
            </a:r>
            <a:r>
              <a:rPr lang="en-US" sz="3000" dirty="0" smtClean="0"/>
              <a:t> </a:t>
            </a:r>
            <a:r>
              <a:rPr lang="en-US" sz="3000" dirty="0" err="1" smtClean="0"/>
              <a:t>srca</a:t>
            </a:r>
            <a:r>
              <a:rPr lang="en-US" sz="3000" dirty="0" smtClean="0"/>
              <a:t>).</a:t>
            </a:r>
          </a:p>
          <a:p>
            <a:pPr lvl="0"/>
            <a:r>
              <a:rPr lang="en-US" sz="3000" dirty="0" err="1" smtClean="0"/>
              <a:t>Mutatio</a:t>
            </a:r>
            <a:r>
              <a:rPr lang="en-US" sz="3000" dirty="0" smtClean="0"/>
              <a:t> personae </a:t>
            </a:r>
            <a:r>
              <a:rPr lang="en-US" sz="3000" dirty="0" err="1" smtClean="0"/>
              <a:t>postcatastrophica</a:t>
            </a:r>
            <a:r>
              <a:rPr lang="en-US" sz="3000" dirty="0" smtClean="0"/>
              <a:t> </a:t>
            </a:r>
            <a:r>
              <a:rPr lang="en-US" sz="3000" dirty="0" err="1" smtClean="0"/>
              <a:t>permanens</a:t>
            </a:r>
            <a:r>
              <a:rPr lang="en-US" sz="3000" dirty="0" smtClean="0"/>
              <a:t>; </a:t>
            </a:r>
          </a:p>
          <a:p>
            <a:pPr>
              <a:buNone/>
            </a:pPr>
            <a:r>
              <a:rPr lang="sr-Latn-RS" sz="3000" dirty="0" smtClean="0"/>
              <a:t>    </a:t>
            </a:r>
            <a:r>
              <a:rPr lang="en-US" sz="3000" dirty="0" err="1" smtClean="0"/>
              <a:t>Depressio</a:t>
            </a:r>
            <a:r>
              <a:rPr lang="en-US" sz="3000" dirty="0" smtClean="0"/>
              <a:t> </a:t>
            </a:r>
            <a:r>
              <a:rPr lang="en-US" sz="3000" dirty="0" err="1" smtClean="0"/>
              <a:t>psycotica</a:t>
            </a:r>
            <a:r>
              <a:rPr lang="en-US" sz="3000" dirty="0" smtClean="0"/>
              <a:t> gr. </a:t>
            </a:r>
            <a:r>
              <a:rPr lang="en-US" sz="3000" dirty="0" err="1" smtClean="0"/>
              <a:t>majoris</a:t>
            </a:r>
            <a:r>
              <a:rPr lang="en-US" sz="3000" dirty="0" smtClean="0"/>
              <a:t> </a:t>
            </a:r>
            <a:r>
              <a:rPr lang="en-US" sz="3000" dirty="0" err="1" smtClean="0"/>
              <a:t>recidivans</a:t>
            </a:r>
            <a:r>
              <a:rPr lang="en-US" sz="3000" dirty="0" smtClean="0"/>
              <a:t>;</a:t>
            </a:r>
          </a:p>
          <a:p>
            <a:pPr>
              <a:buNone/>
            </a:pPr>
            <a:r>
              <a:rPr lang="sr-Latn-RS" sz="3000" dirty="0" smtClean="0"/>
              <a:t>    </a:t>
            </a:r>
            <a:r>
              <a:rPr lang="en-US" sz="3000" dirty="0" smtClean="0"/>
              <a:t>(</a:t>
            </a:r>
            <a:r>
              <a:rPr lang="en-US" sz="3000" dirty="0" err="1" smtClean="0"/>
              <a:t>izmenjena</a:t>
            </a:r>
            <a:r>
              <a:rPr lang="en-US" sz="3000" dirty="0" smtClean="0"/>
              <a:t> </a:t>
            </a:r>
            <a:r>
              <a:rPr lang="en-US" sz="3000" dirty="0" err="1" smtClean="0"/>
              <a:t>ličnost</a:t>
            </a:r>
            <a:r>
              <a:rPr lang="en-US" sz="3000" dirty="0" smtClean="0"/>
              <a:t> </a:t>
            </a:r>
            <a:r>
              <a:rPr lang="en-US" sz="3000" dirty="0" err="1" smtClean="0"/>
              <a:t>posle</a:t>
            </a:r>
            <a:r>
              <a:rPr lang="en-US" sz="3000" dirty="0" smtClean="0"/>
              <a:t> </a:t>
            </a:r>
            <a:r>
              <a:rPr lang="en-US" sz="3000" dirty="0" err="1" smtClean="0"/>
              <a:t>katastrofe</a:t>
            </a:r>
            <a:r>
              <a:rPr lang="en-US" sz="3000" dirty="0" smtClean="0"/>
              <a:t>; </a:t>
            </a:r>
            <a:r>
              <a:rPr lang="en-US" sz="3000" dirty="0" err="1" smtClean="0"/>
              <a:t>psihotična</a:t>
            </a:r>
            <a:r>
              <a:rPr lang="en-US" sz="3000" dirty="0" smtClean="0"/>
              <a:t> </a:t>
            </a:r>
            <a:r>
              <a:rPr lang="en-US" sz="3000" dirty="0" err="1" smtClean="0"/>
              <a:t>depresija</a:t>
            </a:r>
            <a:r>
              <a:rPr lang="en-US" sz="3000" dirty="0" smtClean="0"/>
              <a:t> </a:t>
            </a:r>
            <a:r>
              <a:rPr lang="en-US" sz="3000" dirty="0" err="1" smtClean="0"/>
              <a:t>visokog</a:t>
            </a:r>
            <a:r>
              <a:rPr lang="en-US" sz="3000" dirty="0" smtClean="0"/>
              <a:t> </a:t>
            </a:r>
            <a:r>
              <a:rPr lang="en-US" sz="3000" dirty="0" err="1" smtClean="0"/>
              <a:t>stepena</a:t>
            </a:r>
            <a:r>
              <a:rPr lang="en-US" sz="3000" dirty="0" smtClean="0"/>
              <a:t> </a:t>
            </a:r>
            <a:r>
              <a:rPr lang="en-US" sz="3000" dirty="0" err="1" smtClean="0"/>
              <a:t>sa</a:t>
            </a:r>
            <a:r>
              <a:rPr lang="en-US" sz="3000" dirty="0" smtClean="0"/>
              <a:t> </a:t>
            </a:r>
            <a:r>
              <a:rPr lang="en-US" sz="3000" dirty="0" err="1" smtClean="0"/>
              <a:t>recidivima</a:t>
            </a:r>
            <a:r>
              <a:rPr lang="en-US" sz="3000" dirty="0" smtClean="0"/>
              <a:t>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705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VEŠTAČENJE NADOKNADE ŠTETE KOD POSTTRAUMATSKOG STRESNOG POREMEĆAJA (PTSP) KAO POSLEDICE POVREDE U RATU</vt:lpstr>
      <vt:lpstr>Prikaz sudskomedicinskog veštačenja</vt:lpstr>
      <vt:lpstr>PowerPoint Presentation</vt:lpstr>
      <vt:lpstr> Zadatak veštaka </vt:lpstr>
      <vt:lpstr>Podaci iz sudskih spisa</vt:lpstr>
      <vt:lpstr>PowerPoint Presentation</vt:lpstr>
      <vt:lpstr>Medicinska dokumentacija</vt:lpstr>
      <vt:lpstr>Lekarski pregled veštaka:</vt:lpstr>
      <vt:lpstr>Dijagnostička specifikacija oštećenja zdravlja</vt:lpstr>
      <vt:lpstr>Nalaz veštaka</vt:lpstr>
      <vt:lpstr>PowerPoint Presentation</vt:lpstr>
      <vt:lpstr>PowerPoint Presentation</vt:lpstr>
      <vt:lpstr>Mišljenje veštaka</vt:lpstr>
      <vt:lpstr>PowerPoint Presentation</vt:lpstr>
      <vt:lpstr>PowerPoint Presentation</vt:lpstr>
      <vt:lpstr> Zaključak veštaka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VEŠTAČENJE NADOKNADE ŠTETE KOD POSTTRAUMATSKOG STRESNOG POREMEĆAJA (PTSP) KAO POSLEDICE POVREDE U RATU</dc:title>
  <dc:creator>Korisnik</dc:creator>
  <cp:lastModifiedBy>Predavanja</cp:lastModifiedBy>
  <cp:revision>8</cp:revision>
  <dcterms:created xsi:type="dcterms:W3CDTF">2006-08-16T00:00:00Z</dcterms:created>
  <dcterms:modified xsi:type="dcterms:W3CDTF">2018-05-17T13:55:58Z</dcterms:modified>
</cp:coreProperties>
</file>