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5" r:id="rId11"/>
    <p:sldId id="266"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60"/>
  </p:normalViewPr>
  <p:slideViewPr>
    <p:cSldViewPr>
      <p:cViewPr varScale="1">
        <p:scale>
          <a:sx n="103" d="100"/>
          <a:sy n="103" d="100"/>
        </p:scale>
        <p:origin x="-2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04-May-18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b="1" smtClean="0">
                <a:solidFill>
                  <a:srgbClr val="FF0000"/>
                </a:solidFill>
              </a:rPr>
              <a:t>SUDSKOMEDICINSKO VEŠTAČENJE ŠTETE POSLE POVREDE NA RADU</a:t>
            </a:r>
            <a:r>
              <a:rPr lang="en-US" smtClean="0"/>
              <a:t/>
            </a:r>
            <a:br>
              <a:rPr lang="en-US" smtClean="0"/>
            </a:br>
            <a:endParaRPr lang="en-US"/>
          </a:p>
        </p:txBody>
      </p:sp>
      <p:sp>
        <p:nvSpPr>
          <p:cNvPr id="3" name="Subtitle 2"/>
          <p:cNvSpPr>
            <a:spLocks noGrp="1"/>
          </p:cNvSpPr>
          <p:nvPr>
            <p:ph type="subTitle" idx="1"/>
          </p:nvPr>
        </p:nvSpPr>
        <p:spPr/>
        <p:txBody>
          <a:bodyPr>
            <a:normAutofit fontScale="92500" lnSpcReduction="20000"/>
          </a:bodyPr>
          <a:lstStyle/>
          <a:p>
            <a:r>
              <a:rPr lang="sr-Latn-RS" smtClean="0">
                <a:solidFill>
                  <a:schemeClr val="tx1"/>
                </a:solidFill>
              </a:rPr>
              <a:t>Autori:</a:t>
            </a:r>
          </a:p>
          <a:p>
            <a:r>
              <a:rPr lang="en-US" smtClean="0">
                <a:solidFill>
                  <a:schemeClr val="tx1"/>
                </a:solidFill>
              </a:rPr>
              <a:t>Jadranka Radić, Nikola Injac, Aleksandra Popović, Nela Milenković, Vladimir Popović</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304800" y="838200"/>
            <a:ext cx="8534400" cy="5287963"/>
          </a:xfrm>
        </p:spPr>
        <p:txBody>
          <a:bodyPr>
            <a:normAutofit/>
          </a:bodyPr>
          <a:lstStyle/>
          <a:p>
            <a:pPr lvl="0"/>
            <a:r>
              <a:rPr lang="en-US" sz="2800" smtClean="0"/>
              <a:t>Nije propisno izradio Akt o proceni rizika za radno mesto tužioca – radnik na kalupima, shodno činjenici da se na tom radnom mestu ručno prenosti teret, odnosno nije utvrdio ni preventivne mere da se rizici od povređivanja na radnom mestu tužioca otklone ili svedu na minimum;</a:t>
            </a:r>
            <a:endParaRPr lang="sr-Latn-RS" sz="2800" smtClean="0"/>
          </a:p>
          <a:p>
            <a:r>
              <a:rPr lang="en-US" sz="2800" smtClean="0"/>
              <a:t>Nije teoretski i praktično osposobio tužioca za bezbedan i zdrav rad na radnom mestu – radnik na kalupima, odnosno nije upoznao tužioca sa štetnostima i rizicima u pogledu ručnog prenošenja tereta kao i preventivnim merama za bezbedan i zdrav rad;</a:t>
            </a:r>
          </a:p>
          <a:p>
            <a:pPr lvl="0"/>
            <a:endParaRPr lang="en-US" sz="3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a:p>
        </p:txBody>
      </p:sp>
      <p:sp>
        <p:nvSpPr>
          <p:cNvPr id="3" name="Content Placeholder 2"/>
          <p:cNvSpPr>
            <a:spLocks noGrp="1"/>
          </p:cNvSpPr>
          <p:nvPr>
            <p:ph idx="1"/>
          </p:nvPr>
        </p:nvSpPr>
        <p:spPr>
          <a:xfrm>
            <a:off x="457200" y="1447800"/>
            <a:ext cx="8305800" cy="4876800"/>
          </a:xfrm>
        </p:spPr>
        <p:txBody>
          <a:bodyPr>
            <a:normAutofit/>
          </a:bodyPr>
          <a:lstStyle/>
          <a:p>
            <a:pPr lvl="0"/>
            <a:r>
              <a:rPr lang="en-US" sz="2800" smtClean="0"/>
              <a:t>Nije obezbedio da tužilac može i mora koristiti dizalicu – kran za prenošenje armaturne mreže, što je uslovilo da tužilac ručno podiže/prenosi armaturne mreže, a za čije rizike od povređivanja nije bio upoznat;</a:t>
            </a:r>
          </a:p>
          <a:p>
            <a:pPr lvl="0"/>
            <a:r>
              <a:rPr lang="en-US" sz="2800" smtClean="0"/>
              <a:t>Naložio je tužiocu da radi na radnom mestu - radnik na kalupima, a da ga prethodno nije osposobio za bezbedan i zdrav rad i to u pogledu upoznavanja sa rizicima od povređivanja pri ručnom prenošenju tereta.</a:t>
            </a:r>
          </a:p>
          <a:p>
            <a:pPr>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sr-Latn-RS" b="1" smtClean="0">
                <a:solidFill>
                  <a:srgbClr val="002060"/>
                </a:solidFill>
              </a:rPr>
              <a:t/>
            </a:r>
            <a:br>
              <a:rPr lang="sr-Latn-RS" b="1" smtClean="0">
                <a:solidFill>
                  <a:srgbClr val="002060"/>
                </a:solidFill>
              </a:rPr>
            </a:br>
            <a:r>
              <a:rPr lang="en-US" sz="4000" b="1" smtClean="0">
                <a:solidFill>
                  <a:srgbClr val="7030A0"/>
                </a:solidFill>
              </a:rPr>
              <a:t>Medicinska dokumentacija</a:t>
            </a:r>
            <a:r>
              <a:rPr lang="sr-Latn-RS" b="1" smtClean="0">
                <a:solidFill>
                  <a:srgbClr val="002060"/>
                </a:solidFill>
              </a:rPr>
              <a:t/>
            </a:r>
            <a:br>
              <a:rPr lang="sr-Latn-RS" b="1" smtClean="0">
                <a:solidFill>
                  <a:srgbClr val="002060"/>
                </a:solidFill>
              </a:rPr>
            </a:br>
            <a:endParaRPr lang="en-US"/>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buNone/>
            </a:pPr>
            <a:endParaRPr lang="sr-Latn-RS" sz="3000" b="1" smtClean="0"/>
          </a:p>
          <a:p>
            <a:pPr>
              <a:buNone/>
            </a:pPr>
            <a:r>
              <a:rPr lang="en-US" sz="3000" smtClean="0"/>
              <a:t>V</a:t>
            </a:r>
            <a:r>
              <a:rPr lang="sr-Latn-RS" sz="3000" smtClean="0"/>
              <a:t>eštak je raspolagao sa izveštajima iz:</a:t>
            </a:r>
          </a:p>
          <a:p>
            <a:pPr marL="514350" indent="-514350">
              <a:buAutoNum type="alphaLcParenR"/>
            </a:pPr>
            <a:r>
              <a:rPr lang="sr-Latn-RS" sz="3000" smtClean="0"/>
              <a:t>Republičkog fonda za zdravstveno osiguranje (obrazac br.1) – nalaz i mišljenje lekara koji je prvi pregledao povređenog;</a:t>
            </a:r>
          </a:p>
          <a:p>
            <a:pPr marL="514350" indent="-514350">
              <a:buAutoNum type="alphaLcParenR"/>
            </a:pPr>
            <a:r>
              <a:rPr lang="sr-Latn-RS" sz="3000" smtClean="0"/>
              <a:t>Kliničkog centra Vojvodine – Urgentni centar;</a:t>
            </a:r>
          </a:p>
          <a:p>
            <a:pPr marL="514350" indent="-514350">
              <a:buAutoNum type="alphaLcParenR"/>
            </a:pPr>
            <a:r>
              <a:rPr lang="sr-Latn-RS" sz="3000" smtClean="0"/>
              <a:t>Doma zdravlja u Inđiji;</a:t>
            </a:r>
          </a:p>
          <a:p>
            <a:pPr marL="514350" indent="-514350">
              <a:buAutoNum type="alphaLcParenR"/>
            </a:pPr>
            <a:r>
              <a:rPr lang="en-US" sz="3000" smtClean="0"/>
              <a:t>R</a:t>
            </a:r>
            <a:r>
              <a:rPr lang="sr-Latn-RS" sz="3000" smtClean="0"/>
              <a:t>epubličkog fonda za zdravstveno osiguranje (prvostepena lekarska komisija);</a:t>
            </a:r>
          </a:p>
          <a:p>
            <a:pPr marL="514350" indent="-514350">
              <a:buAutoNum type="alphaLcParenR"/>
            </a:pPr>
            <a:r>
              <a:rPr lang="en-US" sz="3000" smtClean="0"/>
              <a:t>L</a:t>
            </a:r>
            <a:r>
              <a:rPr lang="sr-Latn-RS" sz="3000" smtClean="0"/>
              <a:t>ekara specijaliste ortopeda kao stalnog sudskog veštaka.</a:t>
            </a:r>
            <a:endParaRPr lang="en-US"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sr-Latn-RS" b="1" smtClean="0"/>
              <a:t/>
            </a:r>
            <a:br>
              <a:rPr lang="sr-Latn-RS" b="1" smtClean="0"/>
            </a:br>
            <a:r>
              <a:rPr lang="en-US" sz="3800" b="1" smtClean="0">
                <a:solidFill>
                  <a:srgbClr val="7030A0"/>
                </a:solidFill>
              </a:rPr>
              <a:t>Dijagnostička specifikacija oštećenja zdravlja </a:t>
            </a:r>
            <a:r>
              <a:rPr lang="en-US" smtClean="0"/>
              <a:t/>
            </a:r>
            <a:br>
              <a:rPr lang="en-US" smtClean="0"/>
            </a:br>
            <a:endParaRPr lang="en-US"/>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pPr>
              <a:buNone/>
            </a:pPr>
            <a:r>
              <a:rPr lang="en-US" smtClean="0"/>
              <a:t>St. post distorsio et luxatio art. humeroscapularis sin. ante lunam XI</a:t>
            </a:r>
          </a:p>
          <a:p>
            <a:pPr>
              <a:buNone/>
            </a:pPr>
            <a:r>
              <a:rPr lang="sr-Latn-RS" smtClean="0"/>
              <a:t>    </a:t>
            </a:r>
            <a:r>
              <a:rPr lang="en-US" smtClean="0"/>
              <a:t>(stanje posle uganuća i iščašenja ramenog zgloba pre 111 meseci)</a:t>
            </a:r>
          </a:p>
          <a:p>
            <a:pPr>
              <a:buNone/>
            </a:pPr>
            <a:r>
              <a:rPr lang="en-US" smtClean="0"/>
              <a:t>Laesio partialis m. supraspinatus sin. </a:t>
            </a:r>
          </a:p>
          <a:p>
            <a:pPr>
              <a:buNone/>
            </a:pPr>
            <a:r>
              <a:rPr lang="sr-Latn-RS" smtClean="0"/>
              <a:t>     </a:t>
            </a:r>
            <a:r>
              <a:rPr lang="en-US" smtClean="0"/>
              <a:t>(delimična povreda levostranog mišića supraspinatus)</a:t>
            </a:r>
          </a:p>
          <a:p>
            <a:pPr>
              <a:buNone/>
            </a:pPr>
            <a:r>
              <a:rPr lang="en-US" smtClean="0"/>
              <a:t>St. post arthroscopiam glenohumeralis sin. et plastican capsulae art. glenohumeralis anterior sec. Bancat sin. S 43</a:t>
            </a:r>
          </a:p>
          <a:p>
            <a:pPr>
              <a:buNone/>
            </a:pPr>
            <a:r>
              <a:rPr lang="sr-Latn-RS" smtClean="0"/>
              <a:t>     </a:t>
            </a:r>
            <a:r>
              <a:rPr lang="en-US" smtClean="0"/>
              <a:t>(stanje posle artroskopije levog ramenog zgloba i plastike njene kapsule)</a:t>
            </a:r>
          </a:p>
          <a:p>
            <a:pPr>
              <a:buNone/>
            </a:pPr>
            <a:r>
              <a:rPr lang="en-US" smtClean="0"/>
              <a:t>Contractura ommae lat. sin. M 24</a:t>
            </a:r>
          </a:p>
          <a:p>
            <a:pPr>
              <a:buNone/>
            </a:pPr>
            <a:r>
              <a:rPr lang="sr-Latn-RS" smtClean="0"/>
              <a:t>     </a:t>
            </a:r>
            <a:r>
              <a:rPr lang="en-US" smtClean="0"/>
              <a:t>(kontraktura levog ramena) </a:t>
            </a:r>
          </a:p>
          <a:p>
            <a:pPr>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800" b="1" smtClean="0"/>
              <a:t/>
            </a:r>
            <a:br>
              <a:rPr lang="sr-Latn-RS" sz="3800" b="1" smtClean="0"/>
            </a:br>
            <a:r>
              <a:rPr lang="en-US" sz="3800" b="1" smtClean="0">
                <a:solidFill>
                  <a:srgbClr val="7030A0"/>
                </a:solidFill>
              </a:rPr>
              <a:t>Nalaz i mišljenje veštaka </a:t>
            </a:r>
            <a:r>
              <a:rPr lang="en-US" smtClean="0">
                <a:solidFill>
                  <a:srgbClr val="7030A0"/>
                </a:solidFill>
              </a:rPr>
              <a:t/>
            </a:r>
            <a:br>
              <a:rPr lang="en-US" smtClean="0">
                <a:solidFill>
                  <a:srgbClr val="7030A0"/>
                </a:solidFill>
              </a:rPr>
            </a:br>
            <a:endParaRPr lang="en-US">
              <a:solidFill>
                <a:srgbClr val="7030A0"/>
              </a:solidFill>
            </a:endParaRPr>
          </a:p>
        </p:txBody>
      </p:sp>
      <p:sp>
        <p:nvSpPr>
          <p:cNvPr id="3" name="Content Placeholder 2"/>
          <p:cNvSpPr>
            <a:spLocks noGrp="1"/>
          </p:cNvSpPr>
          <p:nvPr>
            <p:ph idx="1"/>
          </p:nvPr>
        </p:nvSpPr>
        <p:spPr/>
        <p:txBody>
          <a:bodyPr/>
          <a:lstStyle/>
          <a:p>
            <a:pPr marL="514350" lvl="0" indent="-514350">
              <a:buFont typeface="+mj-lt"/>
              <a:buAutoNum type="arabicPeriod"/>
            </a:pPr>
            <a:r>
              <a:rPr lang="en-US" sz="3000" smtClean="0"/>
              <a:t>U momentu veštačenja veštak nije imao na raspolaganju dokument izdat od Komisije za verifikaciju povreda na radu (Republički fond za zdravstveno osiguranje) pa nije mogao da se izjasni da je zadobijena povreda tužioca povreda na radu;</a:t>
            </a:r>
          </a:p>
          <a:p>
            <a:pPr marL="514350" lvl="0" indent="-514350">
              <a:buFont typeface="+mj-lt"/>
              <a:buAutoNum type="arabicPeriod"/>
            </a:pPr>
            <a:r>
              <a:rPr lang="en-US" sz="3000" smtClean="0"/>
              <a:t>Zadobijena povreda koja je predmet veštačenja je </a:t>
            </a:r>
            <a:r>
              <a:rPr lang="en-US" sz="3000" b="1" smtClean="0"/>
              <a:t>teška telesna povreda.</a:t>
            </a:r>
            <a:r>
              <a:rPr lang="en-US" sz="3000" smtClean="0"/>
              <a:t> </a:t>
            </a:r>
          </a:p>
          <a:p>
            <a:pPr>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a:p>
        </p:txBody>
      </p:sp>
      <p:sp>
        <p:nvSpPr>
          <p:cNvPr id="3" name="Content Placeholder 2"/>
          <p:cNvSpPr>
            <a:spLocks noGrp="1"/>
          </p:cNvSpPr>
          <p:nvPr>
            <p:ph idx="1"/>
          </p:nvPr>
        </p:nvSpPr>
        <p:spPr>
          <a:xfrm>
            <a:off x="304800" y="533400"/>
            <a:ext cx="8686800" cy="6019800"/>
          </a:xfrm>
        </p:spPr>
        <p:txBody>
          <a:bodyPr>
            <a:normAutofit fontScale="92500" lnSpcReduction="20000"/>
          </a:bodyPr>
          <a:lstStyle/>
          <a:p>
            <a:pPr lvl="0">
              <a:buNone/>
            </a:pPr>
            <a:r>
              <a:rPr lang="sr-Latn-RS" smtClean="0"/>
              <a:t>3. </a:t>
            </a:r>
            <a:r>
              <a:rPr lang="en-US" smtClean="0"/>
              <a:t>Zadobijena povreda je izazvala </a:t>
            </a:r>
            <a:r>
              <a:rPr lang="en-US" b="1" smtClean="0"/>
              <a:t>bolove kod povređenog:</a:t>
            </a:r>
            <a:endParaRPr lang="en-US" smtClean="0"/>
          </a:p>
          <a:p>
            <a:pPr marL="457200" lvl="0"/>
            <a:r>
              <a:rPr lang="en-US" b="1" smtClean="0"/>
              <a:t>Teškog stepena </a:t>
            </a:r>
            <a:r>
              <a:rPr lang="en-US" smtClean="0"/>
              <a:t>uz stalno uzimanje analgetika u periodu od zadobijanja povrede (13.05.2013.g.) pa do početka fizikalne terapije (07.08.2013.g.);</a:t>
            </a:r>
          </a:p>
          <a:p>
            <a:pPr marL="457200" lvl="0"/>
            <a:r>
              <a:rPr lang="en-US" smtClean="0"/>
              <a:t>Za vreme trajanja rehabilitacije od 07.08.2013.g. pa do završetka rehabilitacije povređeni je osećao bolove </a:t>
            </a:r>
            <a:r>
              <a:rPr lang="en-US" b="1" smtClean="0"/>
              <a:t>srednjeg intenziteta</a:t>
            </a:r>
            <a:r>
              <a:rPr lang="en-US" smtClean="0"/>
              <a:t>;</a:t>
            </a:r>
          </a:p>
          <a:p>
            <a:pPr marL="457200" lvl="0"/>
            <a:r>
              <a:rPr lang="en-US" smtClean="0"/>
              <a:t>U periodu od 19.11.2013.g. kada je upućen na ortopedsku kliniku radi operacije koja je i obavljena (“plastika prednje kapsule levog ramena”) i fizikalnog tretmana koji je trajao sve do momenta veštačenja, povređeni je osećao bolove </a:t>
            </a:r>
            <a:r>
              <a:rPr lang="en-US" b="1" smtClean="0"/>
              <a:t>slabijeg intenziteta </a:t>
            </a:r>
            <a:r>
              <a:rPr lang="en-US" smtClean="0"/>
              <a:t>koji su se pojačavali pri dužem radu sa levom rukom.</a:t>
            </a:r>
          </a:p>
          <a:p>
            <a:pPr>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buFont typeface="+mj-lt"/>
              <a:buAutoNum type="arabicPeriod" startAt="4"/>
            </a:pPr>
            <a:r>
              <a:rPr lang="en-US" sz="3000" smtClean="0"/>
              <a:t>Po završetku lečenja, operacije i rehabilitacije kod povređenog je konstatovano umanjenje </a:t>
            </a:r>
            <a:r>
              <a:rPr lang="en-US" sz="3000" b="1" smtClean="0"/>
              <a:t>opšte radne sposobnosti prvog stepena</a:t>
            </a:r>
            <a:r>
              <a:rPr lang="en-US" sz="3000" smtClean="0"/>
              <a:t>.</a:t>
            </a:r>
          </a:p>
          <a:p>
            <a:pPr marL="514350" lvl="0" indent="-514350">
              <a:buFont typeface="+mj-lt"/>
              <a:buAutoNum type="arabicPeriod" startAt="4"/>
            </a:pPr>
            <a:r>
              <a:rPr lang="en-US" sz="3000" smtClean="0"/>
              <a:t>Veštak nije u stanju da se izjasni </a:t>
            </a:r>
            <a:r>
              <a:rPr lang="en-US" sz="3000" b="1" smtClean="0"/>
              <a:t>o stepenu umanjenja radne sposobnosti na radnom mestu pravljenja panela</a:t>
            </a:r>
            <a:r>
              <a:rPr lang="en-US" sz="3000" smtClean="0"/>
              <a:t> gde je povređeni radio do povrede jer u dokumentaciji ne postoji hronometrijski prikaz aktivnosti na ovom radnom mestu.</a:t>
            </a:r>
          </a:p>
          <a:p>
            <a:pPr>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a:p>
        </p:txBody>
      </p:sp>
      <p:sp>
        <p:nvSpPr>
          <p:cNvPr id="3" name="Content Placeholder 2"/>
          <p:cNvSpPr>
            <a:spLocks noGrp="1"/>
          </p:cNvSpPr>
          <p:nvPr>
            <p:ph idx="1"/>
          </p:nvPr>
        </p:nvSpPr>
        <p:spPr>
          <a:xfrm>
            <a:off x="457200" y="1066800"/>
            <a:ext cx="8382000" cy="5059363"/>
          </a:xfrm>
        </p:spPr>
        <p:txBody>
          <a:bodyPr>
            <a:normAutofit/>
          </a:bodyPr>
          <a:lstStyle/>
          <a:p>
            <a:pPr lvl="0">
              <a:buNone/>
            </a:pPr>
            <a:r>
              <a:rPr lang="sr-Latn-RS" sz="3000" smtClean="0"/>
              <a:t>6. </a:t>
            </a:r>
            <a:r>
              <a:rPr lang="en-US" sz="3000" smtClean="0"/>
              <a:t>Ova povreda je izazvala </a:t>
            </a:r>
            <a:r>
              <a:rPr lang="en-US" sz="3000" b="1" smtClean="0"/>
              <a:t>smanjenje</a:t>
            </a:r>
            <a:r>
              <a:rPr lang="en-US" sz="3000" smtClean="0"/>
              <a:t> </a:t>
            </a:r>
            <a:r>
              <a:rPr lang="en-US" sz="3000" b="1" smtClean="0"/>
              <a:t>životne aktivnosti lakog stepena</a:t>
            </a:r>
            <a:r>
              <a:rPr lang="en-US" sz="3000" smtClean="0"/>
              <a:t>,  odnosno povređeni nije u stanju da u potpunosti obavlja aktivnosti koje zahtevaju podizanje leve ruke u položaju iznad glave i podizanje i nošenje većeg tereta (sportsko – rekreativne aktivnosti kao što je igranje odbojke, košarke, plivanje, neki poljoprivredni radovi, radovi u kući i van kuće i sl.).</a:t>
            </a:r>
          </a:p>
          <a:p>
            <a:pPr>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sr-Latn-RS" sz="3000" smtClean="0"/>
              <a:t>7. </a:t>
            </a:r>
            <a:r>
              <a:rPr lang="en-US" sz="3000" smtClean="0"/>
              <a:t>Postoji </a:t>
            </a:r>
            <a:r>
              <a:rPr lang="en-US" sz="3000" b="1" smtClean="0"/>
              <a:t>naruženost lakog stepena </a:t>
            </a:r>
            <a:r>
              <a:rPr lang="en-US" sz="3000" smtClean="0"/>
              <a:t>zbog prisustva jednog hiperpigmentisanog operativnog ožiljka na prednjoj strani levog ramena veličine 2 x 0,5 cm i jednog hiperpigmentisanog operativnog ožiljka na zadnjoj strani levog ramena veličine 2 x 0,5 cm.</a:t>
            </a:r>
            <a:endParaRPr lang="sr-Latn-RS" sz="3000" smtClean="0"/>
          </a:p>
          <a:p>
            <a:pPr lvl="0">
              <a:buNone/>
            </a:pPr>
            <a:r>
              <a:rPr lang="sr-Latn-RS" sz="3000" smtClean="0"/>
              <a:t>8. U organizaciji gde je došlo do povrede uočeni su </a:t>
            </a:r>
            <a:r>
              <a:rPr lang="sr-Latn-RS" sz="3000" b="1" smtClean="0"/>
              <a:t>propusti u sprovođenju preventivnih mera </a:t>
            </a:r>
            <a:r>
              <a:rPr lang="sr-Latn-RS" sz="3000" smtClean="0"/>
              <a:t>iz oblasti bezbednosti i zdravlja na radu.</a:t>
            </a:r>
            <a:endParaRPr lang="en-US" sz="3000" smtClean="0"/>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b="1" smtClean="0"/>
              <a:t/>
            </a:r>
            <a:br>
              <a:rPr lang="sr-Latn-RS" b="1" smtClean="0"/>
            </a:br>
            <a:r>
              <a:rPr lang="en-US" sz="4000" b="1" smtClean="0">
                <a:solidFill>
                  <a:srgbClr val="7030A0"/>
                </a:solidFill>
              </a:rPr>
              <a:t>Zaključak  veštaka</a:t>
            </a:r>
            <a:r>
              <a:rPr lang="en-US" smtClean="0"/>
              <a:t/>
            </a:r>
            <a:br>
              <a:rPr lang="en-US" smtClean="0"/>
            </a:br>
            <a:endParaRPr lang="en-US"/>
          </a:p>
        </p:txBody>
      </p:sp>
      <p:sp>
        <p:nvSpPr>
          <p:cNvPr id="3" name="Content Placeholder 2"/>
          <p:cNvSpPr>
            <a:spLocks noGrp="1"/>
          </p:cNvSpPr>
          <p:nvPr>
            <p:ph idx="1"/>
          </p:nvPr>
        </p:nvSpPr>
        <p:spPr/>
        <p:txBody>
          <a:bodyPr/>
          <a:lstStyle/>
          <a:p>
            <a:pPr marL="514350" lvl="0" indent="-514350">
              <a:buFont typeface="+mj-lt"/>
              <a:buAutoNum type="arabicPeriod"/>
            </a:pPr>
            <a:r>
              <a:rPr lang="en-US" sz="3000" smtClean="0"/>
              <a:t>Ne postoji dokument koji potvrđuje da je zadobijena povreda tužioca povreda na radu.</a:t>
            </a:r>
          </a:p>
          <a:p>
            <a:pPr marL="514350" lvl="0" indent="-514350">
              <a:buFont typeface="+mj-lt"/>
              <a:buAutoNum type="arabicPeriod"/>
            </a:pPr>
            <a:r>
              <a:rPr lang="en-US" sz="3000" smtClean="0"/>
              <a:t>Zadobijena povreda je teška telesna povreda.</a:t>
            </a:r>
          </a:p>
          <a:p>
            <a:pPr marL="514350" lvl="0" indent="-514350">
              <a:buFont typeface="+mj-lt"/>
              <a:buAutoNum type="arabicPeriod"/>
            </a:pPr>
            <a:r>
              <a:rPr lang="en-US" sz="3000" smtClean="0"/>
              <a:t>Postoje bolovi lakog intenziteta.</a:t>
            </a:r>
          </a:p>
          <a:p>
            <a:pPr marL="514350" lvl="0" indent="-514350">
              <a:buFont typeface="+mj-lt"/>
              <a:buAutoNum type="arabicPeriod"/>
            </a:pPr>
            <a:r>
              <a:rPr lang="en-US" sz="3000" smtClean="0"/>
              <a:t>Postoji umanjenje opšte radne sposobnosti lakog stepena.</a:t>
            </a:r>
          </a:p>
          <a:p>
            <a:pPr>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solidFill>
                  <a:srgbClr val="FF0000"/>
                </a:solidFill>
              </a:rPr>
              <a:t>P</a:t>
            </a:r>
            <a:r>
              <a:rPr lang="sr-Latn-RS" sz="3600" b="1" smtClean="0">
                <a:solidFill>
                  <a:srgbClr val="FF0000"/>
                </a:solidFill>
              </a:rPr>
              <a:t>rikaz sudskomedicinskog veštačenja</a:t>
            </a:r>
            <a:endParaRPr lang="en-US" sz="3600" b="1">
              <a:solidFill>
                <a:srgbClr val="FF0000"/>
              </a:solidFill>
            </a:endParaRPr>
          </a:p>
        </p:txBody>
      </p:sp>
      <p:sp>
        <p:nvSpPr>
          <p:cNvPr id="3" name="Content Placeholder 2"/>
          <p:cNvSpPr>
            <a:spLocks noGrp="1"/>
          </p:cNvSpPr>
          <p:nvPr>
            <p:ph idx="1"/>
          </p:nvPr>
        </p:nvSpPr>
        <p:spPr/>
        <p:txBody>
          <a:bodyPr>
            <a:normAutofit/>
          </a:bodyPr>
          <a:lstStyle/>
          <a:p>
            <a:pPr>
              <a:buNone/>
            </a:pPr>
            <a:r>
              <a:rPr lang="en-US" sz="3000" b="1" smtClean="0"/>
              <a:t>C</a:t>
            </a:r>
            <a:r>
              <a:rPr lang="sr-Latn-RS" sz="3000" b="1" smtClean="0"/>
              <a:t>ilj je u</a:t>
            </a:r>
            <a:r>
              <a:rPr lang="en-US" sz="3000" b="1" smtClean="0"/>
              <a:t>kazati na:</a:t>
            </a:r>
          </a:p>
          <a:p>
            <a:pPr lvl="0"/>
            <a:r>
              <a:rPr lang="en-US" sz="3000" smtClean="0"/>
              <a:t>značaj validne i optimalne procene rizika na radnom mestu i u radnoj okolini u Aktu o proceni rizika;</a:t>
            </a:r>
          </a:p>
          <a:p>
            <a:pPr lvl="0"/>
            <a:r>
              <a:rPr lang="en-US" sz="3000" smtClean="0"/>
              <a:t>značaj adekvatnog sprovođenja mera zaštite za šta je najodgovornije lice za bezbednost i zdravlje na radu;</a:t>
            </a:r>
          </a:p>
          <a:p>
            <a:pPr lvl="0"/>
            <a:r>
              <a:rPr lang="en-US" sz="3000" smtClean="0"/>
              <a:t>način sudskomedicinskog veštačenja štete kod povrede nastale u toku rada.</a:t>
            </a:r>
          </a:p>
          <a:p>
            <a:pPr>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Font typeface="+mj-lt"/>
              <a:buAutoNum type="arabicPeriod" startAt="5"/>
            </a:pPr>
            <a:r>
              <a:rPr lang="en-US" sz="3000" smtClean="0"/>
              <a:t>Postoji umanjenje životne aktivnosti lakog stepena.</a:t>
            </a:r>
          </a:p>
          <a:p>
            <a:pPr marL="514350" lvl="0" indent="-514350">
              <a:buFont typeface="+mj-lt"/>
              <a:buAutoNum type="arabicPeriod" startAt="5"/>
            </a:pPr>
            <a:r>
              <a:rPr lang="en-US" sz="3000" smtClean="0"/>
              <a:t>Postoji naruženost lakog stepena.</a:t>
            </a:r>
          </a:p>
          <a:p>
            <a:pPr marL="514350" lvl="0" indent="-514350">
              <a:buFont typeface="+mj-lt"/>
              <a:buAutoNum type="arabicPeriod" startAt="5"/>
            </a:pPr>
            <a:r>
              <a:rPr lang="en-US" sz="3000" smtClean="0"/>
              <a:t>Profesionalna radna sposobnost se ne može stepenovati jer ne postoji dokument o hronometrijskoj proceni aktivnosti za radno mesto povređenog. </a:t>
            </a:r>
          </a:p>
          <a:p>
            <a:pPr>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solidFill>
                  <a:srgbClr val="7030A0"/>
                </a:solidFill>
              </a:rPr>
              <a:t>P</a:t>
            </a:r>
            <a:r>
              <a:rPr lang="sr-Latn-RS" sz="3600" b="1" smtClean="0">
                <a:solidFill>
                  <a:srgbClr val="7030A0"/>
                </a:solidFill>
              </a:rPr>
              <a:t>redmet i metod veštačenja</a:t>
            </a:r>
            <a:endParaRPr lang="en-US" sz="3600" b="1">
              <a:solidFill>
                <a:srgbClr val="7030A0"/>
              </a:solidFill>
            </a:endParaRPr>
          </a:p>
        </p:txBody>
      </p:sp>
      <p:sp>
        <p:nvSpPr>
          <p:cNvPr id="3" name="Content Placeholder 2"/>
          <p:cNvSpPr>
            <a:spLocks noGrp="1"/>
          </p:cNvSpPr>
          <p:nvPr>
            <p:ph idx="1"/>
          </p:nvPr>
        </p:nvSpPr>
        <p:spPr/>
        <p:txBody>
          <a:bodyPr/>
          <a:lstStyle/>
          <a:p>
            <a:pPr indent="-457200"/>
            <a:r>
              <a:rPr lang="en-US" smtClean="0"/>
              <a:t>Predmet </a:t>
            </a:r>
            <a:r>
              <a:rPr lang="sr-Latn-RS" smtClean="0"/>
              <a:t>veštačenja </a:t>
            </a:r>
            <a:r>
              <a:rPr lang="en-US" smtClean="0"/>
              <a:t>je povreda levog ramena nastala u toku rada kod zaposlenog na izradi panela u jednoj firmi.</a:t>
            </a:r>
            <a:endParaRPr lang="sr-Latn-RS" smtClean="0"/>
          </a:p>
          <a:p>
            <a:pPr indent="-457200"/>
            <a:r>
              <a:rPr lang="en-US" smtClean="0"/>
              <a:t>V</a:t>
            </a:r>
            <a:r>
              <a:rPr lang="sr-Latn-RS" smtClean="0"/>
              <a:t>eštačenje je obavljeno na osnovu preporuka koje je izdalo Udruženje sudskih veštaka.</a:t>
            </a:r>
            <a:r>
              <a:rPr lang="en-US" smtClean="0"/>
              <a:t> </a:t>
            </a:r>
            <a:endParaRPr lang="sr-Latn-RS" smtClean="0"/>
          </a:p>
          <a:p>
            <a:pPr indent="0">
              <a:buNone/>
            </a:pPr>
            <a:endParaRPr lang="sr-Latn-RS" smtClean="0"/>
          </a:p>
          <a:p>
            <a:pPr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sr-Latn-RS" sz="3600" b="1" smtClean="0"/>
              <a:t/>
            </a:r>
            <a:br>
              <a:rPr lang="sr-Latn-RS" sz="3600" b="1" smtClean="0"/>
            </a:br>
            <a:r>
              <a:rPr lang="en-US" sz="4000" b="1" smtClean="0">
                <a:solidFill>
                  <a:srgbClr val="7030A0"/>
                </a:solidFill>
              </a:rPr>
              <a:t>Zadatak veštaka je bio da se izjasni:</a:t>
            </a:r>
            <a:r>
              <a:rPr lang="en-US" sz="3600" b="1" smtClean="0"/>
              <a:t/>
            </a:r>
            <a:br>
              <a:rPr lang="en-US" sz="3600" b="1" smtClean="0"/>
            </a:br>
            <a:endParaRPr lang="en-US" sz="3600" b="1">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r>
              <a:rPr lang="en-US" smtClean="0"/>
              <a:t>Da li je povreda tužioca povreda na radu.</a:t>
            </a:r>
          </a:p>
          <a:p>
            <a:pPr lvl="0"/>
            <a:r>
              <a:rPr lang="en-US" smtClean="0"/>
              <a:t>O</a:t>
            </a:r>
            <a:r>
              <a:rPr lang="sr-Latn-RS" smtClean="0"/>
              <a:t> v</a:t>
            </a:r>
            <a:r>
              <a:rPr lang="en-US" smtClean="0"/>
              <a:t>rst</a:t>
            </a:r>
            <a:r>
              <a:rPr lang="sr-Latn-RS" smtClean="0"/>
              <a:t>i</a:t>
            </a:r>
            <a:r>
              <a:rPr lang="en-US" smtClean="0"/>
              <a:t> i težin</a:t>
            </a:r>
            <a:r>
              <a:rPr lang="sr-Latn-RS" smtClean="0"/>
              <a:t>i</a:t>
            </a:r>
            <a:r>
              <a:rPr lang="en-US" smtClean="0"/>
              <a:t> telesne povrede.</a:t>
            </a:r>
          </a:p>
          <a:p>
            <a:pPr lvl="0"/>
            <a:r>
              <a:rPr lang="sr-Latn-RS" smtClean="0"/>
              <a:t>O i</a:t>
            </a:r>
            <a:r>
              <a:rPr lang="en-US" smtClean="0"/>
              <a:t>ntenzitet</a:t>
            </a:r>
            <a:r>
              <a:rPr lang="sr-Latn-RS" smtClean="0"/>
              <a:t>u</a:t>
            </a:r>
            <a:r>
              <a:rPr lang="en-US" smtClean="0"/>
              <a:t> i trajanj</a:t>
            </a:r>
            <a:r>
              <a:rPr lang="sr-Latn-RS" smtClean="0"/>
              <a:t>u</a:t>
            </a:r>
            <a:r>
              <a:rPr lang="en-US" smtClean="0"/>
              <a:t> fizičkih bolova.</a:t>
            </a:r>
          </a:p>
          <a:p>
            <a:pPr lvl="0"/>
            <a:r>
              <a:rPr lang="sr-Latn-RS" smtClean="0"/>
              <a:t>O </a:t>
            </a:r>
            <a:r>
              <a:rPr lang="en-US" smtClean="0"/>
              <a:t>stepen</a:t>
            </a:r>
            <a:r>
              <a:rPr lang="sr-Latn-RS" smtClean="0"/>
              <a:t>u</a:t>
            </a:r>
            <a:r>
              <a:rPr lang="en-US" smtClean="0"/>
              <a:t> smanjenja ili gubitka opšte radne sposobnosti.</a:t>
            </a:r>
          </a:p>
          <a:p>
            <a:pPr lvl="0"/>
            <a:r>
              <a:rPr lang="sr-Latn-RS" smtClean="0"/>
              <a:t>O </a:t>
            </a:r>
            <a:r>
              <a:rPr lang="en-US" smtClean="0"/>
              <a:t>stepen</a:t>
            </a:r>
            <a:r>
              <a:rPr lang="sr-Latn-RS" smtClean="0"/>
              <a:t>u</a:t>
            </a:r>
            <a:r>
              <a:rPr lang="en-US" smtClean="0"/>
              <a:t> umanjenja profesionalne radne sposobnosti.</a:t>
            </a:r>
          </a:p>
          <a:p>
            <a:pPr lvl="0"/>
            <a:r>
              <a:rPr lang="sr-Latn-RS" smtClean="0"/>
              <a:t>O </a:t>
            </a:r>
            <a:r>
              <a:rPr lang="en-US" smtClean="0"/>
              <a:t>stepen</a:t>
            </a:r>
            <a:r>
              <a:rPr lang="sr-Latn-RS" smtClean="0"/>
              <a:t>u</a:t>
            </a:r>
            <a:r>
              <a:rPr lang="en-US" smtClean="0"/>
              <a:t> umanjenja opšte životne aktivnosti.</a:t>
            </a:r>
          </a:p>
          <a:p>
            <a:pPr lvl="0"/>
            <a:r>
              <a:rPr lang="sr-Latn-RS" smtClean="0"/>
              <a:t>O </a:t>
            </a:r>
            <a:r>
              <a:rPr lang="en-US" smtClean="0"/>
              <a:t>stepen</a:t>
            </a:r>
            <a:r>
              <a:rPr lang="sr-Latn-RS" smtClean="0"/>
              <a:t>u</a:t>
            </a:r>
            <a:r>
              <a:rPr lang="en-US" smtClean="0"/>
              <a:t> naruženosti.</a:t>
            </a:r>
          </a:p>
          <a:p>
            <a:pPr>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4000" b="1" smtClean="0"/>
              <a:t/>
            </a:r>
            <a:br>
              <a:rPr lang="sr-Latn-RS" sz="4000" b="1" smtClean="0"/>
            </a:br>
            <a:r>
              <a:rPr lang="en-US" sz="4000" b="1" smtClean="0">
                <a:solidFill>
                  <a:srgbClr val="7030A0"/>
                </a:solidFill>
              </a:rPr>
              <a:t>Podaci iz sudskih spisa</a:t>
            </a:r>
            <a:r>
              <a:rPr lang="en-US" smtClean="0"/>
              <a:t/>
            </a:r>
            <a:br>
              <a:rPr lang="en-US" smtClean="0"/>
            </a:br>
            <a:endParaRPr lang="en-US"/>
          </a:p>
        </p:txBody>
      </p:sp>
      <p:sp>
        <p:nvSpPr>
          <p:cNvPr id="3" name="Content Placeholder 2"/>
          <p:cNvSpPr>
            <a:spLocks noGrp="1"/>
          </p:cNvSpPr>
          <p:nvPr>
            <p:ph idx="1"/>
          </p:nvPr>
        </p:nvSpPr>
        <p:spPr/>
        <p:txBody>
          <a:bodyPr/>
          <a:lstStyle/>
          <a:p>
            <a:pPr marL="514350" indent="-514350">
              <a:buNone/>
            </a:pPr>
            <a:r>
              <a:rPr lang="en-US" b="1" smtClean="0">
                <a:solidFill>
                  <a:srgbClr val="002060"/>
                </a:solidFill>
              </a:rPr>
              <a:t>P</a:t>
            </a:r>
            <a:r>
              <a:rPr lang="sr-Latn-RS" b="1" smtClean="0">
                <a:solidFill>
                  <a:srgbClr val="002060"/>
                </a:solidFill>
              </a:rPr>
              <a:t>odaci dobijeni iskazom oštećenog:</a:t>
            </a:r>
          </a:p>
          <a:p>
            <a:pPr marL="514350" indent="-514350">
              <a:buNone/>
            </a:pPr>
            <a:endParaRPr lang="sr-Latn-RS" b="1" smtClean="0"/>
          </a:p>
          <a:p>
            <a:pPr marL="514350" indent="-514350"/>
            <a:r>
              <a:rPr lang="en-US" sz="3000" smtClean="0"/>
              <a:t>R</a:t>
            </a:r>
            <a:r>
              <a:rPr lang="sr-Latn-RS" sz="3000" smtClean="0"/>
              <a:t>adnik se povredio na pravljenju panela;</a:t>
            </a:r>
          </a:p>
          <a:p>
            <a:pPr marL="514350" indent="-514350"/>
            <a:r>
              <a:rPr lang="en-US" sz="3000" smtClean="0"/>
              <a:t>A</a:t>
            </a:r>
            <a:r>
              <a:rPr lang="sr-Latn-RS" sz="3000" smtClean="0"/>
              <a:t>rmaturni koš je ispao i udario radnika u rame što je izazvalo povredu ramena;</a:t>
            </a:r>
          </a:p>
          <a:p>
            <a:pPr marL="514350" indent="-514350"/>
            <a:r>
              <a:rPr lang="en-US" sz="3000" smtClean="0"/>
              <a:t>P</a:t>
            </a:r>
            <a:r>
              <a:rPr lang="sr-Latn-RS" sz="3000" smtClean="0"/>
              <a:t>ovređeni radnik je prebačen u hitnu pomoć a odatle u bolnicu;</a:t>
            </a:r>
          </a:p>
          <a:p>
            <a:pPr marL="514350" indent="-51435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mtClean="0"/>
              <a:t>P</a:t>
            </a:r>
            <a:r>
              <a:rPr lang="sr-Latn-RS" smtClean="0"/>
              <a:t>ovređenom radniku je imobilisana ruka (imobilizacija trajala 5 nedelja a zatim je započeta rehabilitacija koja je trajala 3 nedelje);</a:t>
            </a:r>
          </a:p>
          <a:p>
            <a:r>
              <a:rPr lang="en-US" smtClean="0"/>
              <a:t>N</a:t>
            </a:r>
            <a:r>
              <a:rPr lang="sr-Latn-RS" smtClean="0"/>
              <a:t>a detaljnom pregledu (magnetna rezonanca) utvrđeno da je došlo do rascepa prednje kapsule na ramenu zbog čega je operisan;</a:t>
            </a:r>
          </a:p>
          <a:p>
            <a:r>
              <a:rPr lang="en-US" smtClean="0"/>
              <a:t>I</a:t>
            </a:r>
            <a:r>
              <a:rPr lang="sr-Latn-RS" smtClean="0"/>
              <a:t>mobilizacija posle operacije je trajala 4 nedelje  a zatim je nastavljena terapija (rehabilitacija);</a:t>
            </a:r>
          </a:p>
          <a:p>
            <a:r>
              <a:rPr lang="en-US" smtClean="0"/>
              <a:t>P</a:t>
            </a:r>
            <a:r>
              <a:rPr lang="sr-Latn-RS" smtClean="0"/>
              <a:t>o završetku lečenja sa medicinskom dokumentacijom povređeni radnik je otišao na invalidsku komisiju.</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buNone/>
            </a:pPr>
            <a:r>
              <a:rPr lang="sr-Latn-RS" sz="3500" b="1" smtClean="0">
                <a:solidFill>
                  <a:srgbClr val="002060"/>
                </a:solidFill>
              </a:rPr>
              <a:t>Podaci dobijeni iskazom svedoka</a:t>
            </a:r>
          </a:p>
          <a:p>
            <a:pPr>
              <a:buNone/>
            </a:pPr>
            <a:endParaRPr lang="sr-Latn-RS" smtClean="0"/>
          </a:p>
          <a:p>
            <a:r>
              <a:rPr lang="en-US" smtClean="0"/>
              <a:t>S</a:t>
            </a:r>
            <a:r>
              <a:rPr lang="sr-Latn-RS" smtClean="0"/>
              <a:t>vedok (šef linije) potvrdio je iskaz povređenog radnika i detaljno objasnio kako je došlo do povrede;</a:t>
            </a:r>
          </a:p>
          <a:p>
            <a:r>
              <a:rPr lang="en-US" smtClean="0"/>
              <a:t>S</a:t>
            </a:r>
            <a:r>
              <a:rPr lang="sr-Latn-RS" smtClean="0"/>
              <a:t>vi radnici koji su radili na dizanju armaturnog koša su nosili LZS: rukavice, radna odela, zaštitne cipele i šlem;</a:t>
            </a:r>
          </a:p>
          <a:p>
            <a:r>
              <a:rPr lang="en-US" smtClean="0"/>
              <a:t>R</a:t>
            </a:r>
            <a:r>
              <a:rPr lang="sr-Latn-RS" smtClean="0"/>
              <a:t>adnici nisu bili posebno osposobljeni za rad sa kranom niti su polagali bilo kakve testove iz oblasti BZR.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Latn-RS" b="1" smtClean="0"/>
              <a:t/>
            </a:r>
            <a:br>
              <a:rPr lang="sr-Latn-RS" b="1" smtClean="0"/>
            </a:br>
            <a:r>
              <a:rPr lang="en-US" smtClean="0"/>
              <a:t/>
            </a:r>
            <a:br>
              <a:rPr lang="en-US" smtClean="0"/>
            </a:br>
            <a:endParaRPr lang="en-US"/>
          </a:p>
        </p:txBody>
      </p:sp>
      <p:sp>
        <p:nvSpPr>
          <p:cNvPr id="3" name="Content Placeholder 2"/>
          <p:cNvSpPr>
            <a:spLocks noGrp="1"/>
          </p:cNvSpPr>
          <p:nvPr>
            <p:ph idx="1"/>
          </p:nvPr>
        </p:nvSpPr>
        <p:spPr>
          <a:xfrm>
            <a:off x="457200" y="1524000"/>
            <a:ext cx="8382000" cy="4602163"/>
          </a:xfrm>
        </p:spPr>
        <p:txBody>
          <a:bodyPr/>
          <a:lstStyle/>
          <a:p>
            <a:pPr indent="0">
              <a:buNone/>
            </a:pPr>
            <a:r>
              <a:rPr lang="en-US" b="1" smtClean="0">
                <a:solidFill>
                  <a:srgbClr val="002060"/>
                </a:solidFill>
              </a:rPr>
              <a:t>Akt o proceni rizika </a:t>
            </a:r>
            <a:r>
              <a:rPr lang="sr-Latn-RS" smtClean="0"/>
              <a:t>	</a:t>
            </a:r>
          </a:p>
          <a:p>
            <a:pPr indent="0">
              <a:buNone/>
            </a:pPr>
            <a:endParaRPr lang="sr-Latn-RS" smtClean="0"/>
          </a:p>
          <a:p>
            <a:pPr indent="0">
              <a:buNone/>
            </a:pPr>
            <a:r>
              <a:rPr lang="sr-Latn-RS" sz="3000" smtClean="0"/>
              <a:t>	</a:t>
            </a:r>
            <a:r>
              <a:rPr lang="en-US" sz="3000" smtClean="0"/>
              <a:t>Iz Akta se može zaključiti da je radno mesto „radnik na kalupima“, gde je radio i gde je povređen tužioc, radno mesto sa povećanim rizikom (Akt je uradila licencirana organizacija za procenu rizika).</a:t>
            </a:r>
          </a:p>
          <a:p>
            <a:pPr>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lvl="0">
              <a:buNone/>
            </a:pPr>
            <a:r>
              <a:rPr lang="en-US" b="1" smtClean="0">
                <a:solidFill>
                  <a:srgbClr val="002060"/>
                </a:solidFill>
              </a:rPr>
              <a:t>Izveštaj stalnog sudskog veštaka za oblast „Sigurnost na radu“</a:t>
            </a:r>
            <a:endParaRPr lang="sr-Latn-RS" b="1" smtClean="0">
              <a:solidFill>
                <a:srgbClr val="002060"/>
              </a:solidFill>
            </a:endParaRPr>
          </a:p>
          <a:p>
            <a:pPr lvl="0">
              <a:buNone/>
            </a:pPr>
            <a:endParaRPr lang="en-US" smtClean="0"/>
          </a:p>
          <a:p>
            <a:pPr>
              <a:buNone/>
            </a:pPr>
            <a:r>
              <a:rPr lang="en-US" sz="3000" smtClean="0"/>
              <a:t>Do povrede tužioca M.A. kod tuženog poslodavca ………… došlo je </a:t>
            </a:r>
            <a:r>
              <a:rPr lang="en-US" sz="3000" b="1" smtClean="0"/>
              <a:t>usled propusta u primeni propisanih mera</a:t>
            </a:r>
            <a:r>
              <a:rPr lang="en-US" sz="3000" smtClean="0"/>
              <a:t> bezbednosti i zdravlja na radu. </a:t>
            </a:r>
            <a:r>
              <a:rPr lang="en-US" sz="3000" b="1" smtClean="0"/>
              <a:t>Tuženi poslodavac učinio je sledeće propuste iz oblasti bezbednosti i zdravlja na radu:</a:t>
            </a:r>
            <a:endParaRPr lang="sr-Latn-RS" sz="3000" b="1" smtClean="0"/>
          </a:p>
          <a:p>
            <a:pPr lvl="0"/>
            <a:r>
              <a:rPr lang="en-US" sz="2800" smtClean="0"/>
              <a:t>Nije prepoznao i utvrdio opasnosti i štetnosti na radnom mestu tužioca a koje se odnose na rizike pri ručnom prenošenju tereta kojima je tužilac bio izložen;</a:t>
            </a:r>
          </a:p>
          <a:p>
            <a:endParaRPr lang="sr-Latn-RS" smtClean="0"/>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1159</Words>
  <Application>Microsoft Office PowerPoint</Application>
  <PresentationFormat>On-screen Show (4:3)</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SUDSKOMEDICINSKO VEŠTAČENJE ŠTETE POSLE POVREDE NA RADU </vt:lpstr>
      <vt:lpstr>Prikaz sudskomedicinskog veštačenja</vt:lpstr>
      <vt:lpstr>Predmet i metod veštačenja</vt:lpstr>
      <vt:lpstr> Zadatak veštaka je bio da se izjasni: </vt:lpstr>
      <vt:lpstr> Podaci iz sudskih spisa </vt:lpstr>
      <vt:lpstr>Slide 6</vt:lpstr>
      <vt:lpstr>Slide 7</vt:lpstr>
      <vt:lpstr>  </vt:lpstr>
      <vt:lpstr>Slide 9</vt:lpstr>
      <vt:lpstr>Slide 10</vt:lpstr>
      <vt:lpstr>Slide 11</vt:lpstr>
      <vt:lpstr> Medicinska dokumentacija </vt:lpstr>
      <vt:lpstr> Dijagnostička specifikacija oštećenja zdravlja  </vt:lpstr>
      <vt:lpstr> Nalaz i mišljenje veštaka  </vt:lpstr>
      <vt:lpstr>Slide 15</vt:lpstr>
      <vt:lpstr>Slide 16</vt:lpstr>
      <vt:lpstr>Slide 17</vt:lpstr>
      <vt:lpstr>Slide 18</vt:lpstr>
      <vt:lpstr> Zaključak  veštaka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SUDSKOMEDICINSKO VEŠTAČENJE ŠTETE POSLE POVREDE NA RADU</dc:title>
  <dc:creator>Korisnik</dc:creator>
  <cp:lastModifiedBy>PCC1116</cp:lastModifiedBy>
  <cp:revision>7</cp:revision>
  <dcterms:created xsi:type="dcterms:W3CDTF">2006-08-16T00:00:00Z</dcterms:created>
  <dcterms:modified xsi:type="dcterms:W3CDTF">2018-05-04T07:05:40Z</dcterms:modified>
</cp:coreProperties>
</file>