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09D0B9B-C6EF-4EC3-8F47-479447AC330B}" type="datetimeFigureOut">
              <a:rPr lang="en-US" smtClean="0"/>
              <a:pPr/>
              <a:t>5/14/2018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364EEBF-4ACE-4041-9F2B-DD88FD3C59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D0B9B-C6EF-4EC3-8F47-479447AC330B}"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D0B9B-C6EF-4EC3-8F47-479447AC330B}"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9D0B9B-C6EF-4EC3-8F47-479447AC330B}"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9D0B9B-C6EF-4EC3-8F47-479447AC330B}" type="datetimeFigureOut">
              <a:rPr lang="en-US" smtClean="0"/>
              <a:pPr/>
              <a:t>5/14/2018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4EEBF-4ACE-4041-9F2B-DD88FD3C59D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9D0B9B-C6EF-4EC3-8F47-479447AC330B}"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9D0B9B-C6EF-4EC3-8F47-479447AC330B}" type="datetimeFigureOut">
              <a:rPr lang="en-US" smtClean="0"/>
              <a:pPr/>
              <a:t>5/14/2018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9D0B9B-C6EF-4EC3-8F47-479447AC330B}" type="datetimeFigureOut">
              <a:rPr lang="en-US" smtClean="0"/>
              <a:pPr/>
              <a:t>5/14/2018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9D0B9B-C6EF-4EC3-8F47-479447AC330B}" type="datetimeFigureOut">
              <a:rPr lang="en-US" smtClean="0"/>
              <a:pPr/>
              <a:t>5/14/2018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9D0B9B-C6EF-4EC3-8F47-479447AC330B}"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4EEBF-4ACE-4041-9F2B-DD88FD3C59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9D0B9B-C6EF-4EC3-8F47-479447AC330B}" type="datetimeFigureOut">
              <a:rPr lang="en-US" smtClean="0"/>
              <a:pPr/>
              <a:t>5/14/2018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364EEBF-4ACE-4041-9F2B-DD88FD3C59D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9D0B9B-C6EF-4EC3-8F47-479447AC330B}" type="datetimeFigureOut">
              <a:rPr lang="en-US" smtClean="0"/>
              <a:pPr/>
              <a:t>5/14/2018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364EEBF-4ACE-4041-9F2B-DD88FD3C59D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t>USLOVI ZA DOBRO SUDSKOMEDICINSKO VEŠTAČENJE</a:t>
            </a:r>
            <a:endParaRPr lang="en-US" dirty="0"/>
          </a:p>
        </p:txBody>
      </p:sp>
      <p:sp>
        <p:nvSpPr>
          <p:cNvPr id="3" name="Subtitle 2"/>
          <p:cNvSpPr>
            <a:spLocks noGrp="1"/>
          </p:cNvSpPr>
          <p:nvPr>
            <p:ph type="subTitle" idx="1"/>
          </p:nvPr>
        </p:nvSpPr>
        <p:spPr/>
        <p:txBody>
          <a:bodyPr/>
          <a:lstStyle/>
          <a:p>
            <a:r>
              <a:rPr lang="en-US" dirty="0" smtClean="0"/>
              <a:t>M</a:t>
            </a:r>
            <a:r>
              <a:rPr lang="sr-Latn-RS" dirty="0" smtClean="0"/>
              <a:t>iloš Jovanović</a:t>
            </a:r>
          </a:p>
          <a:p>
            <a:r>
              <a:rPr lang="en-US" dirty="0" smtClean="0"/>
              <a:t>A</a:t>
            </a:r>
            <a:r>
              <a:rPr lang="sr-Latn-RS" dirty="0" smtClean="0"/>
              <a:t>leksandar Medarević</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PISMENO (PISANO) VEŠTAČENJE</a:t>
            </a:r>
            <a:endParaRPr lang="en-US" dirty="0"/>
          </a:p>
        </p:txBody>
      </p:sp>
      <p:sp>
        <p:nvSpPr>
          <p:cNvPr id="3" name="Content Placeholder 2"/>
          <p:cNvSpPr>
            <a:spLocks noGrp="1"/>
          </p:cNvSpPr>
          <p:nvPr>
            <p:ph idx="1"/>
          </p:nvPr>
        </p:nvSpPr>
        <p:spPr/>
        <p:txBody>
          <a:bodyPr/>
          <a:lstStyle/>
          <a:p>
            <a:r>
              <a:rPr lang="en-US" dirty="0" smtClean="0"/>
              <a:t>M</a:t>
            </a:r>
            <a:r>
              <a:rPr lang="sr-Latn-RS" dirty="0" smtClean="0"/>
              <a:t>nogo češći oblik veštačenja</a:t>
            </a:r>
          </a:p>
          <a:p>
            <a:r>
              <a:rPr lang="en-US" dirty="0" smtClean="0"/>
              <a:t>V</a:t>
            </a:r>
            <a:r>
              <a:rPr lang="sr-Latn-RS" dirty="0" smtClean="0"/>
              <a:t>eštak podiže sudski predmet</a:t>
            </a:r>
          </a:p>
          <a:p>
            <a:r>
              <a:rPr lang="en-US" dirty="0" smtClean="0"/>
              <a:t>P</a:t>
            </a:r>
            <a:r>
              <a:rPr lang="sr-Latn-RS" dirty="0" smtClean="0"/>
              <a:t>roučava spise i medicinsku dokumentaciju u predmetu</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ROK ZA VEŠTAČENJE</a:t>
            </a:r>
            <a:endParaRPr lang="en-US" dirty="0"/>
          </a:p>
        </p:txBody>
      </p:sp>
      <p:sp>
        <p:nvSpPr>
          <p:cNvPr id="3" name="Content Placeholder 2"/>
          <p:cNvSpPr>
            <a:spLocks noGrp="1"/>
          </p:cNvSpPr>
          <p:nvPr>
            <p:ph idx="1"/>
          </p:nvPr>
        </p:nvSpPr>
        <p:spPr/>
        <p:txBody>
          <a:bodyPr>
            <a:normAutofit/>
          </a:bodyPr>
          <a:lstStyle/>
          <a:p>
            <a:r>
              <a:rPr lang="sr-Latn-RS" dirty="0" smtClean="0"/>
              <a:t>Čl.269  ZPP </a:t>
            </a:r>
            <a:r>
              <a:rPr lang="sr-Latn-RS" i="1" dirty="0" smtClean="0"/>
              <a:t>“Rok za podnošenje pismenog nalaza i mišljenja sudu ne može da bude duži od 60 dana”</a:t>
            </a:r>
          </a:p>
          <a:p>
            <a:r>
              <a:rPr lang="en-US" dirty="0" smtClean="0"/>
              <a:t>Č</a:t>
            </a:r>
            <a:r>
              <a:rPr lang="sr-Latn-RS" dirty="0" smtClean="0"/>
              <a:t>l.269   ZPP </a:t>
            </a:r>
            <a:r>
              <a:rPr lang="sr-Latn-RS" i="1" dirty="0" smtClean="0"/>
              <a:t>“Prepis rešenja dostavlja se veštaku i strankama, zajedno sa pozivom za ročište za glavnu raspravu”</a:t>
            </a:r>
          </a:p>
          <a:p>
            <a:r>
              <a:rPr lang="en-US" dirty="0" smtClean="0"/>
              <a:t>Č</a:t>
            </a:r>
            <a:r>
              <a:rPr lang="sr-Latn-RS" dirty="0" smtClean="0"/>
              <a:t>l.270.   ZPP </a:t>
            </a:r>
            <a:r>
              <a:rPr lang="sr-Latn-RS" i="1" dirty="0" smtClean="0"/>
              <a:t>“Veštak svoj pisani nalaz podnosi sudu najkasnije 15 dana pre ročišta... </a:t>
            </a:r>
            <a:r>
              <a:rPr lang="en-US" i="1" dirty="0" smtClean="0"/>
              <a:t>S</a:t>
            </a:r>
            <a:r>
              <a:rPr lang="sr-Latn-RS" i="1" dirty="0" smtClean="0"/>
              <a:t>ud dostavlja strankama nalaz i mišljenje osam dana pre zakazane rasprave”</a:t>
            </a:r>
            <a:endParaRPr lang="en-US"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ROK ZA VEŠTAČENJE</a:t>
            </a:r>
            <a:endParaRPr lang="en-US" dirty="0"/>
          </a:p>
        </p:txBody>
      </p:sp>
      <p:sp>
        <p:nvSpPr>
          <p:cNvPr id="3" name="Content Placeholder 2"/>
          <p:cNvSpPr>
            <a:spLocks noGrp="1"/>
          </p:cNvSpPr>
          <p:nvPr>
            <p:ph idx="1"/>
          </p:nvPr>
        </p:nvSpPr>
        <p:spPr/>
        <p:txBody>
          <a:bodyPr>
            <a:normAutofit/>
          </a:bodyPr>
          <a:lstStyle/>
          <a:p>
            <a:r>
              <a:rPr lang="en-US" dirty="0" smtClean="0"/>
              <a:t>A</a:t>
            </a:r>
            <a:r>
              <a:rPr lang="sr-Latn-RS" dirty="0" smtClean="0"/>
              <a:t>ko veštaku treba produženje roka traži se pismenim putem</a:t>
            </a:r>
          </a:p>
          <a:p>
            <a:r>
              <a:rPr lang="en-US" dirty="0" smtClean="0"/>
              <a:t>R</a:t>
            </a:r>
            <a:r>
              <a:rPr lang="sr-Latn-RS" dirty="0" smtClean="0"/>
              <a:t>ok za veštačenje se mora poštovati</a:t>
            </a:r>
          </a:p>
          <a:p>
            <a:r>
              <a:rPr lang="en-US" dirty="0" smtClean="0"/>
              <a:t>Č</a:t>
            </a:r>
            <a:r>
              <a:rPr lang="sr-Latn-RS" dirty="0" smtClean="0"/>
              <a:t>l.272  ZPP </a:t>
            </a:r>
            <a:r>
              <a:rPr lang="sr-Latn-RS" i="1" dirty="0" smtClean="0"/>
              <a:t>“Ako veštak ne podnese nalaz i mišljenje u određenom roku, sud može, na predlog stranke, da odredi drugog veštaka, pošto istekne rok koji je strankama odredio da se o tome izjasne”</a:t>
            </a:r>
          </a:p>
          <a:p>
            <a:r>
              <a:rPr lang="en-US" dirty="0" smtClean="0"/>
              <a:t>V</a:t>
            </a:r>
            <a:r>
              <a:rPr lang="sr-Latn-RS" dirty="0" smtClean="0"/>
              <a:t>eći broj aktera – poštovanje svačijeg vremena</a:t>
            </a:r>
          </a:p>
          <a:p>
            <a:r>
              <a:rPr lang="en-US" dirty="0" smtClean="0"/>
              <a:t>S</a:t>
            </a:r>
            <a:r>
              <a:rPr lang="sr-Latn-RS" dirty="0" smtClean="0"/>
              <a:t>ankcije suda</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SAČINJAVANJE PISANOG OBLIKA SMV</a:t>
            </a:r>
            <a:endParaRPr lang="en-US" dirty="0"/>
          </a:p>
        </p:txBody>
      </p:sp>
      <p:sp>
        <p:nvSpPr>
          <p:cNvPr id="3" name="Content Placeholder 2"/>
          <p:cNvSpPr>
            <a:spLocks noGrp="1"/>
          </p:cNvSpPr>
          <p:nvPr>
            <p:ph idx="1"/>
          </p:nvPr>
        </p:nvSpPr>
        <p:spPr/>
        <p:txBody>
          <a:bodyPr/>
          <a:lstStyle/>
          <a:p>
            <a:r>
              <a:rPr lang="en-US" dirty="0" smtClean="0"/>
              <a:t>P</a:t>
            </a:r>
            <a:r>
              <a:rPr lang="sr-Latn-RS" dirty="0" smtClean="0"/>
              <a:t>roučavanje medicinske dokumentacije i sudskih spisa</a:t>
            </a:r>
          </a:p>
          <a:p>
            <a:r>
              <a:rPr lang="en-US" dirty="0" smtClean="0"/>
              <a:t>P</a:t>
            </a:r>
            <a:r>
              <a:rPr lang="sr-Latn-RS" dirty="0" smtClean="0"/>
              <a:t>regled oštećenog</a:t>
            </a:r>
          </a:p>
          <a:p>
            <a:r>
              <a:rPr lang="en-US" dirty="0" smtClean="0"/>
              <a:t>P</a:t>
            </a:r>
            <a:r>
              <a:rPr lang="sr-Latn-RS" dirty="0" smtClean="0"/>
              <a:t>isanje veštačenja</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MEDICINSKA DOKUMENTACIJA</a:t>
            </a:r>
            <a:endParaRPr lang="en-US" dirty="0"/>
          </a:p>
        </p:txBody>
      </p:sp>
      <p:sp>
        <p:nvSpPr>
          <p:cNvPr id="3" name="Content Placeholder 2"/>
          <p:cNvSpPr>
            <a:spLocks noGrp="1"/>
          </p:cNvSpPr>
          <p:nvPr>
            <p:ph idx="1"/>
          </p:nvPr>
        </p:nvSpPr>
        <p:spPr/>
        <p:txBody>
          <a:bodyPr>
            <a:normAutofit/>
          </a:bodyPr>
          <a:lstStyle/>
          <a:p>
            <a:r>
              <a:rPr lang="en-US" dirty="0" smtClean="0"/>
              <a:t>M</a:t>
            </a:r>
            <a:r>
              <a:rPr lang="sr-Latn-RS" dirty="0" smtClean="0"/>
              <a:t>edicinska dokumentacija: specijalistički i drugi nalazi, Rtg, NMR, CT i drugi snimci, laboratorijski nalazi...</a:t>
            </a:r>
          </a:p>
          <a:p>
            <a:r>
              <a:rPr lang="en-US" dirty="0" smtClean="0"/>
              <a:t>D</a:t>
            </a:r>
            <a:r>
              <a:rPr lang="sr-Latn-RS" dirty="0" smtClean="0"/>
              <a:t>odatna ispitivanja i pregledi</a:t>
            </a:r>
          </a:p>
          <a:p>
            <a:r>
              <a:rPr lang="en-US" dirty="0" smtClean="0"/>
              <a:t>Č</a:t>
            </a:r>
            <a:r>
              <a:rPr lang="sr-Latn-RS" dirty="0" smtClean="0"/>
              <a:t>l.120  ZKP </a:t>
            </a:r>
            <a:r>
              <a:rPr lang="sr-Latn-RS" i="1" dirty="0" smtClean="0"/>
              <a:t>“Veštak ima pravo da od organa postupka i stranaka traži i dobije dopunska razjašnjenja, da razgleda predmete i razmatra spise, da predlaže da se prikupe dokazi ili pribave predmeti i podaci koji su od važnosti za davanje nalaza i mišljenja...ili da se licu koje daje izjavu postave određena pitanja”</a:t>
            </a:r>
            <a:endParaRPr lang="en-US"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428596" y="714356"/>
            <a:ext cx="8286808" cy="5664637"/>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PREGLED OŠTEĆENOG</a:t>
            </a:r>
            <a:endParaRPr lang="en-US" dirty="0"/>
          </a:p>
        </p:txBody>
      </p:sp>
      <p:sp>
        <p:nvSpPr>
          <p:cNvPr id="3" name="Content Placeholder 2"/>
          <p:cNvSpPr>
            <a:spLocks noGrp="1"/>
          </p:cNvSpPr>
          <p:nvPr>
            <p:ph idx="1"/>
          </p:nvPr>
        </p:nvSpPr>
        <p:spPr/>
        <p:txBody>
          <a:bodyPr/>
          <a:lstStyle/>
          <a:p>
            <a:r>
              <a:rPr lang="en-US" dirty="0" smtClean="0"/>
              <a:t>Z</a:t>
            </a:r>
            <a:r>
              <a:rPr lang="sr-Latn-RS" dirty="0" smtClean="0"/>
              <a:t>a potrebe veštačenja</a:t>
            </a:r>
          </a:p>
          <a:p>
            <a:r>
              <a:rPr lang="en-US" dirty="0" smtClean="0"/>
              <a:t>P</a:t>
            </a:r>
            <a:r>
              <a:rPr lang="sr-Latn-RS" dirty="0" smtClean="0"/>
              <a:t>oziv preko suda, preko branioca ili lično telegramom</a:t>
            </a:r>
          </a:p>
          <a:p>
            <a:r>
              <a:rPr lang="en-US" dirty="0" smtClean="0"/>
              <a:t>P</a:t>
            </a:r>
            <a:r>
              <a:rPr lang="sr-Latn-RS" dirty="0" smtClean="0"/>
              <a:t>regled će biti sa onoliko detalja koliko je potrebno da se jasno odgovori na sva pitanja postavljena u rešenju za veštačenje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PISANJE VEŠTAČENJA</a:t>
            </a:r>
            <a:endParaRPr lang="en-US" dirty="0"/>
          </a:p>
        </p:txBody>
      </p:sp>
      <p:sp>
        <p:nvSpPr>
          <p:cNvPr id="3" name="Content Placeholder 2"/>
          <p:cNvSpPr>
            <a:spLocks noGrp="1"/>
          </p:cNvSpPr>
          <p:nvPr>
            <p:ph idx="1"/>
          </p:nvPr>
        </p:nvSpPr>
        <p:spPr/>
        <p:txBody>
          <a:bodyPr/>
          <a:lstStyle/>
          <a:p>
            <a:r>
              <a:rPr lang="en-US" dirty="0" smtClean="0"/>
              <a:t>Z</a:t>
            </a:r>
            <a:r>
              <a:rPr lang="sr-Latn-RS" dirty="0" smtClean="0"/>
              <a:t>aglavlje</a:t>
            </a:r>
          </a:p>
          <a:p>
            <a:r>
              <a:rPr lang="en-US" dirty="0" smtClean="0"/>
              <a:t>P</a:t>
            </a:r>
            <a:r>
              <a:rPr lang="sr-Latn-RS" dirty="0" smtClean="0"/>
              <a:t>osebne okolnosti slučaja</a:t>
            </a:r>
          </a:p>
          <a:p>
            <a:r>
              <a:rPr lang="en-US" dirty="0" smtClean="0"/>
              <a:t>N</a:t>
            </a:r>
            <a:r>
              <a:rPr lang="sr-Latn-RS" dirty="0" smtClean="0"/>
              <a:t>alaz </a:t>
            </a:r>
          </a:p>
          <a:p>
            <a:r>
              <a:rPr lang="en-US" dirty="0" smtClean="0"/>
              <a:t>Z</a:t>
            </a:r>
            <a:r>
              <a:rPr lang="sr-Latn-RS" dirty="0" smtClean="0"/>
              <a:t>aključak</a:t>
            </a:r>
          </a:p>
          <a:p>
            <a:r>
              <a:rPr lang="en-US" dirty="0" smtClean="0"/>
              <a:t>M</a:t>
            </a:r>
            <a:r>
              <a:rPr lang="sr-Latn-RS" dirty="0" smtClean="0"/>
              <a:t>išljenje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ZAGLAVLJE</a:t>
            </a:r>
            <a:endParaRPr lang="en-US" dirty="0"/>
          </a:p>
        </p:txBody>
      </p:sp>
      <p:sp>
        <p:nvSpPr>
          <p:cNvPr id="3" name="Content Placeholder 2"/>
          <p:cNvSpPr>
            <a:spLocks noGrp="1"/>
          </p:cNvSpPr>
          <p:nvPr>
            <p:ph idx="1"/>
          </p:nvPr>
        </p:nvSpPr>
        <p:spPr/>
        <p:txBody>
          <a:bodyPr/>
          <a:lstStyle/>
          <a:p>
            <a:r>
              <a:rPr lang="en-US" dirty="0" smtClean="0"/>
              <a:t>K</a:t>
            </a:r>
            <a:r>
              <a:rPr lang="sr-Latn-RS" dirty="0" smtClean="0"/>
              <a:t>o je tražio veštačenje</a:t>
            </a:r>
          </a:p>
          <a:p>
            <a:r>
              <a:rPr lang="en-US" dirty="0" smtClean="0"/>
              <a:t>O</a:t>
            </a:r>
            <a:r>
              <a:rPr lang="sr-Latn-RS" dirty="0" smtClean="0"/>
              <a:t>soba/e nad kojima se vrši veštačenje</a:t>
            </a:r>
          </a:p>
          <a:p>
            <a:r>
              <a:rPr lang="en-US" dirty="0" smtClean="0"/>
              <a:t>K</a:t>
            </a:r>
            <a:r>
              <a:rPr lang="sr-Latn-RS" dirty="0" smtClean="0"/>
              <a:t>o je izvršio veštačenje sa potpunom kvalifikacijom</a:t>
            </a:r>
          </a:p>
          <a:p>
            <a:r>
              <a:rPr lang="en-US" dirty="0" smtClean="0"/>
              <a:t>Č</a:t>
            </a:r>
            <a:r>
              <a:rPr lang="sr-Latn-RS" dirty="0" smtClean="0"/>
              <a:t>l.123  ZKP </a:t>
            </a:r>
            <a:r>
              <a:rPr lang="sr-Latn-RS" i="1" dirty="0" smtClean="0"/>
              <a:t>“...u pisanom nalazu i mišljenju naznačiće se ko je izvršio veštačenje, zanimanje, stručna sprema i specijalnost veštaka...”</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POSEBNE OKOLNOSTI SLUČAJA</a:t>
            </a:r>
            <a:endParaRPr lang="en-US" dirty="0"/>
          </a:p>
        </p:txBody>
      </p:sp>
      <p:sp>
        <p:nvSpPr>
          <p:cNvPr id="3" name="Content Placeholder 2"/>
          <p:cNvSpPr>
            <a:spLocks noGrp="1"/>
          </p:cNvSpPr>
          <p:nvPr>
            <p:ph idx="1"/>
          </p:nvPr>
        </p:nvSpPr>
        <p:spPr/>
        <p:txBody>
          <a:bodyPr/>
          <a:lstStyle/>
          <a:p>
            <a:r>
              <a:rPr lang="en-US" dirty="0" smtClean="0"/>
              <a:t>G</a:t>
            </a:r>
            <a:r>
              <a:rPr lang="sr-Latn-RS" dirty="0" smtClean="0"/>
              <a:t>lavne karakteristike predmeta</a:t>
            </a:r>
          </a:p>
          <a:p>
            <a:r>
              <a:rPr lang="en-US" dirty="0" smtClean="0"/>
              <a:t>S</a:t>
            </a:r>
            <a:r>
              <a:rPr lang="sr-Latn-RS" dirty="0" smtClean="0"/>
              <a:t>a nekoliko rečenica</a:t>
            </a:r>
          </a:p>
          <a:p>
            <a:r>
              <a:rPr lang="en-US" dirty="0" smtClean="0"/>
              <a:t>D</a:t>
            </a:r>
            <a:r>
              <a:rPr lang="sr-Latn-RS" dirty="0" smtClean="0"/>
              <a:t>a li je lečen ili nije lečen, gde je lečen</a:t>
            </a:r>
          </a:p>
          <a:p>
            <a:r>
              <a:rPr lang="en-US" dirty="0" smtClean="0"/>
              <a:t>P</a:t>
            </a:r>
            <a:r>
              <a:rPr lang="sr-Latn-RS" dirty="0" smtClean="0"/>
              <a:t>ostojanje relevantne medicinske dokumentacije - potvrda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VEŠTAČENJE</a:t>
            </a:r>
            <a:endParaRPr lang="en-US" dirty="0"/>
          </a:p>
        </p:txBody>
      </p:sp>
      <p:sp>
        <p:nvSpPr>
          <p:cNvPr id="3" name="Content Placeholder 2"/>
          <p:cNvSpPr>
            <a:spLocks noGrp="1"/>
          </p:cNvSpPr>
          <p:nvPr>
            <p:ph idx="1"/>
          </p:nvPr>
        </p:nvSpPr>
        <p:spPr/>
        <p:txBody>
          <a:bodyPr/>
          <a:lstStyle/>
          <a:p>
            <a:r>
              <a:rPr lang="en-US" dirty="0" smtClean="0"/>
              <a:t>D</a:t>
            </a:r>
            <a:r>
              <a:rPr lang="sr-Latn-RS" dirty="0" smtClean="0"/>
              <a:t>okazna radnja</a:t>
            </a:r>
          </a:p>
          <a:p>
            <a:r>
              <a:rPr lang="en-US" dirty="0" smtClean="0"/>
              <a:t>P</a:t>
            </a:r>
            <a:r>
              <a:rPr lang="sr-Latn-RS" dirty="0" smtClean="0"/>
              <a:t>ravna istina</a:t>
            </a:r>
          </a:p>
          <a:p>
            <a:r>
              <a:rPr lang="en-US" dirty="0" smtClean="0"/>
              <a:t>S</a:t>
            </a:r>
            <a:r>
              <a:rPr lang="sr-Latn-RS" dirty="0" smtClean="0"/>
              <a:t>ankcije</a:t>
            </a:r>
          </a:p>
          <a:p>
            <a:r>
              <a:rPr lang="en-US" dirty="0" smtClean="0"/>
              <a:t>S</a:t>
            </a:r>
            <a:r>
              <a:rPr lang="sr-Latn-RS" dirty="0" smtClean="0"/>
              <a:t>ud – stručno znanje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NALAZ</a:t>
            </a:r>
            <a:endParaRPr lang="en-US" dirty="0"/>
          </a:p>
        </p:txBody>
      </p:sp>
      <p:sp>
        <p:nvSpPr>
          <p:cNvPr id="3" name="Content Placeholder 2"/>
          <p:cNvSpPr>
            <a:spLocks noGrp="1"/>
          </p:cNvSpPr>
          <p:nvPr>
            <p:ph idx="1"/>
          </p:nvPr>
        </p:nvSpPr>
        <p:spPr/>
        <p:txBody>
          <a:bodyPr/>
          <a:lstStyle/>
          <a:p>
            <a:r>
              <a:rPr lang="en-US" dirty="0" smtClean="0"/>
              <a:t>M</a:t>
            </a:r>
            <a:r>
              <a:rPr lang="sr-Latn-RS" dirty="0" smtClean="0"/>
              <a:t>edicinska dokumentacija</a:t>
            </a:r>
          </a:p>
          <a:p>
            <a:r>
              <a:rPr lang="en-US" dirty="0" smtClean="0"/>
              <a:t>P</a:t>
            </a:r>
            <a:r>
              <a:rPr lang="sr-Latn-RS" dirty="0" smtClean="0"/>
              <a:t>regled oštećenog</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MEDICINSKA DOKUMENTACIJA</a:t>
            </a:r>
            <a:endParaRPr lang="en-US" dirty="0"/>
          </a:p>
        </p:txBody>
      </p:sp>
      <p:sp>
        <p:nvSpPr>
          <p:cNvPr id="3" name="Content Placeholder 2"/>
          <p:cNvSpPr>
            <a:spLocks noGrp="1"/>
          </p:cNvSpPr>
          <p:nvPr>
            <p:ph idx="1"/>
          </p:nvPr>
        </p:nvSpPr>
        <p:spPr/>
        <p:txBody>
          <a:bodyPr/>
          <a:lstStyle/>
          <a:p>
            <a:r>
              <a:rPr lang="sr-Latn-RS" dirty="0" smtClean="0"/>
              <a:t>Sva </a:t>
            </a:r>
            <a:r>
              <a:rPr lang="sr-Latn-RS" dirty="0" smtClean="0"/>
              <a:t>medicinska dokumentacija iz predmeta</a:t>
            </a:r>
          </a:p>
          <a:p>
            <a:r>
              <a:rPr lang="en-US" dirty="0" smtClean="0"/>
              <a:t>H</a:t>
            </a:r>
            <a:r>
              <a:rPr lang="sr-Latn-RS" dirty="0" smtClean="0"/>
              <a:t>ronološki red</a:t>
            </a:r>
          </a:p>
          <a:p>
            <a:r>
              <a:rPr lang="en-US" dirty="0" smtClean="0"/>
              <a:t>O</a:t>
            </a:r>
            <a:r>
              <a:rPr lang="sr-Latn-RS" dirty="0" smtClean="0"/>
              <a:t>bjašnjenje najvažnijih činjenica iz pojedinih dokumenata</a:t>
            </a:r>
          </a:p>
          <a:p>
            <a:r>
              <a:rPr lang="en-US" dirty="0" smtClean="0"/>
              <a:t>L</a:t>
            </a:r>
            <a:r>
              <a:rPr lang="sr-Latn-RS" dirty="0" smtClean="0"/>
              <a:t>atinske nazive prevesti na srpski jezik</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PREGLED OŠTEĆENOG - NALAZ</a:t>
            </a:r>
            <a:endParaRPr lang="en-US" dirty="0"/>
          </a:p>
        </p:txBody>
      </p:sp>
      <p:sp>
        <p:nvSpPr>
          <p:cNvPr id="3" name="Content Placeholder 2"/>
          <p:cNvSpPr>
            <a:spLocks noGrp="1"/>
          </p:cNvSpPr>
          <p:nvPr>
            <p:ph idx="1"/>
          </p:nvPr>
        </p:nvSpPr>
        <p:spPr/>
        <p:txBody>
          <a:bodyPr/>
          <a:lstStyle/>
          <a:p>
            <a:r>
              <a:rPr lang="en-US" dirty="0" smtClean="0"/>
              <a:t>N</a:t>
            </a:r>
            <a:r>
              <a:rPr lang="sr-Latn-RS" dirty="0" smtClean="0"/>
              <a:t>eposredno pred sačinjavanje veštačenja</a:t>
            </a:r>
          </a:p>
          <a:p>
            <a:r>
              <a:rPr lang="en-US" dirty="0" smtClean="0"/>
              <a:t>Z</a:t>
            </a:r>
            <a:r>
              <a:rPr lang="sr-Latn-RS" dirty="0" smtClean="0"/>
              <a:t>a potrebe veštačenja</a:t>
            </a:r>
          </a:p>
          <a:p>
            <a:r>
              <a:rPr lang="en-US" dirty="0" smtClean="0"/>
              <a:t>M</a:t>
            </a:r>
            <a:r>
              <a:rPr lang="sr-Latn-RS" dirty="0" smtClean="0"/>
              <a:t>esto gde je pacijent pregledan</a:t>
            </a:r>
          </a:p>
          <a:p>
            <a:r>
              <a:rPr lang="en-US" dirty="0" smtClean="0"/>
              <a:t>V</a:t>
            </a:r>
            <a:r>
              <a:rPr lang="sr-Latn-RS" dirty="0" smtClean="0"/>
              <a:t>reme kada je pacijent pregledan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ZAKLJUČAK</a:t>
            </a:r>
            <a:endParaRPr lang="en-US" dirty="0"/>
          </a:p>
        </p:txBody>
      </p:sp>
      <p:sp>
        <p:nvSpPr>
          <p:cNvPr id="3" name="Content Placeholder 2"/>
          <p:cNvSpPr>
            <a:spLocks noGrp="1"/>
          </p:cNvSpPr>
          <p:nvPr>
            <p:ph idx="1"/>
          </p:nvPr>
        </p:nvSpPr>
        <p:spPr/>
        <p:txBody>
          <a:bodyPr/>
          <a:lstStyle/>
          <a:p>
            <a:r>
              <a:rPr lang="en-US" dirty="0" smtClean="0"/>
              <a:t>P</a:t>
            </a:r>
            <a:r>
              <a:rPr lang="sr-Latn-RS" dirty="0" smtClean="0"/>
              <a:t>roizilazi iz prethodnog poglavlja – nalaza</a:t>
            </a:r>
          </a:p>
          <a:p>
            <a:r>
              <a:rPr lang="en-US" dirty="0" smtClean="0"/>
              <a:t>O</a:t>
            </a:r>
            <a:r>
              <a:rPr lang="sr-Latn-RS" dirty="0" smtClean="0"/>
              <a:t>boljenje: priroda oboljenja, koliko je trajalo, posledice, koliko je dugo lečenje trajalo, da li je lečenje završeno</a:t>
            </a:r>
          </a:p>
          <a:p>
            <a:r>
              <a:rPr lang="en-US" dirty="0" smtClean="0"/>
              <a:t>P</a:t>
            </a:r>
            <a:r>
              <a:rPr lang="sr-Latn-RS" dirty="0" smtClean="0"/>
              <a:t>ovreda: vrsta povrede, nasilna ili na neki drugi način, dužina lečenja, operacije, kada je lečenje završeno</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ZAKLJUČAK</a:t>
            </a:r>
            <a:endParaRPr lang="en-US" dirty="0"/>
          </a:p>
        </p:txBody>
      </p:sp>
      <p:sp>
        <p:nvSpPr>
          <p:cNvPr id="3" name="Content Placeholder 2"/>
          <p:cNvSpPr>
            <a:spLocks noGrp="1"/>
          </p:cNvSpPr>
          <p:nvPr>
            <p:ph idx="1"/>
          </p:nvPr>
        </p:nvSpPr>
        <p:spPr/>
        <p:txBody>
          <a:bodyPr/>
          <a:lstStyle/>
          <a:p>
            <a:r>
              <a:rPr lang="en-US" dirty="0" smtClean="0"/>
              <a:t>Z</a:t>
            </a:r>
            <a:r>
              <a:rPr lang="sr-Latn-RS" dirty="0" smtClean="0"/>
              <a:t>aključak, zajedno sa mišljenjem, predstavlja drugi deo veštačenja u kome se ispoljava kreativnost veštaka</a:t>
            </a:r>
          </a:p>
          <a:p>
            <a:r>
              <a:rPr lang="en-US" dirty="0" smtClean="0"/>
              <a:t>Z</a:t>
            </a:r>
            <a:r>
              <a:rPr lang="sr-Latn-RS" dirty="0" smtClean="0"/>
              <a:t>aključak proizilazi iz detaljne analize svakog medicinskog dokumenta koji jer naveden u nalazu i onog što je veštak utvrdio pri neposrednom pregledu pacijenta za potrebe veštačenja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ZAKLJUČAK</a:t>
            </a:r>
            <a:endParaRPr lang="en-US" dirty="0"/>
          </a:p>
        </p:txBody>
      </p:sp>
      <p:sp>
        <p:nvSpPr>
          <p:cNvPr id="3" name="Content Placeholder 2"/>
          <p:cNvSpPr>
            <a:spLocks noGrp="1"/>
          </p:cNvSpPr>
          <p:nvPr>
            <p:ph idx="1"/>
          </p:nvPr>
        </p:nvSpPr>
        <p:spPr/>
        <p:txBody>
          <a:bodyPr/>
          <a:lstStyle/>
          <a:p>
            <a:r>
              <a:rPr lang="en-US" dirty="0" smtClean="0"/>
              <a:t>S</a:t>
            </a:r>
            <a:r>
              <a:rPr lang="sr-Latn-RS" dirty="0" smtClean="0"/>
              <a:t>vaki medicinski dokument u nalazu predstavlja samo pojedinačni nalaz stručnog lica</a:t>
            </a:r>
          </a:p>
          <a:p>
            <a:r>
              <a:rPr lang="en-US" dirty="0" smtClean="0"/>
              <a:t>Z</a:t>
            </a:r>
            <a:r>
              <a:rPr lang="sr-Latn-RS" dirty="0" smtClean="0"/>
              <a:t>aključak proizilazi iz analize svih pojedinačnih dokumenata</a:t>
            </a:r>
          </a:p>
          <a:p>
            <a:r>
              <a:rPr lang="en-US" dirty="0" smtClean="0"/>
              <a:t>P</a:t>
            </a:r>
            <a:r>
              <a:rPr lang="sr-Latn-RS" dirty="0" smtClean="0"/>
              <a:t>romišljena sinteza u vidu zaključka</a:t>
            </a:r>
          </a:p>
          <a:p>
            <a:r>
              <a:rPr lang="en-US" dirty="0" smtClean="0"/>
              <a:t>Z</a:t>
            </a:r>
            <a:r>
              <a:rPr lang="sr-Latn-RS" dirty="0" smtClean="0"/>
              <a:t>aključak je iznad svakog pojedinačnog medicinskog dokumenta navedenog u nalazu</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MIŠLJENJE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a:t>
            </a:r>
            <a:r>
              <a:rPr lang="sr-Latn-RS" dirty="0" smtClean="0"/>
              <a:t> mišljenju veštak iznosi svoje tumačenje istine o predmetnom događaju i odgovara na postavljena pitanja od strane suda koja su navedena u rešenju za veštačenje</a:t>
            </a:r>
          </a:p>
          <a:p>
            <a:r>
              <a:rPr lang="en-US" dirty="0" smtClean="0"/>
              <a:t>Z</a:t>
            </a:r>
            <a:r>
              <a:rPr lang="sr-Latn-RS" dirty="0" smtClean="0"/>
              <a:t>a svako pitanje poseban odgovor sa razjašnjenjem i obrazloženjem</a:t>
            </a:r>
          </a:p>
          <a:p>
            <a:r>
              <a:rPr lang="en-US" dirty="0" smtClean="0"/>
              <a:t>M</a:t>
            </a:r>
            <a:r>
              <a:rPr lang="sr-Latn-RS" dirty="0" smtClean="0"/>
              <a:t>išljenje proizilazi iz zaključka, a zaključak iz nalaza, zato i mišljenje treba da bude u potpunoj saglasnosti sa nalazom i zaključkom</a:t>
            </a:r>
          </a:p>
          <a:p>
            <a:r>
              <a:rPr lang="sr-Latn-RS" dirty="0" smtClean="0"/>
              <a:t>“Mišljenje je ustvari odraz veštakovih stvaralačkih snaga i njegovih sposobnosti da objektivno analizira i sintetizuje. </a:t>
            </a:r>
            <a:r>
              <a:rPr lang="en-US" dirty="0" smtClean="0"/>
              <a:t>O</a:t>
            </a:r>
            <a:r>
              <a:rPr lang="sr-Latn-RS" dirty="0" smtClean="0"/>
              <a:t>no je najodgovorniji deo sudskomedicinskog veštačenja “ (Milčinski)</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DOSTAVLJANJE PISMENOG VEŠTAČENJA SUDU</a:t>
            </a:r>
            <a:endParaRPr lang="en-US" dirty="0"/>
          </a:p>
        </p:txBody>
      </p:sp>
      <p:sp>
        <p:nvSpPr>
          <p:cNvPr id="3" name="Content Placeholder 2"/>
          <p:cNvSpPr>
            <a:spLocks noGrp="1"/>
          </p:cNvSpPr>
          <p:nvPr>
            <p:ph idx="1"/>
          </p:nvPr>
        </p:nvSpPr>
        <p:spPr/>
        <p:txBody>
          <a:bodyPr>
            <a:normAutofit/>
          </a:bodyPr>
          <a:lstStyle/>
          <a:p>
            <a:r>
              <a:rPr lang="en-US" dirty="0" smtClean="0"/>
              <a:t>Č</a:t>
            </a:r>
            <a:r>
              <a:rPr lang="sr-Latn-RS" dirty="0" smtClean="0"/>
              <a:t>l.118  ZKP  </a:t>
            </a:r>
            <a:r>
              <a:rPr lang="sr-Latn-RS" i="1" dirty="0" smtClean="0"/>
              <a:t>“Veštak ima obavezu da nalaz i mišljenje  dostavi u dovoljnom broju primeraka za sud i stranke”</a:t>
            </a:r>
          </a:p>
          <a:p>
            <a:r>
              <a:rPr lang="en-US" dirty="0" smtClean="0"/>
              <a:t>N</a:t>
            </a:r>
            <a:r>
              <a:rPr lang="sr-Latn-RS" dirty="0" smtClean="0"/>
              <a:t>ajmanje tri primerka</a:t>
            </a:r>
          </a:p>
          <a:p>
            <a:r>
              <a:rPr lang="en-US" dirty="0" smtClean="0"/>
              <a:t>Č</a:t>
            </a:r>
            <a:r>
              <a:rPr lang="sr-Latn-RS" dirty="0" smtClean="0"/>
              <a:t>etvrti za sebe </a:t>
            </a:r>
          </a:p>
          <a:p>
            <a:r>
              <a:rPr lang="en-US" dirty="0" smtClean="0"/>
              <a:t>N</a:t>
            </a:r>
            <a:r>
              <a:rPr lang="sr-Latn-RS" dirty="0" smtClean="0"/>
              <a:t>a pisarnici suda ili poštom</a:t>
            </a:r>
          </a:p>
          <a:p>
            <a:r>
              <a:rPr lang="en-US" dirty="0" smtClean="0"/>
              <a:t>Š</a:t>
            </a:r>
            <a:r>
              <a:rPr lang="sr-Latn-RS" dirty="0" smtClean="0"/>
              <a:t>tambilj sa datumom na primerku koji veštak zadržava za sebe</a:t>
            </a:r>
          </a:p>
          <a:p>
            <a:r>
              <a:rPr lang="en-US" dirty="0" smtClean="0"/>
              <a:t>P</a:t>
            </a:r>
            <a:r>
              <a:rPr lang="sr-Latn-RS" dirty="0" smtClean="0"/>
              <a:t>oštom u zatvorenoj koverti preporučenom pošiljkom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PISMENI PODNESCI UČESNIKA U POSTUPKU</a:t>
            </a:r>
            <a:endParaRPr lang="en-US" dirty="0"/>
          </a:p>
        </p:txBody>
      </p:sp>
      <p:sp>
        <p:nvSpPr>
          <p:cNvPr id="3" name="Content Placeholder 2"/>
          <p:cNvSpPr>
            <a:spLocks noGrp="1"/>
          </p:cNvSpPr>
          <p:nvPr>
            <p:ph idx="1"/>
          </p:nvPr>
        </p:nvSpPr>
        <p:spPr/>
        <p:txBody>
          <a:bodyPr>
            <a:normAutofit/>
          </a:bodyPr>
          <a:lstStyle/>
          <a:p>
            <a:r>
              <a:rPr lang="en-US" dirty="0" smtClean="0"/>
              <a:t>Č</a:t>
            </a:r>
            <a:r>
              <a:rPr lang="sr-Latn-RS" dirty="0" smtClean="0"/>
              <a:t>l.123   ZKP  </a:t>
            </a:r>
            <a:r>
              <a:rPr lang="sr-Latn-RS" i="1" dirty="0" smtClean="0"/>
              <a:t>“nakon završenog veštačenja, organ postupka obaveštava stranke, a koje veštačenju nisu prisustvovale, da zapisnik o veštačenju ili pisani nalaz i mišljenje mogu razgledati i kopirati  i određuje rok u kojem mogu da iznesu svoje primedbe”</a:t>
            </a:r>
          </a:p>
          <a:p>
            <a:r>
              <a:rPr lang="sr-Latn-RS" dirty="0" smtClean="0"/>
              <a:t>Pismeni podnesci na veštačenje se podnose sudu</a:t>
            </a:r>
          </a:p>
          <a:p>
            <a:r>
              <a:rPr lang="en-US" dirty="0" smtClean="0"/>
              <a:t>S</a:t>
            </a:r>
            <a:r>
              <a:rPr lang="sr-Latn-RS" dirty="0" smtClean="0"/>
              <a:t>ud procenjuje da li se primedbe u podnesku u vezi sa predmetom i obimom veštačenja</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POZIV VEŠTAKU ZA GLAVNU RASPRAVU</a:t>
            </a:r>
            <a:endParaRPr lang="en-US" dirty="0"/>
          </a:p>
        </p:txBody>
      </p:sp>
      <p:sp>
        <p:nvSpPr>
          <p:cNvPr id="3" name="Content Placeholder 2"/>
          <p:cNvSpPr>
            <a:spLocks noGrp="1"/>
          </p:cNvSpPr>
          <p:nvPr>
            <p:ph idx="1"/>
          </p:nvPr>
        </p:nvSpPr>
        <p:spPr/>
        <p:txBody>
          <a:bodyPr/>
          <a:lstStyle/>
          <a:p>
            <a:r>
              <a:rPr lang="en-US" dirty="0" smtClean="0"/>
              <a:t>M</a:t>
            </a:r>
            <a:r>
              <a:rPr lang="sr-Latn-RS" dirty="0" smtClean="0"/>
              <a:t>ože zajedno sa rešenjem za veštačenje</a:t>
            </a:r>
          </a:p>
          <a:p>
            <a:r>
              <a:rPr lang="en-US" dirty="0" smtClean="0"/>
              <a:t>Č</a:t>
            </a:r>
            <a:r>
              <a:rPr lang="sr-Latn-RS" dirty="0" smtClean="0"/>
              <a:t>ešće posle dostavljenog veštačenja u pismenom obliku</a:t>
            </a:r>
          </a:p>
          <a:p>
            <a:r>
              <a:rPr lang="en-US" dirty="0" smtClean="0"/>
              <a:t>U</a:t>
            </a:r>
            <a:r>
              <a:rPr lang="sr-Latn-RS" dirty="0" smtClean="0"/>
              <a:t>poznavanje učesnika u postupku sa veštačenjem i podnošenje podnesaka</a:t>
            </a:r>
          </a:p>
          <a:p>
            <a:r>
              <a:rPr lang="en-US" dirty="0" smtClean="0"/>
              <a:t>D</a:t>
            </a:r>
            <a:r>
              <a:rPr lang="sr-Latn-RS" dirty="0" smtClean="0"/>
              <a:t>ostavljanje veštaku poziva za glavnu raspravu i pismenog podneska sa primedbama</a:t>
            </a:r>
          </a:p>
          <a:p>
            <a:r>
              <a:rPr lang="en-US" dirty="0" smtClean="0"/>
              <a:t>V</a:t>
            </a:r>
            <a:r>
              <a:rPr lang="sr-Latn-RS" dirty="0" smtClean="0"/>
              <a:t>eštak na raspravu dolazi potpuno pripremljen</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SUDSKOMEDICINSKO VEŠTAČENJE</a:t>
            </a:r>
            <a:endParaRPr lang="en-US" dirty="0"/>
          </a:p>
        </p:txBody>
      </p:sp>
      <p:sp>
        <p:nvSpPr>
          <p:cNvPr id="3" name="Content Placeholder 2"/>
          <p:cNvSpPr>
            <a:spLocks noGrp="1"/>
          </p:cNvSpPr>
          <p:nvPr>
            <p:ph idx="1"/>
          </p:nvPr>
        </p:nvSpPr>
        <p:spPr/>
        <p:txBody>
          <a:bodyPr/>
          <a:lstStyle/>
          <a:p>
            <a:r>
              <a:rPr lang="en-US" dirty="0" smtClean="0"/>
              <a:t>Č</a:t>
            </a:r>
            <a:r>
              <a:rPr lang="sr-Latn-RS" dirty="0" smtClean="0"/>
              <a:t>esta vrsta veštačenja</a:t>
            </a:r>
          </a:p>
          <a:p>
            <a:r>
              <a:rPr lang="en-US" dirty="0" smtClean="0"/>
              <a:t>V</a:t>
            </a:r>
            <a:r>
              <a:rPr lang="sr-Latn-RS" dirty="0" smtClean="0"/>
              <a:t>eštače se oboljenja i povrede, uzrok i posledice</a:t>
            </a:r>
          </a:p>
          <a:p>
            <a:r>
              <a:rPr lang="en-US" dirty="0" smtClean="0"/>
              <a:t>V</a:t>
            </a:r>
            <a:r>
              <a:rPr lang="sr-Latn-RS" dirty="0" smtClean="0"/>
              <a:t>eštaci – medicinski eksperti</a:t>
            </a:r>
          </a:p>
          <a:p>
            <a:r>
              <a:rPr lang="en-US" dirty="0" smtClean="0"/>
              <a:t>V</a:t>
            </a:r>
            <a:r>
              <a:rPr lang="sr-Latn-RS" dirty="0" smtClean="0"/>
              <a:t>eštačenjem rukovodi procesni sudija</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PITANJA NA GLAVNOJ RASPRAVI</a:t>
            </a:r>
            <a:endParaRPr lang="en-US" dirty="0"/>
          </a:p>
        </p:txBody>
      </p:sp>
      <p:sp>
        <p:nvSpPr>
          <p:cNvPr id="3" name="Content Placeholder 2"/>
          <p:cNvSpPr>
            <a:spLocks noGrp="1"/>
          </p:cNvSpPr>
          <p:nvPr>
            <p:ph idx="1"/>
          </p:nvPr>
        </p:nvSpPr>
        <p:spPr/>
        <p:txBody>
          <a:bodyPr>
            <a:normAutofit/>
          </a:bodyPr>
          <a:lstStyle/>
          <a:p>
            <a:r>
              <a:rPr lang="en-US" dirty="0" smtClean="0"/>
              <a:t>P</a:t>
            </a:r>
            <a:r>
              <a:rPr lang="sr-Latn-RS" dirty="0" smtClean="0"/>
              <a:t>rvo pitanje: da li se veštak slaže sa svojim dostavljenim veštačenjem u pisanom obliku</a:t>
            </a:r>
          </a:p>
          <a:p>
            <a:r>
              <a:rPr lang="en-US" dirty="0" smtClean="0"/>
              <a:t>S</a:t>
            </a:r>
            <a:r>
              <a:rPr lang="sr-Latn-RS" dirty="0" smtClean="0"/>
              <a:t>lede pitanja jedne i druge strane u postupku, odnosno, njihovih advokata</a:t>
            </a:r>
          </a:p>
          <a:p>
            <a:r>
              <a:rPr lang="en-US" dirty="0" smtClean="0"/>
              <a:t>P</a:t>
            </a:r>
            <a:r>
              <a:rPr lang="sr-Latn-RS" dirty="0" smtClean="0"/>
              <a:t>rvo odgovori na </a:t>
            </a:r>
            <a:r>
              <a:rPr lang="sr-Latn-RS" dirty="0" smtClean="0"/>
              <a:t>pitanja </a:t>
            </a:r>
            <a:r>
              <a:rPr lang="sr-Latn-RS" dirty="0" smtClean="0"/>
              <a:t>koja su već postavljena u podnesku</a:t>
            </a:r>
          </a:p>
          <a:p>
            <a:r>
              <a:rPr lang="en-US" dirty="0" smtClean="0"/>
              <a:t>U</a:t>
            </a:r>
            <a:r>
              <a:rPr lang="sr-Latn-RS" dirty="0" smtClean="0"/>
              <a:t>smena pitanja advokata, predsedavajući sudija procenjuje da li su ta pitanja u vezi predmeta veštačenja, te da  li veštak treba da odgovara na njih</a:t>
            </a:r>
          </a:p>
          <a:p>
            <a:r>
              <a:rPr lang="sr-Latn-RS" dirty="0" smtClean="0"/>
              <a:t> </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PITANJA NA GLAVNOJ RASPRAVI</a:t>
            </a:r>
            <a:endParaRPr lang="en-US" dirty="0"/>
          </a:p>
        </p:txBody>
      </p:sp>
      <p:sp>
        <p:nvSpPr>
          <p:cNvPr id="3" name="Content Placeholder 2"/>
          <p:cNvSpPr>
            <a:spLocks noGrp="1"/>
          </p:cNvSpPr>
          <p:nvPr>
            <p:ph idx="1"/>
          </p:nvPr>
        </p:nvSpPr>
        <p:spPr/>
        <p:txBody>
          <a:bodyPr/>
          <a:lstStyle/>
          <a:p>
            <a:r>
              <a:rPr lang="sr-Latn-RS" dirty="0" smtClean="0"/>
              <a:t>Za svako usmeno postavljeno pitanje, van ranije dostavljenog pisanog podneska, veštak sam procenjuje da li će na ta pitanja odgovarati tada ili će tražiti odlaganje procesa radi pripreme (konsultovanje literature, ili traženje novih nalaza)</a:t>
            </a:r>
          </a:p>
          <a:p>
            <a:r>
              <a:rPr lang="en-US" dirty="0" smtClean="0"/>
              <a:t>S</a:t>
            </a:r>
            <a:r>
              <a:rPr lang="sr-Latn-RS" dirty="0" smtClean="0"/>
              <a:t>ud će prekinuti raspravu i zakazati novu za neko kraće vreme</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smtClean="0"/>
              <a:t>ZAKLJUČAK RADA</a:t>
            </a:r>
            <a:endParaRPr lang="en-US" dirty="0"/>
          </a:p>
        </p:txBody>
      </p:sp>
      <p:sp>
        <p:nvSpPr>
          <p:cNvPr id="3" name="Content Placeholder 2"/>
          <p:cNvSpPr>
            <a:spLocks noGrp="1"/>
          </p:cNvSpPr>
          <p:nvPr>
            <p:ph idx="1"/>
          </p:nvPr>
        </p:nvSpPr>
        <p:spPr/>
        <p:txBody>
          <a:bodyPr>
            <a:normAutofit/>
          </a:bodyPr>
          <a:lstStyle/>
          <a:p>
            <a:r>
              <a:rPr lang="en-US" dirty="0" smtClean="0"/>
              <a:t>U</a:t>
            </a:r>
            <a:r>
              <a:rPr lang="sr-Latn-RS" dirty="0" smtClean="0"/>
              <a:t>koliko se ispoštuju svi ovi postupci veštačenje će biti dobro i efikasno. </a:t>
            </a:r>
            <a:r>
              <a:rPr lang="en-US" dirty="0" smtClean="0"/>
              <a:t>P</a:t>
            </a:r>
            <a:r>
              <a:rPr lang="sr-Latn-RS" dirty="0" smtClean="0"/>
              <a:t>osebno treba naglasiti adekvatan izbor SM veštaka po pitanju njegove stručne spremnosti i kvalifikacije, kao i strogo poštovanje vremena određenog za izvođenje veštačenja. </a:t>
            </a:r>
            <a:r>
              <a:rPr lang="en-US" dirty="0" smtClean="0"/>
              <a:t>N</a:t>
            </a:r>
            <a:r>
              <a:rPr lang="sr-Latn-RS" dirty="0" smtClean="0"/>
              <a:t>a taj način će se izbeći potreba za dopunskim i ponovnim SM veštačenjem. </a:t>
            </a:r>
            <a:r>
              <a:rPr lang="en-US" dirty="0" smtClean="0"/>
              <a:t>T</a:t>
            </a:r>
            <a:r>
              <a:rPr lang="sr-Latn-RS" dirty="0" smtClean="0"/>
              <a:t>o će doprineti kraćem trajanju suđenja i imati krajnji pozitivan materijalni efekat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RADNJE VEZANE ZA SUDSKOMEDICINSKO VEŠTAČENJE</a:t>
            </a:r>
            <a:endParaRPr lang="en-US" dirty="0"/>
          </a:p>
        </p:txBody>
      </p:sp>
      <p:sp>
        <p:nvSpPr>
          <p:cNvPr id="3" name="Content Placeholder 2"/>
          <p:cNvSpPr>
            <a:spLocks noGrp="1"/>
          </p:cNvSpPr>
          <p:nvPr>
            <p:ph idx="1"/>
          </p:nvPr>
        </p:nvSpPr>
        <p:spPr/>
        <p:txBody>
          <a:bodyPr>
            <a:normAutofit/>
          </a:bodyPr>
          <a:lstStyle/>
          <a:p>
            <a:r>
              <a:rPr lang="en-US" dirty="0" smtClean="0"/>
              <a:t>R</a:t>
            </a:r>
            <a:r>
              <a:rPr lang="sr-Latn-RS" dirty="0" smtClean="0"/>
              <a:t>ešenje za veštačenje</a:t>
            </a:r>
          </a:p>
          <a:p>
            <a:r>
              <a:rPr lang="en-US" dirty="0" smtClean="0"/>
              <a:t>O</a:t>
            </a:r>
            <a:r>
              <a:rPr lang="sr-Latn-RS" dirty="0" smtClean="0"/>
              <a:t>dređivanje veštaka</a:t>
            </a:r>
          </a:p>
          <a:p>
            <a:r>
              <a:rPr lang="en-US" dirty="0" smtClean="0"/>
              <a:t>O</a:t>
            </a:r>
            <a:r>
              <a:rPr lang="sr-Latn-RS" dirty="0" smtClean="0"/>
              <a:t>blik veštačenja (usmeno, pismeno)</a:t>
            </a:r>
          </a:p>
          <a:p>
            <a:r>
              <a:rPr lang="en-US" dirty="0" smtClean="0"/>
              <a:t>R</a:t>
            </a:r>
            <a:r>
              <a:rPr lang="sr-Latn-RS" dirty="0" smtClean="0"/>
              <a:t>ok za veštačenje</a:t>
            </a:r>
          </a:p>
          <a:p>
            <a:r>
              <a:rPr lang="en-US" dirty="0" smtClean="0"/>
              <a:t>S</a:t>
            </a:r>
            <a:r>
              <a:rPr lang="sr-Latn-RS" dirty="0" smtClean="0"/>
              <a:t>ačinjavanje veštačenja</a:t>
            </a:r>
          </a:p>
          <a:p>
            <a:r>
              <a:rPr lang="en-US" dirty="0" smtClean="0"/>
              <a:t>D</a:t>
            </a:r>
            <a:r>
              <a:rPr lang="sr-Latn-RS" dirty="0" smtClean="0"/>
              <a:t>ostavljanje pismenog veštačenja sudu</a:t>
            </a:r>
          </a:p>
          <a:p>
            <a:r>
              <a:rPr lang="en-US" dirty="0" smtClean="0"/>
              <a:t>P</a:t>
            </a:r>
            <a:r>
              <a:rPr lang="sr-Latn-RS" dirty="0" smtClean="0"/>
              <a:t>ismeni podnesci na dostavljeno veštačenje</a:t>
            </a:r>
          </a:p>
          <a:p>
            <a:r>
              <a:rPr lang="en-US" dirty="0" smtClean="0"/>
              <a:t>P</a:t>
            </a:r>
            <a:r>
              <a:rPr lang="sr-Latn-RS" dirty="0" smtClean="0"/>
              <a:t>oziv veštaku za glavnu raspravu</a:t>
            </a:r>
          </a:p>
          <a:p>
            <a:r>
              <a:rPr lang="en-US" dirty="0" smtClean="0"/>
              <a:t>P</a:t>
            </a:r>
            <a:r>
              <a:rPr lang="sr-Latn-RS" dirty="0" smtClean="0"/>
              <a:t>itanja na glavnoj raspravi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REŠENJE ZA VEŠTAČENJE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Čl</a:t>
            </a:r>
            <a:r>
              <a:rPr lang="sr-Latn-RS" dirty="0" smtClean="0"/>
              <a:t>.117 ZKP </a:t>
            </a:r>
            <a:r>
              <a:rPr lang="sr-Latn-RS" i="1" dirty="0" smtClean="0"/>
              <a:t>“Organ postupka po službenoj dužnosti ili na predlog stranke i branioca određuje veštačenje pisanom naredbom”</a:t>
            </a:r>
          </a:p>
          <a:p>
            <a:r>
              <a:rPr lang="en-US" dirty="0" smtClean="0"/>
              <a:t>R</a:t>
            </a:r>
            <a:r>
              <a:rPr lang="sr-Latn-RS" dirty="0" smtClean="0"/>
              <a:t>ešenje mora da sadrži: predmet veštačenja, obim veštačenja (pitanja)</a:t>
            </a:r>
          </a:p>
          <a:p>
            <a:r>
              <a:rPr lang="sr-Latn-RS" dirty="0" smtClean="0"/>
              <a:t>Pitanja u rešenju odslikavaju upućenost sudije u suštinu predmeta i njegovu sposobnost da dalje autoritativno, a ne autoritarno vodi, postupak veštačenja i suđenje</a:t>
            </a:r>
          </a:p>
          <a:p>
            <a:r>
              <a:rPr lang="en-US" dirty="0" smtClean="0"/>
              <a:t>J</a:t>
            </a:r>
            <a:r>
              <a:rPr lang="sr-Latn-RS" dirty="0" smtClean="0"/>
              <a:t>asni odgovori veštaka</a:t>
            </a:r>
          </a:p>
          <a:p>
            <a:r>
              <a:rPr lang="en-US" dirty="0" smtClean="0"/>
              <a:t>I</a:t>
            </a:r>
            <a:r>
              <a:rPr lang="sr-Latn-RS" dirty="0" smtClean="0"/>
              <a:t>zbegavanje dodatnih pitanja preko podnesaka ili usmeno na glavnoj raspravi</a:t>
            </a:r>
          </a:p>
          <a:p>
            <a:r>
              <a:rPr lang="en-US" dirty="0" smtClean="0"/>
              <a:t>S</a:t>
            </a:r>
            <a:r>
              <a:rPr lang="sr-Latn-RS" dirty="0" smtClean="0"/>
              <a:t>kraćenje trajanja sudskog postupka</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ODREĐIVANJE VEŠTAKA</a:t>
            </a:r>
            <a:endParaRPr lang="en-US" dirty="0"/>
          </a:p>
        </p:txBody>
      </p:sp>
      <p:sp>
        <p:nvSpPr>
          <p:cNvPr id="3" name="Content Placeholder 2"/>
          <p:cNvSpPr>
            <a:spLocks noGrp="1"/>
          </p:cNvSpPr>
          <p:nvPr>
            <p:ph idx="1"/>
          </p:nvPr>
        </p:nvSpPr>
        <p:spPr/>
        <p:txBody>
          <a:bodyPr/>
          <a:lstStyle/>
          <a:p>
            <a:r>
              <a:rPr lang="sr-Latn-RS" dirty="0" smtClean="0"/>
              <a:t>Čl.114 ZKP </a:t>
            </a:r>
            <a:r>
              <a:rPr lang="sr-Latn-RS" i="1" dirty="0" smtClean="0"/>
              <a:t>“Za veštačenje će se, po pravilu, odrediti jedan veštak, a ako je veštačenje složeno – dva ili više veštaka”.</a:t>
            </a:r>
          </a:p>
          <a:p>
            <a:r>
              <a:rPr lang="en-US" dirty="0" smtClean="0"/>
              <a:t>S</a:t>
            </a:r>
            <a:r>
              <a:rPr lang="sr-Latn-RS" dirty="0" smtClean="0"/>
              <a:t>tručna ustanova ili državni organ</a:t>
            </a:r>
          </a:p>
          <a:p>
            <a:r>
              <a:rPr lang="en-US" dirty="0" smtClean="0"/>
              <a:t>I</a:t>
            </a:r>
            <a:r>
              <a:rPr lang="sr-Latn-RS" dirty="0" smtClean="0"/>
              <a:t>menovanje veštaka vrši sud po službenoj dužnosti ili na predlog stranke i branilaca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ODREĐIVANJE VEŠTAKA</a:t>
            </a:r>
            <a:endParaRPr lang="en-US" dirty="0"/>
          </a:p>
        </p:txBody>
      </p:sp>
      <p:sp>
        <p:nvSpPr>
          <p:cNvPr id="3" name="Content Placeholder 2"/>
          <p:cNvSpPr>
            <a:spLocks noGrp="1"/>
          </p:cNvSpPr>
          <p:nvPr>
            <p:ph idx="1"/>
          </p:nvPr>
        </p:nvSpPr>
        <p:spPr/>
        <p:txBody>
          <a:bodyPr>
            <a:normAutofit lnSpcReduction="10000"/>
          </a:bodyPr>
          <a:lstStyle/>
          <a:p>
            <a:r>
              <a:rPr lang="en-US" dirty="0" smtClean="0"/>
              <a:t>N</a:t>
            </a:r>
            <a:r>
              <a:rPr lang="sr-Latn-RS" dirty="0" smtClean="0"/>
              <a:t>ajvažnija činjenica u celokupnom postupku veštačenja</a:t>
            </a:r>
          </a:p>
          <a:p>
            <a:r>
              <a:rPr lang="en-US" dirty="0" smtClean="0"/>
              <a:t>K</a:t>
            </a:r>
            <a:r>
              <a:rPr lang="sr-Latn-RS" dirty="0" smtClean="0"/>
              <a:t>ompetentnost veštaka </a:t>
            </a:r>
          </a:p>
          <a:p>
            <a:r>
              <a:rPr lang="sr-Latn-RS" dirty="0" smtClean="0"/>
              <a:t>Timsko veštačenje (specijalista za tu oblast veštačenja, neuropsihijatar,  specijaliusta sudske medicine, specijalista medicine rada)</a:t>
            </a:r>
          </a:p>
          <a:p>
            <a:r>
              <a:rPr lang="en-US" dirty="0" smtClean="0"/>
              <a:t>O</a:t>
            </a:r>
            <a:r>
              <a:rPr lang="sr-Latn-RS" dirty="0" smtClean="0"/>
              <a:t>vako se obezbeđuje uspešno veštačenje , bez naknadnog (dopunskog) i ponovnog veštačenja </a:t>
            </a:r>
          </a:p>
          <a:p>
            <a:r>
              <a:rPr lang="en-US" dirty="0" smtClean="0"/>
              <a:t>S</a:t>
            </a:r>
            <a:r>
              <a:rPr lang="sr-Latn-RS" dirty="0" smtClean="0"/>
              <a:t>kraćuje se i trajanje sudskog procesa</a:t>
            </a:r>
          </a:p>
          <a:p>
            <a:r>
              <a:rPr lang="en-US" dirty="0" smtClean="0"/>
              <a:t>M</a:t>
            </a:r>
            <a:r>
              <a:rPr lang="sr-Latn-RS" dirty="0" smtClean="0"/>
              <a:t>aterijalni efekat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OBLIK VEŠTAČENJA</a:t>
            </a:r>
            <a:endParaRPr lang="en-US" dirty="0"/>
          </a:p>
        </p:txBody>
      </p:sp>
      <p:sp>
        <p:nvSpPr>
          <p:cNvPr id="3" name="Content Placeholder 2"/>
          <p:cNvSpPr>
            <a:spLocks noGrp="1"/>
          </p:cNvSpPr>
          <p:nvPr>
            <p:ph idx="1"/>
          </p:nvPr>
        </p:nvSpPr>
        <p:spPr/>
        <p:txBody>
          <a:bodyPr/>
          <a:lstStyle/>
          <a:p>
            <a:r>
              <a:rPr lang="sr-Latn-RS" dirty="0" smtClean="0"/>
              <a:t>Usmeno ili pismeno</a:t>
            </a:r>
          </a:p>
          <a:p>
            <a:r>
              <a:rPr lang="sr-Latn-RS" dirty="0" smtClean="0"/>
              <a:t>čl.123 “ZKP </a:t>
            </a:r>
            <a:r>
              <a:rPr lang="sr-Latn-RS" i="1" dirty="0" smtClean="0"/>
              <a:t>“Usmeno dati nalaz i mišljenje veštaka unosi se odmah u zapisnik. </a:t>
            </a:r>
            <a:r>
              <a:rPr lang="en-US" i="1" dirty="0" smtClean="0"/>
              <a:t>V</a:t>
            </a:r>
            <a:r>
              <a:rPr lang="sr-Latn-RS" i="1" dirty="0" smtClean="0"/>
              <a:t>eštaku se može odobriti da podnese i pisani nalaz i mišljenje, u roku koji odredi organ postupka”</a:t>
            </a:r>
          </a:p>
          <a:p>
            <a:r>
              <a:rPr lang="en-US" dirty="0" smtClean="0"/>
              <a:t>P</a:t>
            </a:r>
            <a:r>
              <a:rPr lang="sr-Latn-RS" dirty="0" smtClean="0"/>
              <a:t>ri veštačenju će se koristiti </a:t>
            </a:r>
            <a:r>
              <a:rPr lang="sr-Latn-RS" dirty="0" smtClean="0"/>
              <a:t>narodni </a:t>
            </a:r>
            <a:r>
              <a:rPr lang="sr-Latn-RS" dirty="0" smtClean="0"/>
              <a:t>jezik ili će se prevoditi latinski izrazi</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USMENO VEŠTAČENJE</a:t>
            </a:r>
            <a:endParaRPr lang="en-US" dirty="0"/>
          </a:p>
        </p:txBody>
      </p:sp>
      <p:sp>
        <p:nvSpPr>
          <p:cNvPr id="3" name="Content Placeholder 2"/>
          <p:cNvSpPr>
            <a:spLocks noGrp="1"/>
          </p:cNvSpPr>
          <p:nvPr>
            <p:ph idx="1"/>
          </p:nvPr>
        </p:nvSpPr>
        <p:spPr/>
        <p:txBody>
          <a:bodyPr/>
          <a:lstStyle/>
          <a:p>
            <a:r>
              <a:rPr lang="sr-Latn-RS" dirty="0" smtClean="0"/>
              <a:t>Usmeno veštak obrazloži svoje veštačenje a onda sudija diktira u zapisnik</a:t>
            </a:r>
          </a:p>
          <a:p>
            <a:r>
              <a:rPr lang="en-US" dirty="0" smtClean="0"/>
              <a:t>V</a:t>
            </a:r>
            <a:r>
              <a:rPr lang="sr-Latn-RS" dirty="0" smtClean="0"/>
              <a:t>eštak </a:t>
            </a:r>
            <a:r>
              <a:rPr lang="sr-Latn-RS" dirty="0" smtClean="0"/>
              <a:t>sam diktira direktno svoje veštačenje u zapisnik</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382</TotalTime>
  <Words>1416</Words>
  <Application>Microsoft Office PowerPoint</Application>
  <PresentationFormat>On-screen Show (4:3)</PresentationFormat>
  <Paragraphs>148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USLOVI ZA DOBRO SUDSKOMEDICINSKO VEŠTAČENJE</vt:lpstr>
      <vt:lpstr>VEŠTAČENJE</vt:lpstr>
      <vt:lpstr>SUDSKOMEDICINSKO VEŠTAČENJE</vt:lpstr>
      <vt:lpstr>RADNJE VEZANE ZA SUDSKOMEDICINSKO VEŠTAČENJE</vt:lpstr>
      <vt:lpstr>REŠENJE ZA VEŠTAČENJE</vt:lpstr>
      <vt:lpstr>ODREĐIVANJE VEŠTAKA</vt:lpstr>
      <vt:lpstr>ODREĐIVANJE VEŠTAKA</vt:lpstr>
      <vt:lpstr>OBLIK VEŠTAČENJA</vt:lpstr>
      <vt:lpstr>USMENO VEŠTAČENJE</vt:lpstr>
      <vt:lpstr>PISMENO (PISANO) VEŠTAČENJE</vt:lpstr>
      <vt:lpstr>ROK ZA VEŠTAČENJE</vt:lpstr>
      <vt:lpstr>ROK ZA VEŠTAČENJE</vt:lpstr>
      <vt:lpstr>SAČINJAVANJE PISANOG OBLIKA SMV</vt:lpstr>
      <vt:lpstr>MEDICINSKA DOKUMENTACIJA</vt:lpstr>
      <vt:lpstr>Slide 15</vt:lpstr>
      <vt:lpstr>PREGLED OŠTEĆENOG</vt:lpstr>
      <vt:lpstr>PISANJE VEŠTAČENJA</vt:lpstr>
      <vt:lpstr>ZAGLAVLJE</vt:lpstr>
      <vt:lpstr>POSEBNE OKOLNOSTI SLUČAJA</vt:lpstr>
      <vt:lpstr>NALAZ</vt:lpstr>
      <vt:lpstr>MEDICINSKA DOKUMENTACIJA</vt:lpstr>
      <vt:lpstr>PREGLED OŠTEĆENOG - NALAZ</vt:lpstr>
      <vt:lpstr>ZAKLJUČAK</vt:lpstr>
      <vt:lpstr>ZAKLJUČAK</vt:lpstr>
      <vt:lpstr>ZAKLJUČAK</vt:lpstr>
      <vt:lpstr>MIŠLJENJE</vt:lpstr>
      <vt:lpstr>DOSTAVLJANJE PISMENOG VEŠTAČENJA SUDU</vt:lpstr>
      <vt:lpstr>PISMENI PODNESCI UČESNIKA U POSTUPKU</vt:lpstr>
      <vt:lpstr>POZIV VEŠTAKU ZA GLAVNU RASPRAVU</vt:lpstr>
      <vt:lpstr>PITANJA NA GLAVNOJ RASPRAVI</vt:lpstr>
      <vt:lpstr>PITANJA NA GLAVNOJ RASPRAVI</vt:lpstr>
      <vt:lpstr>ZAKLJUČAK RADA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USLOVI ZA DOBRO SUDSKOMEDICINSKO VEŠTAČENJE</dc:title>
  <dc:creator>Milos Jovanovic</dc:creator>
  <cp:lastModifiedBy>Milos Jovanovic</cp:lastModifiedBy>
  <cp:revision>29</cp:revision>
  <dcterms:created xsi:type="dcterms:W3CDTF">2017-11-10T10:05:34Z</dcterms:created>
  <dcterms:modified xsi:type="dcterms:W3CDTF">2018-05-14T10:37:14Z</dcterms:modified>
</cp:coreProperties>
</file>